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93988" r:id="rId4"/>
    <p:sldMasterId id="2147484870" r:id="rId5"/>
  </p:sldMasterIdLst>
  <p:notesMasterIdLst>
    <p:notesMasterId r:id="rId46"/>
  </p:notesMasterIdLst>
  <p:sldIdLst>
    <p:sldId id="2076138044" r:id="rId6"/>
    <p:sldId id="2076137889" r:id="rId7"/>
    <p:sldId id="2076138095" r:id="rId8"/>
    <p:sldId id="2076138061" r:id="rId9"/>
    <p:sldId id="264" r:id="rId10"/>
    <p:sldId id="2076138018" r:id="rId11"/>
    <p:sldId id="2076138079" r:id="rId12"/>
    <p:sldId id="2076138089" r:id="rId13"/>
    <p:sldId id="2076138096" r:id="rId14"/>
    <p:sldId id="2076137741" r:id="rId15"/>
    <p:sldId id="2076138091" r:id="rId16"/>
    <p:sldId id="2076137155" r:id="rId17"/>
    <p:sldId id="2076138097" r:id="rId18"/>
    <p:sldId id="2076138098" r:id="rId19"/>
    <p:sldId id="2112" r:id="rId20"/>
    <p:sldId id="2076138099" r:id="rId21"/>
    <p:sldId id="2114" r:id="rId22"/>
    <p:sldId id="2102" r:id="rId23"/>
    <p:sldId id="2076138080" r:id="rId24"/>
    <p:sldId id="2076137664" r:id="rId25"/>
    <p:sldId id="2076137682" r:id="rId26"/>
    <p:sldId id="2076136808" r:id="rId27"/>
    <p:sldId id="2076137681" r:id="rId28"/>
    <p:sldId id="2076138090" r:id="rId29"/>
    <p:sldId id="2076138081" r:id="rId30"/>
    <p:sldId id="2076137772" r:id="rId31"/>
    <p:sldId id="2076138083" r:id="rId32"/>
    <p:sldId id="2076138084" r:id="rId33"/>
    <p:sldId id="2076138085" r:id="rId34"/>
    <p:sldId id="2076138086" r:id="rId35"/>
    <p:sldId id="2076138082" r:id="rId36"/>
    <p:sldId id="2076137669" r:id="rId37"/>
    <p:sldId id="2076137759" r:id="rId38"/>
    <p:sldId id="2076137699" r:id="rId39"/>
    <p:sldId id="2076137672" r:id="rId40"/>
    <p:sldId id="2076137784" r:id="rId41"/>
    <p:sldId id="2076138087" r:id="rId42"/>
    <p:sldId id="2076138092" r:id="rId43"/>
    <p:sldId id="2076138049" r:id="rId44"/>
    <p:sldId id="2076138048" r:id="rId45"/>
  </p:sldIdLst>
  <p:sldSz cx="12192000" cy="6858000"/>
  <p:notesSz cx="6858000" cy="15049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ernal Use Summary" id="{4876A189-C56C-41CB-87B4-C70C68ADAB4D}">
          <p14:sldIdLst>
            <p14:sldId id="2076138044"/>
            <p14:sldId id="2076137889"/>
            <p14:sldId id="2076138095"/>
            <p14:sldId id="2076138061"/>
            <p14:sldId id="264"/>
            <p14:sldId id="2076138018"/>
            <p14:sldId id="2076138079"/>
            <p14:sldId id="2076138089"/>
            <p14:sldId id="2076138096"/>
            <p14:sldId id="2076137741"/>
            <p14:sldId id="2076138091"/>
            <p14:sldId id="2076137155"/>
            <p14:sldId id="2076138097"/>
            <p14:sldId id="2076138098"/>
            <p14:sldId id="2112"/>
            <p14:sldId id="2076138099"/>
            <p14:sldId id="2114"/>
            <p14:sldId id="2102"/>
            <p14:sldId id="2076138080"/>
            <p14:sldId id="2076137664"/>
            <p14:sldId id="2076137682"/>
            <p14:sldId id="2076136808"/>
            <p14:sldId id="2076137681"/>
            <p14:sldId id="2076138090"/>
            <p14:sldId id="2076138081"/>
            <p14:sldId id="2076137772"/>
            <p14:sldId id="2076138083"/>
            <p14:sldId id="2076138084"/>
            <p14:sldId id="2076138085"/>
            <p14:sldId id="2076138086"/>
            <p14:sldId id="2076138082"/>
            <p14:sldId id="2076137669"/>
            <p14:sldId id="2076137759"/>
            <p14:sldId id="2076137699"/>
            <p14:sldId id="2076137672"/>
            <p14:sldId id="2076137784"/>
            <p14:sldId id="2076138087"/>
            <p14:sldId id="2076138092"/>
            <p14:sldId id="2076138049"/>
            <p14:sldId id="20761380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4B1345-43BF-B272-BA9C-87401E3D831A}" name="Brian Steele" initials="BS" userId="S::brsteele@microsoft.com::b33fbd98-4edc-4e4b-92a1-fea6712d4717" providerId="AD"/>
  <p188:author id="{5BCEA088-214E-5721-0042-0E63ABD2E4C2}" name="Pratibha Sood" initials="PS" userId="S::prsood@microsoft.com::757de0c6-7155-45cc-8575-9f822407d213" providerId="AD"/>
  <p188:author id="{A0682DA7-C9D0-990B-7504-6B487E896CA5}" name="Niels Ophey" initials="NO" userId="S::niophey@microsoft.com::e92edb78-61d0-4c9f-b47b-e90ce40b953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ael Venables" initials="MV" lastIdx="13" clrIdx="0">
    <p:extLst>
      <p:ext uri="{19B8F6BF-5375-455C-9EA6-DF929625EA0E}">
        <p15:presenceInfo xmlns:p15="http://schemas.microsoft.com/office/powerpoint/2012/main" userId="Michael Venables" providerId="None"/>
      </p:ext>
    </p:extLst>
  </p:cmAuthor>
  <p:cmAuthor id="2" name="Pratibha Sood" initials="PS" lastIdx="6" clrIdx="1">
    <p:extLst>
      <p:ext uri="{19B8F6BF-5375-455C-9EA6-DF929625EA0E}">
        <p15:presenceInfo xmlns:p15="http://schemas.microsoft.com/office/powerpoint/2012/main" userId="S::prsood@microsoft.com::757de0c6-7155-45cc-8575-9f822407d21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B"/>
    <a:srgbClr val="3C3C40"/>
    <a:srgbClr val="5ACBF0"/>
    <a:srgbClr val="008FFA"/>
    <a:srgbClr val="25A2FF"/>
    <a:srgbClr val="0072C6"/>
    <a:srgbClr val="59B4D9"/>
    <a:srgbClr val="7AC3E1"/>
    <a:srgbClr val="FFFFFF"/>
    <a:srgbClr val="3C3B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D1725E-464B-4144-B9A8-2C6134BAB1D9}" v="103" dt="2022-07-18T13:02:59.2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15" autoAdjust="0"/>
    <p:restoredTop sz="95481" autoAdjust="0"/>
  </p:normalViewPr>
  <p:slideViewPr>
    <p:cSldViewPr snapToGrid="0">
      <p:cViewPr varScale="1">
        <p:scale>
          <a:sx n="164" d="100"/>
          <a:sy n="164" d="100"/>
        </p:scale>
        <p:origin x="798" y="15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5DD1725E-464B-4144-B9A8-2C6134BAB1D9}"/>
    <pc:docChg chg="undo custSel delSld modSld modSection">
      <pc:chgData name="Jonathan Vella" userId="ff59d9e4-9df8-4ae6-90e3-b837e2f6651b" providerId="ADAL" clId="{5DD1725E-464B-4144-B9A8-2C6134BAB1D9}" dt="2022-07-18T13:02:59.254" v="139" actId="1036"/>
      <pc:docMkLst>
        <pc:docMk/>
      </pc:docMkLst>
      <pc:sldChg chg="modSp mod">
        <pc:chgData name="Jonathan Vella" userId="ff59d9e4-9df8-4ae6-90e3-b837e2f6651b" providerId="ADAL" clId="{5DD1725E-464B-4144-B9A8-2C6134BAB1D9}" dt="2022-07-18T12:36:40.764" v="137" actId="1036"/>
        <pc:sldMkLst>
          <pc:docMk/>
          <pc:sldMk cId="614386642" sldId="2102"/>
        </pc:sldMkLst>
        <pc:cxnChg chg="mod">
          <ac:chgData name="Jonathan Vella" userId="ff59d9e4-9df8-4ae6-90e3-b837e2f6651b" providerId="ADAL" clId="{5DD1725E-464B-4144-B9A8-2C6134BAB1D9}" dt="2022-07-18T12:36:40.764" v="137" actId="1036"/>
          <ac:cxnSpMkLst>
            <pc:docMk/>
            <pc:sldMk cId="614386642" sldId="2102"/>
            <ac:cxnSpMk id="22" creationId="{DC0B8AE0-C96E-44BD-A063-3F685112A86A}"/>
          </ac:cxnSpMkLst>
        </pc:cxnChg>
      </pc:sldChg>
      <pc:sldChg chg="modSp mod">
        <pc:chgData name="Jonathan Vella" userId="ff59d9e4-9df8-4ae6-90e3-b837e2f6651b" providerId="ADAL" clId="{5DD1725E-464B-4144-B9A8-2C6134BAB1D9}" dt="2022-07-18T11:55:51.530" v="62" actId="14100"/>
        <pc:sldMkLst>
          <pc:docMk/>
          <pc:sldMk cId="4212373032" sldId="2112"/>
        </pc:sldMkLst>
        <pc:spChg chg="mod">
          <ac:chgData name="Jonathan Vella" userId="ff59d9e4-9df8-4ae6-90e3-b837e2f6651b" providerId="ADAL" clId="{5DD1725E-464B-4144-B9A8-2C6134BAB1D9}" dt="2022-07-18T11:55:51.530" v="62" actId="14100"/>
          <ac:spMkLst>
            <pc:docMk/>
            <pc:sldMk cId="4212373032" sldId="2112"/>
            <ac:spMk id="23" creationId="{F50696CC-85AC-43E0-92C3-C458F2AC7066}"/>
          </ac:spMkLst>
        </pc:spChg>
        <pc:spChg chg="mod">
          <ac:chgData name="Jonathan Vella" userId="ff59d9e4-9df8-4ae6-90e3-b837e2f6651b" providerId="ADAL" clId="{5DD1725E-464B-4144-B9A8-2C6134BAB1D9}" dt="2022-07-18T11:55:29.388" v="59" actId="6549"/>
          <ac:spMkLst>
            <pc:docMk/>
            <pc:sldMk cId="4212373032" sldId="2112"/>
            <ac:spMk id="41" creationId="{F8F1FF38-5E9B-4792-88E9-5DE9384A5CE8}"/>
          </ac:spMkLst>
        </pc:spChg>
      </pc:sldChg>
      <pc:sldChg chg="modSp mod addAnim delAnim modAnim">
        <pc:chgData name="Jonathan Vella" userId="ff59d9e4-9df8-4ae6-90e3-b837e2f6651b" providerId="ADAL" clId="{5DD1725E-464B-4144-B9A8-2C6134BAB1D9}" dt="2022-07-18T13:00:28.370" v="138" actId="20577"/>
        <pc:sldMkLst>
          <pc:docMk/>
          <pc:sldMk cId="2944122925" sldId="2076137669"/>
        </pc:sldMkLst>
        <pc:spChg chg="mod">
          <ac:chgData name="Jonathan Vella" userId="ff59d9e4-9df8-4ae6-90e3-b837e2f6651b" providerId="ADAL" clId="{5DD1725E-464B-4144-B9A8-2C6134BAB1D9}" dt="2022-07-18T13:00:28.370" v="138" actId="20577"/>
          <ac:spMkLst>
            <pc:docMk/>
            <pc:sldMk cId="2944122925" sldId="2076137669"/>
            <ac:spMk id="10" creationId="{6F39A29B-BDCC-4D15-878A-D0E6A61407FE}"/>
          </ac:spMkLst>
        </pc:spChg>
      </pc:sldChg>
      <pc:sldChg chg="addSp delSp modSp mod delAnim">
        <pc:chgData name="Jonathan Vella" userId="ff59d9e4-9df8-4ae6-90e3-b837e2f6651b" providerId="ADAL" clId="{5DD1725E-464B-4144-B9A8-2C6134BAB1D9}" dt="2022-07-18T13:02:59.254" v="139" actId="1036"/>
        <pc:sldMkLst>
          <pc:docMk/>
          <pc:sldMk cId="1219530454" sldId="2076137759"/>
        </pc:sldMkLst>
        <pc:spChg chg="del">
          <ac:chgData name="Jonathan Vella" userId="ff59d9e4-9df8-4ae6-90e3-b837e2f6651b" providerId="ADAL" clId="{5DD1725E-464B-4144-B9A8-2C6134BAB1D9}" dt="2022-07-18T11:59:35.469" v="129" actId="478"/>
          <ac:spMkLst>
            <pc:docMk/>
            <pc:sldMk cId="1219530454" sldId="2076137759"/>
            <ac:spMk id="2" creationId="{6A4BB96E-10C9-4831-B6EC-A2B3D9A35AF8}"/>
          </ac:spMkLst>
        </pc:spChg>
        <pc:spChg chg="del">
          <ac:chgData name="Jonathan Vella" userId="ff59d9e4-9df8-4ae6-90e3-b837e2f6651b" providerId="ADAL" clId="{5DD1725E-464B-4144-B9A8-2C6134BAB1D9}" dt="2022-07-18T12:00:02.739" v="132" actId="478"/>
          <ac:spMkLst>
            <pc:docMk/>
            <pc:sldMk cId="1219530454" sldId="2076137759"/>
            <ac:spMk id="3" creationId="{BDA173DE-A146-436B-A53D-D44F7B4ADBC8}"/>
          </ac:spMkLst>
        </pc:spChg>
        <pc:spChg chg="add del mod">
          <ac:chgData name="Jonathan Vella" userId="ff59d9e4-9df8-4ae6-90e3-b837e2f6651b" providerId="ADAL" clId="{5DD1725E-464B-4144-B9A8-2C6134BAB1D9}" dt="2022-07-18T12:00:05.361" v="133" actId="478"/>
          <ac:spMkLst>
            <pc:docMk/>
            <pc:sldMk cId="1219530454" sldId="2076137759"/>
            <ac:spMk id="6" creationId="{E73F7B58-EDDC-7FF9-3FE4-E83B5BD9A361}"/>
          </ac:spMkLst>
        </pc:spChg>
        <pc:spChg chg="mod">
          <ac:chgData name="Jonathan Vella" userId="ff59d9e4-9df8-4ae6-90e3-b837e2f6651b" providerId="ADAL" clId="{5DD1725E-464B-4144-B9A8-2C6134BAB1D9}" dt="2022-07-18T11:59:24.456" v="124" actId="6549"/>
          <ac:spMkLst>
            <pc:docMk/>
            <pc:sldMk cId="1219530454" sldId="2076137759"/>
            <ac:spMk id="51" creationId="{F529703F-C3DE-45B1-81BE-886E9DA2A5D3}"/>
          </ac:spMkLst>
        </pc:spChg>
        <pc:grpChg chg="del">
          <ac:chgData name="Jonathan Vella" userId="ff59d9e4-9df8-4ae6-90e3-b837e2f6651b" providerId="ADAL" clId="{5DD1725E-464B-4144-B9A8-2C6134BAB1D9}" dt="2022-07-18T11:59:25.503" v="125" actId="478"/>
          <ac:grpSpMkLst>
            <pc:docMk/>
            <pc:sldMk cId="1219530454" sldId="2076137759"/>
            <ac:grpSpMk id="317" creationId="{08B303D6-B9B8-42CB-B72C-FEC8757D33E7}"/>
          </ac:grpSpMkLst>
        </pc:grpChg>
        <pc:picChg chg="add mod">
          <ac:chgData name="Jonathan Vella" userId="ff59d9e4-9df8-4ae6-90e3-b837e2f6651b" providerId="ADAL" clId="{5DD1725E-464B-4144-B9A8-2C6134BAB1D9}" dt="2022-07-18T13:02:59.254" v="139" actId="1036"/>
          <ac:picMkLst>
            <pc:docMk/>
            <pc:sldMk cId="1219530454" sldId="2076137759"/>
            <ac:picMk id="1026" creationId="{B8C97235-2676-F768-2476-1A0DED1A1929}"/>
          </ac:picMkLst>
        </pc:picChg>
      </pc:sldChg>
      <pc:sldChg chg="del">
        <pc:chgData name="Jonathan Vella" userId="ff59d9e4-9df8-4ae6-90e3-b837e2f6651b" providerId="ADAL" clId="{5DD1725E-464B-4144-B9A8-2C6134BAB1D9}" dt="2022-07-18T12:01:03.405" v="135" actId="47"/>
        <pc:sldMkLst>
          <pc:docMk/>
          <pc:sldMk cId="2425431141" sldId="2076137760"/>
        </pc:sldMkLst>
      </pc:sldChg>
      <pc:sldChg chg="modSp mod">
        <pc:chgData name="Jonathan Vella" userId="ff59d9e4-9df8-4ae6-90e3-b837e2f6651b" providerId="ADAL" clId="{5DD1725E-464B-4144-B9A8-2C6134BAB1D9}" dt="2022-07-18T11:54:16.389" v="23" actId="20577"/>
        <pc:sldMkLst>
          <pc:docMk/>
          <pc:sldMk cId="530259543" sldId="2076138098"/>
        </pc:sldMkLst>
        <pc:spChg chg="mod">
          <ac:chgData name="Jonathan Vella" userId="ff59d9e4-9df8-4ae6-90e3-b837e2f6651b" providerId="ADAL" clId="{5DD1725E-464B-4144-B9A8-2C6134BAB1D9}" dt="2022-07-18T11:54:16.389" v="23" actId="20577"/>
          <ac:spMkLst>
            <pc:docMk/>
            <pc:sldMk cId="530259543" sldId="2076138098"/>
            <ac:spMk id="25" creationId="{8D13B4D2-C95A-4D1F-A744-8834DABB58C8}"/>
          </ac:spMkLst>
        </pc:spChg>
      </pc:sldChg>
    </pc:docChg>
  </pc:docChgLst>
  <pc:docChgLst>
    <pc:chgData name="Emily Skarda" userId="S::emily@audienz.com::0f84e588-c7b8-4020-8f8b-4baa17a30d3f" providerId="AD" clId="Web-{537C50BC-E3BA-DC45-B7A1-2FA019F75906}"/>
    <pc:docChg chg="modSld">
      <pc:chgData name="Emily Skarda" userId="S::emily@audienz.com::0f84e588-c7b8-4020-8f8b-4baa17a30d3f" providerId="AD" clId="Web-{537C50BC-E3BA-DC45-B7A1-2FA019F75906}" dt="2021-05-19T01:05:09.813" v="35" actId="20577"/>
      <pc:docMkLst>
        <pc:docMk/>
      </pc:docMkLst>
      <pc:sldChg chg="modSp">
        <pc:chgData name="Emily Skarda" userId="S::emily@audienz.com::0f84e588-c7b8-4020-8f8b-4baa17a30d3f" providerId="AD" clId="Web-{537C50BC-E3BA-DC45-B7A1-2FA019F75906}" dt="2021-05-19T01:05:09.813" v="35" actId="20577"/>
        <pc:sldMkLst>
          <pc:docMk/>
          <pc:sldMk cId="681687071" sldId="2076138049"/>
        </pc:sldMkLst>
        <pc:spChg chg="mod">
          <ac:chgData name="Emily Skarda" userId="S::emily@audienz.com::0f84e588-c7b8-4020-8f8b-4baa17a30d3f" providerId="AD" clId="Web-{537C50BC-E3BA-DC45-B7A1-2FA019F75906}" dt="2021-05-19T01:05:09.813" v="35" actId="20577"/>
          <ac:spMkLst>
            <pc:docMk/>
            <pc:sldMk cId="681687071" sldId="2076138049"/>
            <ac:spMk id="67" creationId="{99859440-20A6-4CAD-B0B6-3C885B6B00AA}"/>
          </ac:spMkLst>
        </pc:spChg>
      </pc:sldChg>
      <pc:sldChg chg="modSp modNotes">
        <pc:chgData name="Emily Skarda" userId="S::emily@audienz.com::0f84e588-c7b8-4020-8f8b-4baa17a30d3f" providerId="AD" clId="Web-{537C50BC-E3BA-DC45-B7A1-2FA019F75906}" dt="2021-05-19T01:03:15.045" v="21"/>
        <pc:sldMkLst>
          <pc:docMk/>
          <pc:sldMk cId="848219744" sldId="2076138087"/>
        </pc:sldMkLst>
        <pc:spChg chg="mod">
          <ac:chgData name="Emily Skarda" userId="S::emily@audienz.com::0f84e588-c7b8-4020-8f8b-4baa17a30d3f" providerId="AD" clId="Web-{537C50BC-E3BA-DC45-B7A1-2FA019F75906}" dt="2021-05-19T01:02:16.418" v="10" actId="20577"/>
          <ac:spMkLst>
            <pc:docMk/>
            <pc:sldMk cId="848219744" sldId="2076138087"/>
            <ac:spMk id="2" creationId="{81FF398A-1D4D-42DD-AD00-0FC531542096}"/>
          </ac:spMkLst>
        </pc:spChg>
        <pc:spChg chg="mod">
          <ac:chgData name="Emily Skarda" userId="S::emily@audienz.com::0f84e588-c7b8-4020-8f8b-4baa17a30d3f" providerId="AD" clId="Web-{537C50BC-E3BA-DC45-B7A1-2FA019F75906}" dt="2021-05-19T01:03:02.997" v="12" actId="20577"/>
          <ac:spMkLst>
            <pc:docMk/>
            <pc:sldMk cId="848219744" sldId="2076138087"/>
            <ac:spMk id="108" creationId="{DF3EDCA6-151B-4001-81D0-856E31D305F7}"/>
          </ac:spMkLst>
        </pc:spChg>
      </pc:sldChg>
    </pc:docChg>
  </pc:docChgLst>
  <pc:docChgLst>
    <pc:chgData name="Jonathan Vella" userId="ff59d9e4-9df8-4ae6-90e3-b837e2f6651b" providerId="ADAL" clId="{2FCF9580-7629-4255-9B85-12D30C84E672}"/>
    <pc:docChg chg="delSld modSection">
      <pc:chgData name="Jonathan Vella" userId="ff59d9e4-9df8-4ae6-90e3-b837e2f6651b" providerId="ADAL" clId="{2FCF9580-7629-4255-9B85-12D30C84E672}" dt="2022-03-29T13:09:55.791" v="0" actId="47"/>
      <pc:docMkLst>
        <pc:docMk/>
      </pc:docMkLst>
      <pc:sldChg chg="del">
        <pc:chgData name="Jonathan Vella" userId="ff59d9e4-9df8-4ae6-90e3-b837e2f6651b" providerId="ADAL" clId="{2FCF9580-7629-4255-9B85-12D30C84E672}" dt="2022-03-29T13:09:55.791" v="0" actId="47"/>
        <pc:sldMkLst>
          <pc:docMk/>
          <pc:sldMk cId="3962772936" sldId="2076138041"/>
        </pc:sldMkLst>
      </pc:sldChg>
      <pc:sldMasterChg chg="delSldLayout">
        <pc:chgData name="Jonathan Vella" userId="ff59d9e4-9df8-4ae6-90e3-b837e2f6651b" providerId="ADAL" clId="{2FCF9580-7629-4255-9B85-12D30C84E672}" dt="2022-03-29T13:09:55.791" v="0" actId="47"/>
        <pc:sldMasterMkLst>
          <pc:docMk/>
          <pc:sldMasterMk cId="517060810" sldId="2147493988"/>
        </pc:sldMasterMkLst>
        <pc:sldLayoutChg chg="del">
          <pc:chgData name="Jonathan Vella" userId="ff59d9e4-9df8-4ae6-90e3-b837e2f6651b" providerId="ADAL" clId="{2FCF9580-7629-4255-9B85-12D30C84E672}" dt="2022-03-29T13:09:55.791" v="0" actId="47"/>
          <pc:sldLayoutMkLst>
            <pc:docMk/>
            <pc:sldMasterMk cId="517060810" sldId="2147493988"/>
            <pc:sldLayoutMk cId="3605941687" sldId="214749402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01FD6F-554F-4EBA-8E86-DA895AABD744}" type="datetimeFigureOut">
              <a:rPr lang="en-US" smtClean="0"/>
              <a:t>18-Jul-22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CECAD5-0D9A-486A-9465-C07AD15B7C39}" type="slidenum">
              <a:rPr lang="en-US" smtClean="0"/>
              <a:t>‹#›</a:t>
            </a:fld>
            <a:endParaRPr lang="en-US"/>
          </a:p>
        </p:txBody>
      </p:sp>
    </p:spTree>
    <p:extLst>
      <p:ext uri="{BB962C8B-B14F-4D97-AF65-F5344CB8AC3E}">
        <p14:creationId xmlns:p14="http://schemas.microsoft.com/office/powerpoint/2010/main" val="2738913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active-directory-domain-services/active-directory-ds-overview"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docs.microsoft.com/en-us/azure/active-directory/active-directory-aadconnec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18-Jul-22 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panose="020B0502040504020203"/>
                <a:ea typeface="+mn-ea"/>
                <a:cs typeface="+mn-cs"/>
              </a:rPr>
              <a:t>&lt;Key point&gt;: </a:t>
            </a:r>
            <a:r>
              <a:rPr lang="en-US" sz="1100" i="0" dirty="0">
                <a:effectLst/>
                <a:latin typeface="Segoe"/>
              </a:rPr>
              <a:t>Completing the cloud adoption plan with an organization-wide, cross-team initiative aligns your teams, stakeholders, and partners on cloud adoption goals and strategies.</a:t>
            </a:r>
          </a:p>
          <a:p>
            <a:pPr marL="0" indent="0">
              <a:buFont typeface="Arial" panose="020B0604020202020204" pitchFamily="34" charset="0"/>
              <a:buNone/>
            </a:pPr>
            <a:endParaRPr lang="en-US" sz="1100" b="0" dirty="0">
              <a:latin typeface="Segoe"/>
            </a:endParaRPr>
          </a:p>
          <a:p>
            <a:pPr marL="171450" indent="-171450">
              <a:buFont typeface="Wingdings" panose="05000000000000000000" pitchFamily="2" charset="2"/>
              <a:buChar char="§"/>
            </a:pPr>
            <a:r>
              <a:rPr lang="en-US" sz="1100" b="0" dirty="0">
                <a:latin typeface="Segoe"/>
              </a:rPr>
              <a:t>Document how your cloud adoption plan assesses each area around [</a:t>
            </a:r>
            <a:r>
              <a:rPr lang="en-US" sz="1100" b="1" dirty="0">
                <a:latin typeface="Segoe"/>
              </a:rPr>
              <a:t>go through topics of the Cloud Adoption Plan on slide</a:t>
            </a:r>
            <a:r>
              <a:rPr lang="en-US" sz="1100" b="0" dirty="0">
                <a:latin typeface="Segoe"/>
              </a:rPr>
              <a:t>].</a:t>
            </a:r>
          </a:p>
          <a:p>
            <a:pPr marL="0" indent="0">
              <a:buFont typeface="Arial" panose="020B0604020202020204" pitchFamily="34" charset="0"/>
              <a:buNone/>
            </a:pPr>
            <a:endParaRPr lang="en-US" sz="1100" b="0" dirty="0">
              <a:latin typeface="Segoe"/>
            </a:endParaRPr>
          </a:p>
          <a:p>
            <a:pPr marL="0" indent="0">
              <a:buFont typeface="Arial" panose="020B0604020202020204" pitchFamily="34" charset="0"/>
              <a:buNone/>
            </a:pPr>
            <a:r>
              <a:rPr lang="en-US" sz="1100" b="1" kern="1200" dirty="0">
                <a:solidFill>
                  <a:schemeClr val="tx1"/>
                </a:solidFill>
                <a:effectLst/>
                <a:latin typeface="Segoe" panose="020B0502040504020203"/>
                <a:ea typeface="+mn-ea"/>
                <a:cs typeface="+mn-cs"/>
              </a:rPr>
              <a:t>&lt;Transition&gt;: </a:t>
            </a:r>
            <a:r>
              <a:rPr lang="en-US" sz="1100" b="0" kern="1200" dirty="0">
                <a:solidFill>
                  <a:schemeClr val="tx1"/>
                </a:solidFill>
                <a:effectLst/>
                <a:latin typeface="Segoe" panose="020B0502040504020203"/>
                <a:ea typeface="+mn-ea"/>
                <a:cs typeface="+mn-cs"/>
              </a:rPr>
              <a:t>Let’s look at your first landing zone configuration in more detail.</a:t>
            </a:r>
            <a:endParaRPr lang="en-US" sz="1100" b="1" dirty="0">
              <a:latin typeface="Segoe"/>
            </a:endParaRPr>
          </a:p>
          <a:p>
            <a:endParaRPr lang="en-US" sz="1100" dirty="0">
              <a:latin typeface="Segoe" panose="020B0502040504020203"/>
            </a:endParaRPr>
          </a:p>
          <a:p>
            <a:endParaRPr lang="en-US" sz="1100" dirty="0"/>
          </a:p>
        </p:txBody>
      </p:sp>
      <p:sp>
        <p:nvSpPr>
          <p:cNvPr id="4" name="Slide Number Placeholder 3"/>
          <p:cNvSpPr>
            <a:spLocks noGrp="1"/>
          </p:cNvSpPr>
          <p:nvPr>
            <p:ph type="sldNum" sz="quarter" idx="5"/>
          </p:nvPr>
        </p:nvSpPr>
        <p:spPr/>
        <p:txBody>
          <a:bodyPr/>
          <a:lstStyle/>
          <a:p>
            <a:fld id="{BACECAD5-0D9A-486A-9465-C07AD15B7C39}" type="slidenum">
              <a:rPr lang="en-US" smtClean="0"/>
              <a:t>10</a:t>
            </a:fld>
            <a:endParaRPr lang="en-US"/>
          </a:p>
        </p:txBody>
      </p:sp>
    </p:spTree>
    <p:extLst>
      <p:ext uri="{BB962C8B-B14F-4D97-AF65-F5344CB8AC3E}">
        <p14:creationId xmlns:p14="http://schemas.microsoft.com/office/powerpoint/2010/main" val="2909328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panose="020B0502040504020203"/>
              </a:rPr>
              <a:t>[Title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CECAD5-0D9A-486A-9465-C07AD15B7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1634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8358F0-6F6E-4229-B4E1-FAA558BBD1AB}" type="slidenum">
              <a:rPr lang="en-US" smtClean="0"/>
              <a:t>12</a:t>
            </a:fld>
            <a:endParaRPr lang="en-US"/>
          </a:p>
        </p:txBody>
      </p:sp>
    </p:spTree>
    <p:extLst>
      <p:ext uri="{BB962C8B-B14F-4D97-AF65-F5344CB8AC3E}">
        <p14:creationId xmlns:p14="http://schemas.microsoft.com/office/powerpoint/2010/main" val="1341149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8358F0-6F6E-4229-B4E1-FAA558BBD1AB}" type="slidenum">
              <a:rPr lang="en-US" smtClean="0"/>
              <a:t>13</a:t>
            </a:fld>
            <a:endParaRPr lang="en-US"/>
          </a:p>
        </p:txBody>
      </p:sp>
    </p:spTree>
    <p:extLst>
      <p:ext uri="{BB962C8B-B14F-4D97-AF65-F5344CB8AC3E}">
        <p14:creationId xmlns:p14="http://schemas.microsoft.com/office/powerpoint/2010/main" val="427510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14</a:t>
            </a:fld>
            <a:endParaRPr lang="en-US"/>
          </a:p>
        </p:txBody>
      </p:sp>
    </p:spTree>
    <p:extLst>
      <p:ext uri="{BB962C8B-B14F-4D97-AF65-F5344CB8AC3E}">
        <p14:creationId xmlns:p14="http://schemas.microsoft.com/office/powerpoint/2010/main" val="1139317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&lt;</a:t>
            </a:r>
            <a:r>
              <a:rPr lang="en-US" sz="1100" b="1" dirty="0">
                <a:latin typeface="Segoe"/>
              </a:rPr>
              <a:t>Key point</a:t>
            </a:r>
            <a:r>
              <a:rPr lang="en-US" sz="1100" dirty="0">
                <a:latin typeface="Segoe"/>
              </a:rPr>
              <a:t>&gt;: Platform Development Velocity can be implemented in two ways.</a:t>
            </a:r>
          </a:p>
          <a:p>
            <a:endParaRPr lang="en-US" sz="1100" dirty="0">
              <a:latin typeface="Segoe"/>
            </a:endParaRPr>
          </a:p>
          <a:p>
            <a:pPr marL="171450" indent="-171450">
              <a:buFont typeface="Wingdings" panose="05000000000000000000" pitchFamily="2" charset="2"/>
              <a:buChar char="§"/>
            </a:pPr>
            <a:r>
              <a:rPr lang="en-US" sz="1100" dirty="0">
                <a:latin typeface="Segoe"/>
              </a:rPr>
              <a:t>With iterative implementations, customers are more tentative, and more deliberate in learning process. They want to start small, grow, and learn as they grow.</a:t>
            </a:r>
          </a:p>
          <a:p>
            <a:pPr marL="171450" indent="-171450">
              <a:buFont typeface="Wingdings" panose="05000000000000000000" pitchFamily="2" charset="2"/>
              <a:buChar char="§"/>
            </a:pPr>
            <a:r>
              <a:rPr lang="en-US" sz="1100" dirty="0">
                <a:latin typeface="Segoe"/>
              </a:rPr>
              <a:t>With a rich initial implementation, customers are more mature. They are looking for a robust implementation from day one.</a:t>
            </a:r>
          </a:p>
          <a:p>
            <a:pPr marL="0" indent="0">
              <a:buFont typeface="Wingdings" panose="05000000000000000000" pitchFamily="2" charset="2"/>
              <a:buNone/>
            </a:pPr>
            <a:r>
              <a:rPr lang="en-US" sz="1100" b="1" dirty="0">
                <a:latin typeface="Segoe"/>
              </a:rPr>
              <a:t>[Go through options for each implementation]</a:t>
            </a:r>
          </a:p>
          <a:p>
            <a:pPr marL="0" indent="0">
              <a:buFont typeface="Wingdings" panose="05000000000000000000" pitchFamily="2" charset="2"/>
              <a:buNone/>
            </a:pPr>
            <a:r>
              <a:rPr lang="en-US" sz="1100" b="1" dirty="0">
                <a:latin typeface="Segoe"/>
              </a:rPr>
              <a:t>[Call out short links on CAF landing zone documentation </a:t>
            </a:r>
            <a:r>
              <a:rPr lang="en-US" sz="1100" b="0" i="1" u="none" dirty="0">
                <a:latin typeface="Segoe"/>
              </a:rPr>
              <a:t>and</a:t>
            </a:r>
            <a:r>
              <a:rPr lang="en-US" sz="1100" b="1" dirty="0">
                <a:latin typeface="Segoe"/>
              </a:rPr>
              <a:t> ARM templates for customers’ next steps (GitHub documentation).</a:t>
            </a:r>
          </a:p>
          <a:p>
            <a:pPr marL="171450" indent="-171450">
              <a:buFont typeface="Wingdings" panose="05000000000000000000" pitchFamily="2" charset="2"/>
              <a:buChar char="§"/>
            </a:pPr>
            <a:endParaRPr lang="en-US" sz="1100" dirty="0">
              <a:latin typeface="Segoe"/>
            </a:endParaRPr>
          </a:p>
          <a:p>
            <a:r>
              <a:rPr lang="en-US" sz="1100" dirty="0">
                <a:latin typeface="Segoe"/>
              </a:rPr>
              <a:t>&lt;</a:t>
            </a:r>
            <a:r>
              <a:rPr lang="en-US" sz="1100" b="1" dirty="0">
                <a:latin typeface="Segoe"/>
              </a:rPr>
              <a:t>Transition</a:t>
            </a:r>
            <a:r>
              <a:rPr lang="en-US" sz="1100" dirty="0">
                <a:latin typeface="Segoe"/>
              </a:rPr>
              <a:t>&gt;: Let’s look at the Cloud Operating Model in more detail.</a:t>
            </a:r>
          </a:p>
          <a:p>
            <a:endParaRPr lang="en-US" sz="11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18-Jul-22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8706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&lt;</a:t>
            </a:r>
            <a:r>
              <a:rPr lang="en-US" sz="1100" b="1" dirty="0">
                <a:latin typeface="Segoe"/>
              </a:rPr>
              <a:t>Key point</a:t>
            </a:r>
            <a:r>
              <a:rPr lang="en-US" sz="1100" dirty="0">
                <a:latin typeface="Segoe"/>
              </a:rPr>
              <a:t>&gt;: Platform Development Velocity can be implemented in two ways.</a:t>
            </a:r>
          </a:p>
          <a:p>
            <a:endParaRPr lang="en-US" sz="1100" dirty="0">
              <a:latin typeface="Segoe"/>
            </a:endParaRPr>
          </a:p>
          <a:p>
            <a:pPr marL="171450" indent="-171450">
              <a:buFont typeface="Wingdings" panose="05000000000000000000" pitchFamily="2" charset="2"/>
              <a:buChar char="§"/>
            </a:pPr>
            <a:r>
              <a:rPr lang="en-US" sz="1100" dirty="0">
                <a:latin typeface="Segoe"/>
              </a:rPr>
              <a:t>With iterative implementations, customers are more tentative, and more deliberate in learning process. They want to start small, grow, and learn as they grow.</a:t>
            </a:r>
          </a:p>
          <a:p>
            <a:pPr marL="171450" indent="-171450">
              <a:buFont typeface="Wingdings" panose="05000000000000000000" pitchFamily="2" charset="2"/>
              <a:buChar char="§"/>
            </a:pPr>
            <a:r>
              <a:rPr lang="en-US" sz="1100" dirty="0">
                <a:latin typeface="Segoe"/>
              </a:rPr>
              <a:t>With a rich initial implementation, customers are more mature. They are looking for a robust implementation from day one.</a:t>
            </a:r>
          </a:p>
          <a:p>
            <a:pPr marL="0" indent="0">
              <a:buFont typeface="Wingdings" panose="05000000000000000000" pitchFamily="2" charset="2"/>
              <a:buNone/>
            </a:pPr>
            <a:r>
              <a:rPr lang="en-US" sz="1100" b="1" dirty="0">
                <a:latin typeface="Segoe"/>
              </a:rPr>
              <a:t>[Go through options for each implementation]</a:t>
            </a:r>
          </a:p>
          <a:p>
            <a:pPr marL="0" indent="0">
              <a:buFont typeface="Wingdings" panose="05000000000000000000" pitchFamily="2" charset="2"/>
              <a:buNone/>
            </a:pPr>
            <a:r>
              <a:rPr lang="en-US" sz="1100" b="1" dirty="0">
                <a:latin typeface="Segoe"/>
              </a:rPr>
              <a:t>[Call out short links on CAF landing zone documentation </a:t>
            </a:r>
            <a:r>
              <a:rPr lang="en-US" sz="1100" b="0" i="1" u="none" dirty="0">
                <a:latin typeface="Segoe"/>
              </a:rPr>
              <a:t>and</a:t>
            </a:r>
            <a:r>
              <a:rPr lang="en-US" sz="1100" b="1" dirty="0">
                <a:latin typeface="Segoe"/>
              </a:rPr>
              <a:t> ARM templates for customers’ next steps (GitHub documentation).</a:t>
            </a:r>
          </a:p>
          <a:p>
            <a:pPr marL="171450" indent="-171450">
              <a:buFont typeface="Wingdings" panose="05000000000000000000" pitchFamily="2" charset="2"/>
              <a:buChar char="§"/>
            </a:pPr>
            <a:endParaRPr lang="en-US" sz="1100" dirty="0">
              <a:latin typeface="Segoe"/>
            </a:endParaRPr>
          </a:p>
          <a:p>
            <a:r>
              <a:rPr lang="en-US" sz="1100" dirty="0">
                <a:latin typeface="Segoe"/>
              </a:rPr>
              <a:t>&lt;</a:t>
            </a:r>
            <a:r>
              <a:rPr lang="en-US" sz="1100" b="1" dirty="0">
                <a:latin typeface="Segoe"/>
              </a:rPr>
              <a:t>Transition</a:t>
            </a:r>
            <a:r>
              <a:rPr lang="en-US" sz="1100" dirty="0">
                <a:latin typeface="Segoe"/>
              </a:rPr>
              <a:t>&gt;: Let’s look at the Cloud Operating Model in more detail.</a:t>
            </a:r>
          </a:p>
          <a:p>
            <a:endParaRPr lang="en-US" sz="11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18-Jul-22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4807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Segoe"/>
                <a:ea typeface="Calibri" panose="020F0502020204030204" pitchFamily="34" charset="0"/>
              </a:rPr>
              <a:t>&lt;</a:t>
            </a:r>
            <a:r>
              <a:rPr lang="en-US" sz="1100" b="1" dirty="0">
                <a:effectLst/>
                <a:latin typeface="Segoe"/>
                <a:ea typeface="Calibri" panose="020F0502020204030204" pitchFamily="34" charset="0"/>
              </a:rPr>
              <a:t>Key point</a:t>
            </a:r>
            <a:r>
              <a:rPr lang="en-US" sz="1100" dirty="0">
                <a:effectLst/>
                <a:latin typeface="Segoe"/>
                <a:ea typeface="Calibri" panose="020F0502020204030204" pitchFamily="34" charset="0"/>
              </a:rPr>
              <a:t>&gt;: The first customer story comes from the CAF Foundation blueprint.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Segoe"/>
              <a:ea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 customer found themselves in difficulty. They were concerned with their on-prem operating model and wanted to move it entirely to the cloud. It didn’t work, and the customer had some additional complexities in their on-prem environment that were not easy to migrate. The customer was blocked.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 Microsoft field team approached them, and said, “Let’s go slow.”</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dirty="0">
                <a:effectLst/>
                <a:latin typeface="Segoe"/>
                <a:ea typeface="Calibri" panose="020F0502020204030204" pitchFamily="34" charset="0"/>
              </a:rPr>
              <a:t>[</a:t>
            </a:r>
            <a:r>
              <a:rPr lang="en-US" sz="1100" b="1" dirty="0">
                <a:effectLst/>
                <a:latin typeface="Segoe"/>
                <a:ea typeface="Calibri" panose="020F0502020204030204" pitchFamily="34" charset="0"/>
              </a:rPr>
              <a:t>Microsoft speaking to customer</a:t>
            </a:r>
            <a:r>
              <a:rPr lang="en-US" sz="1100" dirty="0">
                <a:effectLst/>
                <a:latin typeface="Segoe"/>
                <a:ea typeface="Calibri" panose="020F0502020204030204" pitchFamily="34" charset="0"/>
              </a:rPr>
              <a:t>]: “</a:t>
            </a:r>
            <a:r>
              <a:rPr lang="en-US" sz="1100" b="1" dirty="0">
                <a:effectLst/>
                <a:latin typeface="Segoe"/>
                <a:ea typeface="Calibri" panose="020F0502020204030204" pitchFamily="34" charset="0"/>
              </a:rPr>
              <a:t>Let’s help you understand that we can’t move everything at once. This is not parity 100% from on-prem to cloud, and let’s take that journey together</a:t>
            </a:r>
            <a:r>
              <a:rPr lang="en-US" sz="1100" dirty="0">
                <a:effectLst/>
                <a:latin typeface="Segoe"/>
                <a:ea typeface="Calibri" panose="020F050202020403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 customer agreed, and supported the Microsoft team, who began working with the CAF Foundation blueprint.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 landing zone was deployed in one week! Three weeks later, we already had a few low-risk workloads deployed in production in the landing zone.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In a month, the value of the cloud was proven to the customer. From that point, the customer was unblocked, and felt the growing confidence within their team.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 customer experienced comprehensive support from the Microsoft team—having the environment configured properly, growing with the customer as their skills grew, helping the customer move forward with governance and principles of cloud management—all the way to creating a Central Cloud Center of Excellence (CCoE), helping them move forward and grow in their journey.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dirty="0">
                <a:effectLst/>
                <a:latin typeface="Segoe"/>
                <a:ea typeface="Calibri" panose="020F0502020204030204" pitchFamily="34" charset="0"/>
              </a:rPr>
              <a:t>[</a:t>
            </a:r>
            <a:r>
              <a:rPr lang="en-US" sz="1100" b="1" dirty="0">
                <a:effectLst/>
                <a:latin typeface="Segoe"/>
                <a:ea typeface="Calibri" panose="020F0502020204030204" pitchFamily="34" charset="0"/>
              </a:rPr>
              <a:t>Review</a:t>
            </a:r>
            <a:r>
              <a:rPr lang="en-US" sz="1100" dirty="0">
                <a:effectLst/>
                <a:latin typeface="Segoe"/>
                <a:ea typeface="Calibri" panose="020F0502020204030204" pitchFamily="34" charset="0"/>
              </a:rPr>
              <a:t> </a:t>
            </a:r>
            <a:r>
              <a:rPr lang="en-US" sz="1100" b="1" dirty="0">
                <a:effectLst/>
                <a:latin typeface="Segoe"/>
                <a:ea typeface="Calibri" panose="020F0502020204030204" pitchFamily="34" charset="0"/>
              </a:rPr>
              <a:t>Key learnings]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effectLst/>
                <a:latin typeface="Segoe"/>
                <a:ea typeface="Calibri" panose="020F0502020204030204" pitchFamily="34" charset="0"/>
              </a:rPr>
              <a:t>key messaging</a:t>
            </a:r>
            <a:r>
              <a:rPr lang="en-US" sz="1100" dirty="0">
                <a:effectLst/>
                <a:latin typeface="Segoe"/>
                <a:ea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b="1" dirty="0">
                <a:effectLst/>
                <a:latin typeface="Segoe"/>
                <a:ea typeface="Calibri" panose="020F0502020204030204" pitchFamily="34" charset="0"/>
              </a:rPr>
              <a:t>“It was important for Microsoft to understand the kind of support the customer needs—enabling the customer to feel confident, grow, and develop as their implementation and portfolio on Azure grew.”</a:t>
            </a:r>
            <a:r>
              <a:rPr lang="en-US" sz="1100" dirty="0">
                <a:effectLst/>
                <a:latin typeface="Segoe"/>
                <a:ea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Segoe"/>
                <a:ea typeface="Calibri" panose="020F0502020204030204" pitchFamily="34" charset="0"/>
              </a:rPr>
              <a:t>&lt;</a:t>
            </a:r>
            <a:r>
              <a:rPr lang="en-US" sz="1100" b="1" dirty="0">
                <a:effectLst/>
                <a:latin typeface="Segoe"/>
                <a:ea typeface="Calibri" panose="020F0502020204030204" pitchFamily="34" charset="0"/>
              </a:rPr>
              <a:t>Transition</a:t>
            </a:r>
            <a:r>
              <a:rPr lang="en-US" sz="1100" dirty="0">
                <a:effectLst/>
                <a:latin typeface="Segoe"/>
                <a:ea typeface="Calibri" panose="020F0502020204030204" pitchFamily="34" charset="0"/>
              </a:rPr>
              <a:t>&gt;: Let’s look at the second customer 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Segoe"/>
              <a:ea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18-Jul-22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5210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Segoe"/>
                <a:ea typeface="Calibri" panose="020F0502020204030204" pitchFamily="34" charset="0"/>
              </a:rPr>
              <a:t>&lt;</a:t>
            </a:r>
            <a:r>
              <a:rPr lang="en-US" sz="1100" b="1" dirty="0">
                <a:effectLst/>
                <a:latin typeface="Segoe"/>
                <a:ea typeface="Calibri" panose="020F0502020204030204" pitchFamily="34" charset="0"/>
              </a:rPr>
              <a:t>Key point</a:t>
            </a:r>
            <a:r>
              <a:rPr lang="en-US" sz="1100" dirty="0">
                <a:effectLst/>
                <a:latin typeface="Segoe"/>
                <a:ea typeface="Calibri" panose="020F0502020204030204" pitchFamily="34" charset="0"/>
              </a:rPr>
              <a:t>&gt;: The second customer story comes from the Enterprise-Scale Landing Zone.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Segoe"/>
              <a:ea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This is a customer that is more mature. They already had several solutions, implementations, and landing zones running on Azure.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At this point, they had more important, complex, and critical projects than their previously  environments on Azure. They now wanted to migrate these projects to Azure.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Therefore, the landing zones that they had already did not support these projects. The customer was blocked.</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dirty="0">
                <a:effectLst/>
                <a:latin typeface="Segoe"/>
                <a:ea typeface="Calibri" panose="020F0502020204030204" pitchFamily="34" charset="0"/>
              </a:rPr>
              <a:t>The Microsoft team, went in again, and shared the vision—the functionalities of the Enterprise Scale Landing Zones, communicating with the customer about: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dirty="0">
                <a:effectLst/>
                <a:latin typeface="Segoe"/>
                <a:ea typeface="Calibri" panose="020F0502020204030204" pitchFamily="34" charset="0"/>
              </a:rPr>
              <a:t>The flexibility ESLZs have in their design configurations, the freedom to </a:t>
            </a:r>
            <a:r>
              <a:rPr lang="en-US" sz="1100" i="1" dirty="0">
                <a:effectLst/>
                <a:latin typeface="Segoe"/>
                <a:ea typeface="Calibri" panose="020F0502020204030204" pitchFamily="34" charset="0"/>
              </a:rPr>
              <a:t>properly customize this robust environment </a:t>
            </a:r>
            <a:r>
              <a:rPr lang="en-US" sz="1100" dirty="0">
                <a:effectLst/>
                <a:latin typeface="Segoe"/>
                <a:ea typeface="Calibri" panose="020F0502020204030204" pitchFamily="34" charset="0"/>
              </a:rPr>
              <a:t>to customers needs,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dirty="0">
                <a:effectLst/>
                <a:latin typeface="Segoe"/>
                <a:ea typeface="Calibri" panose="020F0502020204030204" pitchFamily="34" charset="0"/>
              </a:rPr>
              <a:t>The thorough analysis required to define the architecture for a very robust landing zone.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dirty="0">
                <a:effectLst/>
                <a:latin typeface="Segoe"/>
                <a:ea typeface="Calibri" panose="020F0502020204030204" pitchFamily="34" charset="0"/>
              </a:rPr>
              <a:t>Microsoft worked with the team, and worked with the customer, moving forward with a scenario where the customer was able to deploy the Enterprise-Scale Landing Zone.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dirty="0">
                <a:effectLst/>
                <a:latin typeface="Segoe"/>
                <a:ea typeface="Calibri" panose="020F0502020204030204" pitchFamily="34" charset="0"/>
              </a:rPr>
              <a:t>The critical projects that needed to be migrated were completed in just a couple months after that.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dirty="0">
                <a:effectLst/>
                <a:latin typeface="Segoe"/>
                <a:ea typeface="Calibri" panose="020F0502020204030204" pitchFamily="34" charset="0"/>
              </a:rPr>
              <a:t>[</a:t>
            </a:r>
            <a:r>
              <a:rPr lang="en-US" sz="1100" b="1" dirty="0">
                <a:effectLst/>
                <a:latin typeface="Segoe"/>
                <a:ea typeface="Calibri" panose="020F0502020204030204" pitchFamily="34" charset="0"/>
              </a:rPr>
              <a:t>Review</a:t>
            </a:r>
            <a:r>
              <a:rPr lang="en-US" sz="1100" dirty="0">
                <a:effectLst/>
                <a:latin typeface="Segoe"/>
                <a:ea typeface="Calibri" panose="020F0502020204030204" pitchFamily="34" charset="0"/>
              </a:rPr>
              <a:t> </a:t>
            </a:r>
            <a:r>
              <a:rPr lang="en-US" sz="1100" b="1" dirty="0">
                <a:effectLst/>
                <a:latin typeface="Segoe"/>
                <a:ea typeface="Calibri" panose="020F0502020204030204" pitchFamily="34" charset="0"/>
              </a:rPr>
              <a:t>Key learnings]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effectLst/>
                <a:latin typeface="Segoe"/>
                <a:ea typeface="Calibri" panose="020F0502020204030204" pitchFamily="34" charset="0"/>
              </a:rPr>
              <a:t>key messaging</a:t>
            </a:r>
            <a:r>
              <a:rPr lang="en-US" sz="1100" dirty="0">
                <a:effectLst/>
                <a:latin typeface="Segoe"/>
                <a:ea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effectLst/>
                <a:latin typeface="Segoe"/>
                <a:ea typeface="Calibri" panose="020F0502020204030204" pitchFamily="34" charset="0"/>
              </a:rPr>
              <a:t>“Not only was the customer blocked for these important projects, but they gained additional levels of confidence to move into new projects.”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effectLst/>
                <a:latin typeface="Segoe"/>
                <a:ea typeface="Calibri" panose="020F0502020204030204" pitchFamily="34" charset="0"/>
              </a:rPr>
              <a:t>“Microsoft is working with this customer in particular—working with them now on SAP and WBD projects that were not close to being considered.”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effectLst/>
                <a:latin typeface="Segoe"/>
                <a:ea typeface="Calibri" panose="020F0502020204030204" pitchFamily="34" charset="0"/>
              </a:rPr>
              <a:t>“This scenario is critical. Of course we are helping customers move forward with landing zones and deploying at scale. What was a good learning process for the team was the collaboration with the customer! It was not a simple one, two, three recipe. It was important to talk, and work with the customer in these working sessions—working with them, workshop-style, defining those landing zones, together.”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effectLst/>
              <a:latin typeface="Segoe"/>
              <a:ea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There are a lot of great opportunities with technology and technical guidance from Microsoft Azure—helping customers to move forward in their cloud journey.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Segoe"/>
                <a:ea typeface="Calibri" panose="020F0502020204030204" pitchFamily="34" charset="0"/>
              </a:rPr>
              <a:t>&lt;</a:t>
            </a:r>
            <a:r>
              <a:rPr lang="en-US" sz="1100" b="1" dirty="0">
                <a:effectLst/>
                <a:latin typeface="Segoe"/>
                <a:ea typeface="Calibri" panose="020F0502020204030204" pitchFamily="34" charset="0"/>
              </a:rPr>
              <a:t>Transition</a:t>
            </a:r>
            <a:r>
              <a:rPr lang="en-US" sz="1100" dirty="0">
                <a:effectLst/>
                <a:latin typeface="Segoe"/>
                <a:ea typeface="Calibri" panose="020F0502020204030204" pitchFamily="34" charset="0"/>
              </a:rPr>
              <a:t>&gt;: Let’s look at how partners deliver landing zone guidance to customers.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Segoe"/>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7431B76-D987-46D1-ADFF-AF899CBB54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3348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panose="020B0502040504020203"/>
              </a:rPr>
              <a:t>[Title slide]</a:t>
            </a:r>
          </a:p>
        </p:txBody>
      </p:sp>
      <p:sp>
        <p:nvSpPr>
          <p:cNvPr id="4" name="Slide Number Placeholder 3"/>
          <p:cNvSpPr>
            <a:spLocks noGrp="1"/>
          </p:cNvSpPr>
          <p:nvPr>
            <p:ph type="sldNum" sz="quarter" idx="5"/>
          </p:nvPr>
        </p:nvSpPr>
        <p:spPr/>
        <p:txBody>
          <a:bodyPr/>
          <a:lstStyle/>
          <a:p>
            <a:fld id="{BACECAD5-0D9A-486A-9465-C07AD15B7C39}" type="slidenum">
              <a:rPr lang="en-US" smtClean="0"/>
              <a:t>19</a:t>
            </a:fld>
            <a:endParaRPr lang="en-US"/>
          </a:p>
        </p:txBody>
      </p:sp>
    </p:spTree>
    <p:extLst>
      <p:ext uri="{BB962C8B-B14F-4D97-AF65-F5344CB8AC3E}">
        <p14:creationId xmlns:p14="http://schemas.microsoft.com/office/powerpoint/2010/main" val="354906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cs typeface="Calibri"/>
              </a:rPr>
              <a:t>Today we will be covering the following:</a:t>
            </a:r>
            <a:endParaRPr lang="en-US"/>
          </a:p>
          <a:p>
            <a:endParaRPr lang="en-US"/>
          </a:p>
          <a:p>
            <a:r>
              <a:rPr lang="en-US"/>
              <a:t>●  Why is cloud adoption important?</a:t>
            </a:r>
            <a:endParaRPr lang="en-US">
              <a:cs typeface="Calibri"/>
            </a:endParaRPr>
          </a:p>
          <a:p>
            <a:r>
              <a:rPr lang="en-US"/>
              <a:t>●  Overview: Microsoft Cloud Adoption Framework for Azure</a:t>
            </a:r>
          </a:p>
          <a:p>
            <a:r>
              <a:rPr lang="en-US"/>
              <a:t>●  Overcoming common blockers</a:t>
            </a:r>
          </a:p>
          <a:p>
            <a:r>
              <a:rPr lang="en-US"/>
              <a:t>●  Tools, templates, and assessments</a:t>
            </a:r>
          </a:p>
          <a:p>
            <a:r>
              <a:rPr lang="en-US"/>
              <a:t>●  Find a Partner</a:t>
            </a:r>
            <a:endParaRPr lang="en-US">
              <a:cs typeface="Calibri"/>
            </a:endParaRPr>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18-Jul-22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panose="020B0502040504020203"/>
                <a:ea typeface="+mn-ea"/>
                <a:cs typeface="+mn-cs"/>
              </a:rPr>
              <a:t>&lt;Key point&gt;: </a:t>
            </a:r>
            <a:r>
              <a:rPr lang="en-US" sz="1100" b="0" i="0" kern="1200" dirty="0">
                <a:solidFill>
                  <a:schemeClr val="tx1"/>
                </a:solidFill>
                <a:effectLst/>
                <a:latin typeface="Segoe"/>
                <a:ea typeface="+mn-ea"/>
                <a:cs typeface="+mn-cs"/>
              </a:rPr>
              <a:t>The migration process begins with an iterative Assess-Deploy-Release cycle that’s repeatable and predictable.</a:t>
            </a:r>
            <a:endParaRPr lang="en-US" sz="1100" i="0" dirty="0">
              <a:effectLst/>
              <a:latin typeface="Segoe"/>
            </a:endParaRPr>
          </a:p>
          <a:p>
            <a:pPr marL="0" indent="0">
              <a:buFont typeface="Arial" panose="020B0604020202020204" pitchFamily="34" charset="0"/>
              <a:buNone/>
            </a:pPr>
            <a:endParaRPr lang="en-US" sz="1100" b="0" dirty="0">
              <a:latin typeface="Segoe"/>
            </a:endParaRPr>
          </a:p>
          <a:p>
            <a:pPr marL="0" indent="0">
              <a:buFont typeface="Arial" panose="020B0604020202020204" pitchFamily="34" charset="0"/>
              <a:buNone/>
            </a:pPr>
            <a:r>
              <a:rPr lang="en-US" sz="1100" b="0" dirty="0">
                <a:latin typeface="Segoe"/>
              </a:rPr>
              <a:t>[</a:t>
            </a:r>
            <a:r>
              <a:rPr lang="en-US" sz="1100" b="1" dirty="0">
                <a:latin typeface="Segoe"/>
              </a:rPr>
              <a:t>Go over each point for </a:t>
            </a:r>
            <a:r>
              <a:rPr lang="en-US" sz="1100" b="1" i="0" kern="1200" dirty="0">
                <a:solidFill>
                  <a:schemeClr val="tx1"/>
                </a:solidFill>
                <a:effectLst/>
                <a:latin typeface="Segoe"/>
                <a:ea typeface="+mn-ea"/>
                <a:cs typeface="+mn-cs"/>
              </a:rPr>
              <a:t>Assess-Deploy-Release.</a:t>
            </a:r>
            <a:r>
              <a:rPr lang="en-US" sz="1100" b="0" i="0" kern="1200" dirty="0">
                <a:solidFill>
                  <a:schemeClr val="tx1"/>
                </a:solidFill>
                <a:effectLst/>
                <a:latin typeface="Segoe"/>
                <a:ea typeface="+mn-ea"/>
                <a:cs typeface="+mn-cs"/>
              </a:rPr>
              <a:t>]</a:t>
            </a:r>
          </a:p>
          <a:p>
            <a:pPr marL="0" indent="0">
              <a:buFont typeface="Arial" panose="020B0604020202020204" pitchFamily="34" charset="0"/>
              <a:buNone/>
            </a:pPr>
            <a:r>
              <a:rPr lang="en-US" sz="1100" b="0" i="0" kern="1200" dirty="0">
                <a:solidFill>
                  <a:schemeClr val="tx1"/>
                </a:solidFill>
                <a:effectLst/>
                <a:latin typeface="Segoe"/>
                <a:ea typeface="+mn-ea"/>
                <a:cs typeface="+mn-cs"/>
              </a:rPr>
              <a:t>[</a:t>
            </a:r>
            <a:r>
              <a:rPr lang="en-US" sz="1100" b="1" i="0" kern="1200" dirty="0">
                <a:solidFill>
                  <a:schemeClr val="tx1"/>
                </a:solidFill>
                <a:effectLst/>
                <a:latin typeface="Segoe"/>
                <a:ea typeface="+mn-ea"/>
                <a:cs typeface="+mn-cs"/>
              </a:rPr>
              <a:t>Review bullet points.</a:t>
            </a:r>
            <a:r>
              <a:rPr lang="en-US" sz="1100" b="0" i="0" kern="1200" dirty="0">
                <a:solidFill>
                  <a:schemeClr val="tx1"/>
                </a:solidFill>
                <a:effectLst/>
                <a:latin typeface="Segoe"/>
                <a:ea typeface="+mn-ea"/>
                <a:cs typeface="+mn-cs"/>
              </a:rPr>
              <a:t>]</a:t>
            </a:r>
            <a:endParaRPr lang="en-US" sz="1100" b="0" dirty="0">
              <a:latin typeface="Segoe"/>
            </a:endParaRPr>
          </a:p>
          <a:p>
            <a:pPr marL="0" indent="0">
              <a:buFont typeface="Arial" panose="020B0604020202020204" pitchFamily="34" charset="0"/>
              <a:buNone/>
            </a:pPr>
            <a:endParaRPr lang="en-US" sz="1100" b="0" dirty="0">
              <a:latin typeface="Segoe"/>
            </a:endParaRPr>
          </a:p>
          <a:p>
            <a:pPr marL="0" indent="0">
              <a:buFont typeface="Arial" panose="020B0604020202020204" pitchFamily="34" charset="0"/>
              <a:buNone/>
            </a:pPr>
            <a:r>
              <a:rPr lang="en-US" sz="1100" b="1" kern="1200" dirty="0">
                <a:solidFill>
                  <a:schemeClr val="tx1"/>
                </a:solidFill>
                <a:effectLst/>
                <a:latin typeface="Segoe" panose="020B0502040504020203"/>
                <a:ea typeface="+mn-ea"/>
                <a:cs typeface="+mn-cs"/>
              </a:rPr>
              <a:t>&lt;Transition&gt;: </a:t>
            </a:r>
            <a:r>
              <a:rPr lang="en-US" sz="1100" b="0" kern="1200" dirty="0">
                <a:solidFill>
                  <a:schemeClr val="tx1"/>
                </a:solidFill>
                <a:effectLst/>
                <a:latin typeface="Segoe" panose="020B0502040504020203"/>
                <a:ea typeface="+mn-ea"/>
                <a:cs typeface="+mn-cs"/>
              </a:rPr>
              <a:t>Let’s look at templates, tools, and assessments in the Microsoft Azure Cloud Adoption Framework.</a:t>
            </a:r>
            <a:endParaRPr lang="en-US" sz="1100" b="1" dirty="0">
              <a:latin typeface="Segoe"/>
            </a:endParaRPr>
          </a:p>
          <a:p>
            <a:endParaRPr lang="en-US" sz="1100" dirty="0">
              <a:latin typeface="Segoe" panose="020B0502040504020203"/>
            </a:endParaRPr>
          </a:p>
          <a:p>
            <a:endParaRPr lang="en-US" sz="1100" dirty="0"/>
          </a:p>
          <a:p>
            <a:endParaRPr lang="en-US" sz="1100" dirty="0"/>
          </a:p>
        </p:txBody>
      </p:sp>
      <p:sp>
        <p:nvSpPr>
          <p:cNvPr id="4" name="Slide Number Placeholder 3"/>
          <p:cNvSpPr>
            <a:spLocks noGrp="1"/>
          </p:cNvSpPr>
          <p:nvPr>
            <p:ph type="sldNum" sz="quarter" idx="5"/>
          </p:nvPr>
        </p:nvSpPr>
        <p:spPr/>
        <p:txBody>
          <a:bodyPr/>
          <a:lstStyle/>
          <a:p>
            <a:fld id="{BACECAD5-0D9A-486A-9465-C07AD15B7C39}" type="slidenum">
              <a:rPr lang="en-US" smtClean="0"/>
              <a:t>20</a:t>
            </a:fld>
            <a:endParaRPr lang="en-US"/>
          </a:p>
        </p:txBody>
      </p:sp>
    </p:spTree>
    <p:extLst>
      <p:ext uri="{BB962C8B-B14F-4D97-AF65-F5344CB8AC3E}">
        <p14:creationId xmlns:p14="http://schemas.microsoft.com/office/powerpoint/2010/main" val="2742652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tx1"/>
                </a:solidFill>
                <a:effectLst/>
                <a:latin typeface="Segoe" panose="020B0502040504020203"/>
                <a:ea typeface="+mn-ea"/>
                <a:cs typeface="+mn-cs"/>
              </a:rPr>
              <a:t>&lt;Key point&gt;: </a:t>
            </a:r>
            <a:r>
              <a:rPr lang="en-US" sz="1100" b="0" kern="1200" dirty="0">
                <a:solidFill>
                  <a:schemeClr val="tx1"/>
                </a:solidFill>
                <a:effectLst/>
                <a:latin typeface="Segoe" panose="020B0502040504020203"/>
                <a:ea typeface="+mn-ea"/>
                <a:cs typeface="+mn-cs"/>
              </a:rPr>
              <a:t>Make use of </a:t>
            </a:r>
            <a:r>
              <a:rPr lang="en-US" sz="1100" dirty="0">
                <a:latin typeface="Segoe" panose="020B0502040504020203"/>
              </a:rPr>
              <a:t>Microsoft </a:t>
            </a:r>
            <a:r>
              <a:rPr lang="en-US" sz="1100" i="1" dirty="0">
                <a:latin typeface="Segoe" panose="020B0502040504020203"/>
              </a:rPr>
              <a:t>and</a:t>
            </a:r>
            <a:r>
              <a:rPr lang="en-US" sz="1100" dirty="0">
                <a:latin typeface="Segoe" panose="020B0502040504020203"/>
              </a:rPr>
              <a:t> third-party tools in each </a:t>
            </a:r>
            <a:r>
              <a:rPr lang="en-US" sz="1100" b="0" kern="1200" dirty="0">
                <a:solidFill>
                  <a:schemeClr val="tx1"/>
                </a:solidFill>
                <a:effectLst/>
                <a:latin typeface="Segoe" panose="020B0502040504020203"/>
                <a:ea typeface="+mn-ea"/>
                <a:cs typeface="+mn-cs"/>
              </a:rPr>
              <a:t>phase of </a:t>
            </a:r>
            <a:r>
              <a:rPr lang="en-US" sz="1100" dirty="0">
                <a:latin typeface="Segoe" panose="020B0502040504020203"/>
              </a:rPr>
              <a:t>migration releases to ensure a successful Azure migration.</a:t>
            </a:r>
          </a:p>
          <a:p>
            <a:endParaRPr lang="en-US" sz="1100" dirty="0">
              <a:latin typeface="Segoe" panose="020B0502040504020203"/>
            </a:endParaRPr>
          </a:p>
          <a:p>
            <a:pPr marL="171450" indent="-171450">
              <a:buFont typeface="Wingdings" panose="05000000000000000000" pitchFamily="2" charset="2"/>
              <a:buChar char="§"/>
            </a:pPr>
            <a:r>
              <a:rPr lang="en-US" sz="1100" dirty="0">
                <a:latin typeface="Segoe" panose="020B0502040504020203"/>
              </a:rPr>
              <a:t>Call out the free Microsoft tools in the Azure portal. </a:t>
            </a:r>
          </a:p>
          <a:p>
            <a:pPr marL="171450" indent="-171450">
              <a:buFont typeface="Wingdings" panose="05000000000000000000" pitchFamily="2" charset="2"/>
              <a:buChar char="§"/>
            </a:pPr>
            <a:r>
              <a:rPr lang="en-US" sz="1100" dirty="0">
                <a:latin typeface="Segoe" panose="020B0502040504020203"/>
              </a:rPr>
              <a:t>And the third-party (ISV) tools to help support your migration requirements.  </a:t>
            </a:r>
          </a:p>
          <a:p>
            <a:endParaRPr lang="en-US" sz="1100" dirty="0">
              <a:latin typeface="Segoe" panose="020B0502040504020203"/>
            </a:endParaRPr>
          </a:p>
          <a:p>
            <a:r>
              <a:rPr lang="en-US" sz="1100" dirty="0">
                <a:latin typeface="Segoe" panose="020B0502040504020203"/>
              </a:rPr>
              <a:t>[</a:t>
            </a:r>
            <a:r>
              <a:rPr lang="en-US" sz="1100" b="1" dirty="0">
                <a:latin typeface="Segoe" panose="020B0502040504020203"/>
              </a:rPr>
              <a:t>Briefly skim over third-party offerings for migration tools</a:t>
            </a:r>
            <a:r>
              <a:rPr lang="en-US" sz="1100" dirty="0">
                <a:latin typeface="Segoe" panose="020B0502040504020203"/>
              </a:rPr>
              <a:t>].</a:t>
            </a:r>
          </a:p>
          <a:p>
            <a:endParaRPr lang="en-US" sz="1100" dirty="0">
              <a:latin typeface="Segoe" panose="020B0502040504020203"/>
            </a:endParaRPr>
          </a:p>
          <a:p>
            <a:pPr marL="171450" indent="-171450">
              <a:buFont typeface="Wingdings" panose="05000000000000000000" pitchFamily="2" charset="2"/>
              <a:buChar char="§"/>
            </a:pPr>
            <a:r>
              <a:rPr lang="en-US" sz="1100" dirty="0">
                <a:latin typeface="Segoe" panose="020B0502040504020203"/>
              </a:rPr>
              <a:t>We’re working closely with solution partners to build a consistent experience across Azure and third-party tools.  </a:t>
            </a:r>
          </a:p>
          <a:p>
            <a:endParaRPr lang="en-US" sz="1100" dirty="0">
              <a:latin typeface="Segoe" panose="020B0502040504020203"/>
            </a:endParaRPr>
          </a:p>
          <a:p>
            <a:r>
              <a:rPr lang="en-US" sz="1100" b="1" kern="1200" dirty="0">
                <a:solidFill>
                  <a:schemeClr val="tx1"/>
                </a:solidFill>
                <a:effectLst/>
                <a:latin typeface="Segoe" panose="020B0502040504020203"/>
                <a:ea typeface="+mn-ea"/>
                <a:cs typeface="+mn-cs"/>
              </a:rPr>
              <a:t>&lt;Transition&gt;: </a:t>
            </a:r>
            <a:r>
              <a:rPr lang="en-US" sz="1100" b="0" kern="1200" dirty="0">
                <a:solidFill>
                  <a:schemeClr val="tx1"/>
                </a:solidFill>
                <a:effectLst/>
                <a:latin typeface="Segoe" panose="020B0502040504020203"/>
                <a:ea typeface="+mn-ea"/>
                <a:cs typeface="+mn-cs"/>
              </a:rPr>
              <a:t>Let’s look at what Azure Migrate offers for migration initiatives.</a:t>
            </a:r>
            <a:endParaRPr lang="en-US" sz="1100" dirty="0">
              <a:latin typeface="Segoe" panose="020B0502040504020203"/>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1320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panose="020B0502040504020203"/>
                <a:ea typeface="+mn-ea"/>
                <a:cs typeface="+mn-cs"/>
              </a:rPr>
              <a:t>&lt;Key point&gt;: </a:t>
            </a:r>
            <a:r>
              <a:rPr lang="en-US" sz="1100" b="0" i="0" dirty="0">
                <a:solidFill>
                  <a:srgbClr val="171717"/>
                </a:solidFill>
                <a:effectLst/>
                <a:latin typeface="Segoe" panose="020B0502040504020203"/>
              </a:rPr>
              <a:t>Cloud rationalization evaluates assets to find the best way to migrate / modernize assets in the cloud.</a:t>
            </a:r>
            <a:endParaRPr lang="en-US" sz="1100" i="0" dirty="0">
              <a:effectLst/>
              <a:latin typeface="Segoe"/>
            </a:endParaRPr>
          </a:p>
          <a:p>
            <a:pPr marL="0" indent="0">
              <a:buFont typeface="Arial" panose="020B0604020202020204" pitchFamily="34" charset="0"/>
              <a:buNone/>
            </a:pPr>
            <a:endParaRPr lang="en-US" sz="1100" b="0" i="0" dirty="0">
              <a:latin typeface="Segoe"/>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i="0" dirty="0">
                <a:solidFill>
                  <a:srgbClr val="171717"/>
                </a:solidFill>
                <a:effectLst/>
                <a:latin typeface="Segoe" panose="020B0502040504020203"/>
              </a:rPr>
              <a:t>The five Rs of rationalization are effective in identifying a potential future state for any workload that’s considered as a cloud candidate.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0" dirty="0">
              <a:latin typeface="Segoe"/>
            </a:endParaRPr>
          </a:p>
          <a:p>
            <a:pPr marL="0" indent="0">
              <a:buFont typeface="Arial" panose="020B0604020202020204" pitchFamily="34" charset="0"/>
              <a:buNone/>
            </a:pPr>
            <a:r>
              <a:rPr lang="en-US" sz="1100" b="0" kern="1200" dirty="0">
                <a:solidFill>
                  <a:schemeClr val="tx1"/>
                </a:solidFill>
                <a:effectLst/>
                <a:latin typeface="Segoe" panose="020B0502040504020203"/>
                <a:ea typeface="+mn-ea"/>
                <a:cs typeface="+mn-cs"/>
              </a:rPr>
              <a:t>&lt;</a:t>
            </a:r>
            <a:r>
              <a:rPr lang="en-US" sz="1100" b="1" kern="1200" dirty="0">
                <a:solidFill>
                  <a:schemeClr val="tx1"/>
                </a:solidFill>
                <a:effectLst/>
                <a:latin typeface="Segoe" panose="020B0502040504020203"/>
                <a:ea typeface="+mn-ea"/>
                <a:cs typeface="+mn-cs"/>
              </a:rPr>
              <a:t>Transition</a:t>
            </a:r>
            <a:r>
              <a:rPr lang="en-US" sz="1100" b="0" kern="1200" dirty="0">
                <a:solidFill>
                  <a:schemeClr val="tx1"/>
                </a:solidFill>
                <a:effectLst/>
                <a:latin typeface="Segoe" panose="020B0502040504020203"/>
                <a:ea typeface="+mn-ea"/>
                <a:cs typeface="+mn-cs"/>
              </a:rPr>
              <a:t>&gt;: Let’s look at how migration tooling expands </a:t>
            </a:r>
            <a:r>
              <a:rPr lang="en-US" sz="1100" b="0" dirty="0">
                <a:solidFill>
                  <a:srgbClr val="20BDEF"/>
                </a:solidFill>
                <a:latin typeface="Segoe" panose="020B0502040504020203"/>
                <a:ea typeface="Segoe UI" pitchFamily="34" charset="0"/>
                <a:cs typeface="Segoe UI Semibold" panose="020B0702040204020203" pitchFamily="34" charset="0"/>
              </a:rPr>
              <a:t>options for workload architectures.</a:t>
            </a:r>
            <a:endParaRPr lang="en-US" sz="1100" b="0" dirty="0">
              <a:latin typeface="Segoe" panose="020B0502040504020203"/>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18-Jul-22 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3557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panose="020B0502040504020203"/>
                <a:ea typeface="+mn-ea"/>
                <a:cs typeface="+mn-cs"/>
              </a:rPr>
              <a:t>&lt;Key point&gt;: </a:t>
            </a:r>
            <a:r>
              <a:rPr lang="en-US" sz="1100" b="0" i="0" kern="1200" dirty="0">
                <a:solidFill>
                  <a:srgbClr val="171717"/>
                </a:solidFill>
                <a:effectLst/>
                <a:latin typeface="Segoe" panose="020B0502040504020203"/>
                <a:ea typeface="+mn-ea"/>
                <a:cs typeface="+mn-cs"/>
              </a:rPr>
              <a:t>Multiple migration tooling options are available, depending on the architecture of on-premises workloads</a:t>
            </a:r>
            <a:r>
              <a:rPr lang="en-US" sz="1100" b="0" i="0" dirty="0">
                <a:solidFill>
                  <a:srgbClr val="171717"/>
                </a:solidFill>
                <a:effectLst/>
                <a:latin typeface="Segoe" panose="020B0502040504020203"/>
              </a:rPr>
              <a:t>.</a:t>
            </a:r>
            <a:endParaRPr lang="en-US" sz="1100" i="0" dirty="0">
              <a:effectLst/>
              <a:latin typeface="Segoe"/>
            </a:endParaRPr>
          </a:p>
          <a:p>
            <a:pPr marL="0" indent="0">
              <a:buFont typeface="Arial" panose="020B0604020202020204" pitchFamily="34" charset="0"/>
              <a:buNone/>
            </a:pPr>
            <a:endParaRPr lang="en-US" sz="1100" b="0" i="0" dirty="0">
              <a:latin typeface="Segoe"/>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latin typeface="Segoe" panose="020B0502040504020203"/>
              </a:rPr>
              <a:t>Communicate Azure migration solutions beyond simple rehosting (lift and shift).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latin typeface="Segoe" panose="020B0502040504020203"/>
              </a:rPr>
              <a:t>Highlight tools and other deployment options. </a:t>
            </a:r>
            <a:endParaRPr lang="en-US" sz="1100" b="0" i="0" dirty="0">
              <a:solidFill>
                <a:srgbClr val="171717"/>
              </a:solidFill>
              <a:effectLst/>
              <a:latin typeface="Segoe" panose="020B0502040504020203"/>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0" dirty="0">
              <a:latin typeface="Segoe"/>
            </a:endParaRPr>
          </a:p>
          <a:p>
            <a:pPr marL="0" indent="0">
              <a:buFont typeface="Arial" panose="020B0604020202020204" pitchFamily="34" charset="0"/>
              <a:buNone/>
            </a:pPr>
            <a:r>
              <a:rPr lang="en-US" sz="1100" b="0" kern="1200" dirty="0">
                <a:solidFill>
                  <a:schemeClr val="tx1"/>
                </a:solidFill>
                <a:effectLst/>
                <a:latin typeface="Segoe" panose="020B0502040504020203"/>
                <a:ea typeface="+mn-ea"/>
                <a:cs typeface="+mn-cs"/>
              </a:rPr>
              <a:t>&lt;</a:t>
            </a:r>
            <a:r>
              <a:rPr lang="en-US" sz="1100" b="1" kern="1200" dirty="0">
                <a:solidFill>
                  <a:schemeClr val="tx1"/>
                </a:solidFill>
                <a:effectLst/>
                <a:latin typeface="Segoe" panose="020B0502040504020203"/>
                <a:ea typeface="+mn-ea"/>
                <a:cs typeface="+mn-cs"/>
              </a:rPr>
              <a:t>Transition</a:t>
            </a:r>
            <a:r>
              <a:rPr lang="en-US" sz="1100" b="0" kern="1200" dirty="0">
                <a:solidFill>
                  <a:schemeClr val="tx1"/>
                </a:solidFill>
                <a:effectLst/>
                <a:latin typeface="Segoe" panose="020B0502040504020203"/>
                <a:ea typeface="+mn-ea"/>
                <a:cs typeface="+mn-cs"/>
              </a:rPr>
              <a:t>&gt;: Let’s look at Azure </a:t>
            </a:r>
            <a:r>
              <a:rPr lang="en-US" sz="1100" b="0" kern="1200" dirty="0" err="1">
                <a:solidFill>
                  <a:schemeClr val="tx1"/>
                </a:solidFill>
                <a:effectLst/>
                <a:latin typeface="Segoe" panose="020B0502040504020203"/>
                <a:ea typeface="+mn-ea"/>
                <a:cs typeface="+mn-cs"/>
              </a:rPr>
              <a:t>Migrate’s</a:t>
            </a:r>
            <a:r>
              <a:rPr lang="en-US" sz="1100" b="0" kern="1200" dirty="0">
                <a:solidFill>
                  <a:schemeClr val="tx1"/>
                </a:solidFill>
                <a:effectLst/>
                <a:latin typeface="Segoe" panose="020B0502040504020203"/>
                <a:ea typeface="+mn-ea"/>
                <a:cs typeface="+mn-cs"/>
              </a:rPr>
              <a:t> other useful functionalities</a:t>
            </a:r>
            <a:r>
              <a:rPr lang="en-US" sz="1100" b="0" dirty="0">
                <a:solidFill>
                  <a:srgbClr val="20BDEF"/>
                </a:solidFill>
                <a:latin typeface="Segoe" panose="020B0502040504020203"/>
                <a:ea typeface="Segoe UI" pitchFamily="34" charset="0"/>
                <a:cs typeface="Segoe UI Semibold" panose="020B0702040204020203" pitchFamily="34" charset="0"/>
              </a:rPr>
              <a:t>. </a:t>
            </a:r>
            <a:endParaRPr lang="en-US" sz="1100" b="0" dirty="0">
              <a:latin typeface="Segoe" panose="020B0502040504020203"/>
            </a:endParaRPr>
          </a:p>
        </p:txBody>
      </p:sp>
      <p:sp>
        <p:nvSpPr>
          <p:cNvPr id="4" name="Slide Number Placeholder 3"/>
          <p:cNvSpPr>
            <a:spLocks noGrp="1"/>
          </p:cNvSpPr>
          <p:nvPr>
            <p:ph type="sldNum" sz="quarter" idx="5"/>
          </p:nvPr>
        </p:nvSpPr>
        <p:spPr/>
        <p:txBody>
          <a:bodyPr/>
          <a:lstStyle/>
          <a:p>
            <a:fld id="{BACECAD5-0D9A-486A-9465-C07AD15B7C39}" type="slidenum">
              <a:rPr lang="en-US" smtClean="0"/>
              <a:t>23</a:t>
            </a:fld>
            <a:endParaRPr lang="en-US"/>
          </a:p>
        </p:txBody>
      </p:sp>
    </p:spTree>
    <p:extLst>
      <p:ext uri="{BB962C8B-B14F-4D97-AF65-F5344CB8AC3E}">
        <p14:creationId xmlns:p14="http://schemas.microsoft.com/office/powerpoint/2010/main" val="824215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Segoe UI Light" pitchFamily="34" charset="0"/>
                <a:ea typeface="+mn-ea"/>
                <a:cs typeface="+mn-cs"/>
              </a:rPr>
              <a:t>Azure Migrate is Microsoft’s most comprehensive first party migration service. It provides a hub of tools to Discover, assess, and migrate on-premises applications, infrastructure, and data. Centrally plan and track the migration across multiple Microsoft and independent software vendor (ISV) tools. Azure Migrate acts as an intelligent hub, so it provides recommendations and insights to move you along your migration journey based on your project and datacenter environment. And the service is free to use with an Azure subscription, no licensing cost required,</a:t>
            </a:r>
          </a:p>
          <a:p>
            <a:endParaRPr lang="en-US" dirty="0"/>
          </a:p>
        </p:txBody>
      </p:sp>
      <p:sp>
        <p:nvSpPr>
          <p:cNvPr id="4" name="Slide Number Placeholder 3"/>
          <p:cNvSpPr>
            <a:spLocks noGrp="1"/>
          </p:cNvSpPr>
          <p:nvPr>
            <p:ph type="sldNum" sz="quarter" idx="5"/>
          </p:nvPr>
        </p:nvSpPr>
        <p:spPr/>
        <p:txBody>
          <a:bodyPr/>
          <a:lstStyle/>
          <a:p>
            <a:fld id="{46573EFA-B2BF-4E6C-BB80-565FE261562F}" type="slidenum">
              <a:rPr lang="en-US" smtClean="0"/>
              <a:t>24</a:t>
            </a:fld>
            <a:endParaRPr lang="en-US"/>
          </a:p>
        </p:txBody>
      </p:sp>
    </p:spTree>
    <p:extLst>
      <p:ext uri="{BB962C8B-B14F-4D97-AF65-F5344CB8AC3E}">
        <p14:creationId xmlns:p14="http://schemas.microsoft.com/office/powerpoint/2010/main" val="361685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[Title slide]</a:t>
            </a:r>
          </a:p>
        </p:txBody>
      </p:sp>
      <p:sp>
        <p:nvSpPr>
          <p:cNvPr id="4" name="Slide Number Placeholder 3"/>
          <p:cNvSpPr>
            <a:spLocks noGrp="1"/>
          </p:cNvSpPr>
          <p:nvPr>
            <p:ph type="sldNum" sz="quarter" idx="5"/>
          </p:nvPr>
        </p:nvSpPr>
        <p:spPr/>
        <p:txBody>
          <a:bodyPr/>
          <a:lstStyle/>
          <a:p>
            <a:fld id="{BACECAD5-0D9A-486A-9465-C07AD15B7C39}" type="slidenum">
              <a:rPr lang="en-US" smtClean="0"/>
              <a:t>25</a:t>
            </a:fld>
            <a:endParaRPr lang="en-US"/>
          </a:p>
        </p:txBody>
      </p:sp>
    </p:spTree>
    <p:extLst>
      <p:ext uri="{BB962C8B-B14F-4D97-AF65-F5344CB8AC3E}">
        <p14:creationId xmlns:p14="http://schemas.microsoft.com/office/powerpoint/2010/main" val="3086478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kern="1200" dirty="0">
                <a:solidFill>
                  <a:schemeClr val="tx1"/>
                </a:solidFill>
                <a:effectLst/>
                <a:latin typeface="Segoe" panose="020B0502040504020203"/>
                <a:ea typeface="+mn-ea"/>
                <a:cs typeface="+mn-cs"/>
              </a:rPr>
              <a:t>&lt;Key point&gt;: </a:t>
            </a:r>
            <a:r>
              <a:rPr lang="en-US" sz="1100" b="0" kern="1200" dirty="0">
                <a:solidFill>
                  <a:schemeClr val="tx1"/>
                </a:solidFill>
                <a:effectLst/>
                <a:latin typeface="Segoe" panose="020B0502040504020203"/>
                <a:ea typeface="+mn-ea"/>
                <a:cs typeface="+mn-cs"/>
              </a:rPr>
              <a:t>Here are some examples of </a:t>
            </a:r>
            <a:r>
              <a:rPr lang="en-US" sz="1100" dirty="0">
                <a:latin typeface="Segoe" panose="020B0502040504020203"/>
              </a:rPr>
              <a:t>common migration projects and associated workloads. </a:t>
            </a:r>
          </a:p>
          <a:p>
            <a:pPr marL="0" indent="0">
              <a:buFont typeface="Arial" panose="020B0604020202020204" pitchFamily="34" charset="0"/>
              <a:buNone/>
            </a:pPr>
            <a:endParaRPr lang="en-US" sz="1100" dirty="0">
              <a:latin typeface="Segoe" panose="020B0502040504020203"/>
            </a:endParaRPr>
          </a:p>
          <a:p>
            <a:pPr marL="171450" indent="-171450">
              <a:buFont typeface="Arial" panose="020B0604020202020204" pitchFamily="34" charset="0"/>
              <a:buChar char="•"/>
            </a:pPr>
            <a:r>
              <a:rPr lang="en-US" sz="1100" dirty="0">
                <a:latin typeface="Segoe" panose="020B0502040504020203"/>
              </a:rPr>
              <a:t>A customer’s environment might also have multiple workloads.</a:t>
            </a:r>
          </a:p>
          <a:p>
            <a:pPr marL="171450" indent="-171450">
              <a:buFont typeface="Arial" panose="020B0604020202020204" pitchFamily="34" charset="0"/>
              <a:buChar char="•"/>
            </a:pPr>
            <a:r>
              <a:rPr lang="en-US" sz="1100" dirty="0">
                <a:latin typeface="Segoe" panose="020B0502040504020203"/>
              </a:rPr>
              <a:t>It’s important to understand all workloads in the migratable estate to address any requirements of specialized workloads, etc. </a:t>
            </a:r>
          </a:p>
          <a:p>
            <a:pPr marL="0" indent="0">
              <a:buFont typeface="Arial" panose="020B0604020202020204" pitchFamily="34" charset="0"/>
              <a:buNone/>
            </a:pPr>
            <a:endParaRPr lang="en-US" sz="1100" dirty="0">
              <a:latin typeface="Segoe" panose="020B0502040504020203"/>
            </a:endParaRPr>
          </a:p>
          <a:p>
            <a:pPr marL="0" indent="0">
              <a:buFont typeface="Arial" panose="020B0604020202020204" pitchFamily="34" charset="0"/>
              <a:buNone/>
            </a:pPr>
            <a:r>
              <a:rPr lang="en-US" sz="1100" b="1" kern="1200" dirty="0">
                <a:solidFill>
                  <a:schemeClr val="tx1"/>
                </a:solidFill>
                <a:effectLst/>
                <a:latin typeface="Segoe" panose="020B0502040504020203"/>
                <a:ea typeface="+mn-ea"/>
                <a:cs typeface="+mn-cs"/>
              </a:rPr>
              <a:t>&lt;Transition&gt;: </a:t>
            </a:r>
            <a:r>
              <a:rPr lang="en-US" sz="1100" b="0" kern="1200" dirty="0">
                <a:solidFill>
                  <a:schemeClr val="tx1"/>
                </a:solidFill>
                <a:effectLst/>
                <a:latin typeface="Segoe" panose="020B0502040504020203"/>
                <a:ea typeface="+mn-ea"/>
                <a:cs typeface="+mn-cs"/>
              </a:rPr>
              <a:t>Lets' look at migrating VMware-virtualized apps to Azure VMware Solutions next.</a:t>
            </a:r>
            <a:endParaRPr lang="en-US" sz="1100" b="0" dirty="0">
              <a:latin typeface="Segoe" panose="020B0502040504020203"/>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3CE064-7369-417B-A65C-55689CDB12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36916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[Title slide]</a:t>
            </a:r>
          </a:p>
        </p:txBody>
      </p:sp>
      <p:sp>
        <p:nvSpPr>
          <p:cNvPr id="4" name="Slide Number Placeholder 3"/>
          <p:cNvSpPr>
            <a:spLocks noGrp="1"/>
          </p:cNvSpPr>
          <p:nvPr>
            <p:ph type="sldNum" sz="quarter" idx="5"/>
          </p:nvPr>
        </p:nvSpPr>
        <p:spPr/>
        <p:txBody>
          <a:bodyPr/>
          <a:lstStyle/>
          <a:p>
            <a:fld id="{BACECAD5-0D9A-486A-9465-C07AD15B7C39}" type="slidenum">
              <a:rPr lang="en-US" smtClean="0"/>
              <a:t>31</a:t>
            </a:fld>
            <a:endParaRPr lang="en-US"/>
          </a:p>
        </p:txBody>
      </p:sp>
    </p:spTree>
    <p:extLst>
      <p:ext uri="{BB962C8B-B14F-4D97-AF65-F5344CB8AC3E}">
        <p14:creationId xmlns:p14="http://schemas.microsoft.com/office/powerpoint/2010/main" val="2519830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kern="1200" dirty="0">
                <a:solidFill>
                  <a:schemeClr val="tx1"/>
                </a:solidFill>
                <a:effectLst/>
                <a:latin typeface="Segoe" panose="020B0502040504020203"/>
                <a:ea typeface="+mn-ea"/>
                <a:cs typeface="+mn-cs"/>
              </a:rPr>
              <a:t>&lt;Key point&gt;: </a:t>
            </a:r>
            <a:r>
              <a:rPr lang="en-US" sz="1100" b="0" kern="1200" dirty="0">
                <a:solidFill>
                  <a:schemeClr val="tx1"/>
                </a:solidFill>
                <a:effectLst/>
                <a:latin typeface="Segoe" panose="020B0502040504020203"/>
                <a:ea typeface="+mn-ea"/>
                <a:cs typeface="+mn-cs"/>
              </a:rPr>
              <a:t>Implement </a:t>
            </a:r>
            <a:r>
              <a:rPr lang="en-US" sz="1100" b="0" dirty="0">
                <a:latin typeface="Segoe"/>
              </a:rPr>
              <a:t>best practices when setting up networking for migrated workloads</a:t>
            </a:r>
            <a:r>
              <a:rPr lang="en-US" sz="1100" dirty="0">
                <a:solidFill>
                  <a:schemeClr val="accent3"/>
                </a:solidFill>
                <a:latin typeface="Segoe" panose="020B0502040504020203"/>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0" kern="1200" dirty="0">
              <a:solidFill>
                <a:schemeClr val="accent3"/>
              </a:solidFill>
              <a:effectLst/>
              <a:latin typeface="Segoe" panose="020B0502040504020203"/>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kern="1200" dirty="0">
                <a:solidFill>
                  <a:schemeClr val="accent3"/>
                </a:solidFill>
                <a:effectLst/>
                <a:latin typeface="Segoe" panose="020B0502040504020203"/>
                <a:ea typeface="+mn-ea"/>
                <a:cs typeface="+mn-cs"/>
              </a:rPr>
              <a:t>[Review best practices recommendations.]</a:t>
            </a:r>
            <a:endParaRPr lang="en-US" sz="1100" b="0" kern="1200" dirty="0">
              <a:solidFill>
                <a:schemeClr val="tx1"/>
              </a:solidFill>
              <a:effectLst/>
              <a:latin typeface="Segoe" panose="020B0502040504020203"/>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0" kern="1200" dirty="0">
              <a:solidFill>
                <a:schemeClr val="tx1"/>
              </a:solidFill>
              <a:effectLst/>
              <a:latin typeface="Segoe" panose="020B0502040504020203"/>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kern="1200" dirty="0">
                <a:solidFill>
                  <a:schemeClr val="tx1"/>
                </a:solidFill>
                <a:effectLst/>
                <a:latin typeface="Segoe" panose="020B0502040504020203"/>
                <a:ea typeface="+mn-ea"/>
                <a:cs typeface="+mn-cs"/>
              </a:rPr>
              <a:t>&lt;Transition&gt;: </a:t>
            </a:r>
            <a:r>
              <a:rPr lang="en-US" sz="1100" b="0" kern="1200" dirty="0">
                <a:solidFill>
                  <a:schemeClr val="tx1"/>
                </a:solidFill>
                <a:effectLst/>
                <a:latin typeface="Segoe" panose="020B0502040504020203"/>
                <a:ea typeface="+mn-ea"/>
                <a:cs typeface="+mn-cs"/>
              </a:rPr>
              <a:t>Let’s look at best practices for extending networking to Azure</a:t>
            </a:r>
            <a:r>
              <a:rPr lang="en-US" sz="1100" b="0" kern="1200" dirty="0">
                <a:solidFill>
                  <a:schemeClr val="accent3"/>
                </a:solidFill>
                <a:effectLst/>
                <a:latin typeface="Segoe" panose="020B0502040504020203"/>
                <a:ea typeface="+mn-ea"/>
                <a:cs typeface="+mn-cs"/>
              </a:rPr>
              <a:t>.</a:t>
            </a:r>
            <a:endParaRPr lang="en-US" sz="1100" b="0" dirty="0">
              <a:latin typeface="Segoe" panose="020B0502040504020203"/>
            </a:endParaRPr>
          </a:p>
          <a:p>
            <a:endParaRPr lang="en-US" sz="1100" dirty="0"/>
          </a:p>
        </p:txBody>
      </p:sp>
      <p:sp>
        <p:nvSpPr>
          <p:cNvPr id="4" name="Slide Number Placeholder 3"/>
          <p:cNvSpPr>
            <a:spLocks noGrp="1"/>
          </p:cNvSpPr>
          <p:nvPr>
            <p:ph type="sldNum" sz="quarter" idx="5"/>
          </p:nvPr>
        </p:nvSpPr>
        <p:spPr/>
        <p:txBody>
          <a:bodyPr/>
          <a:lstStyle/>
          <a:p>
            <a:fld id="{BACECAD5-0D9A-486A-9465-C07AD15B7C39}" type="slidenum">
              <a:rPr lang="en-US" smtClean="0"/>
              <a:t>32</a:t>
            </a:fld>
            <a:endParaRPr lang="en-US"/>
          </a:p>
        </p:txBody>
      </p:sp>
    </p:spTree>
    <p:extLst>
      <p:ext uri="{BB962C8B-B14F-4D97-AF65-F5344CB8AC3E}">
        <p14:creationId xmlns:p14="http://schemas.microsoft.com/office/powerpoint/2010/main" val="36778863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panose="020B0502040504020203"/>
                <a:ea typeface="+mn-ea"/>
                <a:cs typeface="+mn-cs"/>
              </a:rPr>
              <a:t>&lt;Key point&gt;: </a:t>
            </a:r>
            <a:r>
              <a:rPr lang="en-US" sz="1100" b="0" i="0" u="none" strike="noStrike" kern="1200" dirty="0">
                <a:solidFill>
                  <a:schemeClr val="tx1"/>
                </a:solidFill>
                <a:effectLst/>
                <a:latin typeface="Segoe" panose="020B0502040504020203"/>
                <a:ea typeface="+mn-ea"/>
                <a:cs typeface="+mn-cs"/>
              </a:rPr>
              <a:t>It’s essential to invest in identity and networking as you scale up migration efforts.  </a:t>
            </a:r>
          </a:p>
          <a:p>
            <a:endParaRPr lang="en-US" sz="1100" b="1" i="0" u="none" strike="noStrike" kern="1200" dirty="0">
              <a:solidFill>
                <a:schemeClr val="tx1"/>
              </a:solidFill>
              <a:effectLst/>
              <a:latin typeface="Segoe" panose="020B0502040504020203"/>
              <a:ea typeface="+mn-ea"/>
              <a:cs typeface="+mn-cs"/>
            </a:endParaRPr>
          </a:p>
          <a:p>
            <a:pPr marL="171450" marR="0" lvl="0" indent="-171450" algn="l" defTabSz="914367" rtl="0" eaLnBrk="1" fontAlgn="auto" latinLnBrk="0" hangingPunct="1">
              <a:lnSpc>
                <a:spcPct val="90000"/>
              </a:lnSpc>
              <a:spcBef>
                <a:spcPts val="0"/>
              </a:spcBef>
              <a:spcAft>
                <a:spcPts val="333"/>
              </a:spcAft>
              <a:buClrTx/>
              <a:buSzTx/>
              <a:buFont typeface="Wingdings" panose="05000000000000000000" pitchFamily="2" charset="2"/>
              <a:buChar char="§"/>
              <a:tabLst/>
              <a:defRPr/>
            </a:pPr>
            <a:r>
              <a:rPr lang="en-US" sz="1100" b="0" i="0" u="none" strike="noStrike" kern="1200" dirty="0">
                <a:solidFill>
                  <a:schemeClr val="tx1"/>
                </a:solidFill>
                <a:effectLst/>
                <a:latin typeface="Segoe" panose="020B0502040504020203"/>
                <a:ea typeface="+mn-ea"/>
                <a:cs typeface="+mn-cs"/>
              </a:rPr>
              <a:t>You need a common identity infrastructure which can help you quickly establish single sign on access to your migrated resources.  </a:t>
            </a:r>
          </a:p>
          <a:p>
            <a:pPr marL="171450" marR="0" lvl="0" indent="-171450" algn="l" defTabSz="914367" rtl="0" eaLnBrk="1" fontAlgn="auto" latinLnBrk="0" hangingPunct="1">
              <a:lnSpc>
                <a:spcPct val="90000"/>
              </a:lnSpc>
              <a:spcBef>
                <a:spcPts val="0"/>
              </a:spcBef>
              <a:spcAft>
                <a:spcPts val="333"/>
              </a:spcAft>
              <a:buClrTx/>
              <a:buSzTx/>
              <a:buFont typeface="Wingdings" panose="05000000000000000000" pitchFamily="2" charset="2"/>
              <a:buChar char="§"/>
              <a:tabLst/>
              <a:defRPr/>
            </a:pPr>
            <a:r>
              <a:rPr lang="en-US" sz="1100" b="0" i="0" u="none" strike="noStrike" kern="1200" dirty="0">
                <a:solidFill>
                  <a:schemeClr val="tx1"/>
                </a:solidFill>
                <a:effectLst/>
                <a:latin typeface="Segoe" panose="020B0502040504020203"/>
                <a:ea typeface="+mn-ea"/>
                <a:cs typeface="+mn-cs"/>
              </a:rPr>
              <a:t>And for apps/workloads that are distributed across Azure and on-prem, you need secure, dedicated connectivity to ensure QoS needs are met. </a:t>
            </a:r>
          </a:p>
          <a:p>
            <a:endParaRPr lang="en-US" sz="1100" b="0" i="0" u="none" strike="noStrike" kern="1200" dirty="0">
              <a:solidFill>
                <a:schemeClr val="tx1"/>
              </a:solidFill>
              <a:effectLst/>
              <a:latin typeface="Segoe" panose="020B0502040504020203"/>
              <a:ea typeface="+mn-ea"/>
              <a:cs typeface="+mn-cs"/>
            </a:endParaRPr>
          </a:p>
          <a:p>
            <a:r>
              <a:rPr lang="en-US" sz="1100" b="1" i="0" u="none" strike="noStrike" kern="1200" dirty="0">
                <a:solidFill>
                  <a:schemeClr val="tx1"/>
                </a:solidFill>
                <a:effectLst/>
                <a:latin typeface="Segoe" panose="020B0502040504020203"/>
                <a:ea typeface="+mn-ea"/>
                <a:cs typeface="+mn-cs"/>
              </a:rPr>
              <a:t>Solution </a:t>
            </a:r>
          </a:p>
          <a:p>
            <a:r>
              <a:rPr lang="en-US" sz="1100" b="1" i="0" u="sng" strike="noStrike" kern="1200" dirty="0">
                <a:solidFill>
                  <a:schemeClr val="tx1"/>
                </a:solidFill>
                <a:effectLst/>
                <a:latin typeface="Segoe" panose="020B0502040504020203"/>
                <a:ea typeface="+mn-ea"/>
                <a:cs typeface="+mn-cs"/>
              </a:rPr>
              <a:t>Scenario 1 (optimized for single sign on): </a:t>
            </a:r>
          </a:p>
          <a:p>
            <a:pPr marL="171450" indent="-171450">
              <a:buFont typeface="Wingdings" panose="05000000000000000000" pitchFamily="2" charset="2"/>
              <a:buChar char="§"/>
            </a:pPr>
            <a:r>
              <a:rPr lang="en-US" sz="1100" b="0" i="0" u="none" strike="noStrike" kern="1200" dirty="0">
                <a:solidFill>
                  <a:schemeClr val="tx1"/>
                </a:solidFill>
                <a:effectLst/>
                <a:latin typeface="Segoe" panose="020B0502040504020203"/>
                <a:ea typeface="+mn-ea"/>
                <a:cs typeface="+mn-cs"/>
              </a:rPr>
              <a:t>Use </a:t>
            </a:r>
            <a:r>
              <a:rPr lang="en-US" sz="1100" b="0" i="0" u="sng" strike="noStrike" kern="1200" dirty="0">
                <a:solidFill>
                  <a:schemeClr val="tx1"/>
                </a:solidFill>
                <a:effectLst/>
                <a:latin typeface="Segoe" panose="020B0502040504020203"/>
                <a:ea typeface="+mn-ea"/>
                <a:cs typeface="+mn-cs"/>
                <a:hlinkClick r:id="rId3"/>
              </a:rPr>
              <a:t>Azure AD</a:t>
            </a:r>
            <a:r>
              <a:rPr lang="en-US" sz="1100" b="0" i="0" u="none" strike="noStrike" kern="1200" dirty="0">
                <a:solidFill>
                  <a:schemeClr val="tx1"/>
                </a:solidFill>
                <a:effectLst/>
                <a:latin typeface="Segoe" panose="020B0502040504020203"/>
                <a:ea typeface="+mn-ea"/>
                <a:cs typeface="+mn-cs"/>
              </a:rPr>
              <a:t> to create an Active Directory domain in the cloud and connect it to your on-premises Active Directory domain. </a:t>
            </a:r>
            <a:r>
              <a:rPr lang="en-US" sz="1100" b="0" i="0" u="sng" strike="noStrike" kern="1200" dirty="0">
                <a:solidFill>
                  <a:schemeClr val="tx1"/>
                </a:solidFill>
                <a:effectLst/>
                <a:latin typeface="Segoe" panose="020B0502040504020203"/>
                <a:ea typeface="+mn-ea"/>
                <a:cs typeface="+mn-cs"/>
                <a:hlinkClick r:id="rId4"/>
              </a:rPr>
              <a:t>Azure AD Connect</a:t>
            </a:r>
            <a:r>
              <a:rPr lang="en-US" sz="1100" b="0" i="0" u="none" strike="noStrike" kern="1200" dirty="0">
                <a:solidFill>
                  <a:schemeClr val="tx1"/>
                </a:solidFill>
                <a:effectLst/>
                <a:latin typeface="Segoe" panose="020B0502040504020203"/>
                <a:ea typeface="+mn-ea"/>
                <a:cs typeface="+mn-cs"/>
              </a:rPr>
              <a:t> integrates your on-premises directories with Azure AD. Azure AD Connect will integrate your on-premises directories with Azure Active Directory. </a:t>
            </a:r>
          </a:p>
          <a:p>
            <a:pPr marL="171450" indent="-171450">
              <a:buFont typeface="Wingdings" panose="05000000000000000000" pitchFamily="2" charset="2"/>
              <a:buChar char="§"/>
            </a:pPr>
            <a:r>
              <a:rPr lang="en-US" sz="1100" b="0" i="0" u="none" strike="noStrike" kern="1200" dirty="0">
                <a:solidFill>
                  <a:schemeClr val="tx1"/>
                </a:solidFill>
                <a:effectLst/>
                <a:latin typeface="Segoe" panose="020B0502040504020203"/>
                <a:ea typeface="+mn-ea"/>
                <a:cs typeface="+mn-cs"/>
              </a:rPr>
              <a:t>This allows you to provide a common identity for your users for Office 365, Azure, and SaaS applications integrated with Azure AD.</a:t>
            </a:r>
          </a:p>
          <a:p>
            <a:endParaRPr lang="en-US" sz="1100" b="0" i="0" u="none" strike="noStrike" kern="1200" dirty="0">
              <a:solidFill>
                <a:schemeClr val="tx1"/>
              </a:solidFill>
              <a:effectLst/>
              <a:latin typeface="Segoe" panose="020B0502040504020203"/>
              <a:ea typeface="+mn-ea"/>
              <a:cs typeface="+mn-cs"/>
            </a:endParaRPr>
          </a:p>
          <a:p>
            <a:r>
              <a:rPr lang="en-US" sz="1100" b="1" i="0" u="sng" strike="noStrike" kern="1200" dirty="0">
                <a:solidFill>
                  <a:schemeClr val="tx1"/>
                </a:solidFill>
                <a:effectLst/>
                <a:latin typeface="Segoe" panose="020B0502040504020203"/>
                <a:ea typeface="+mn-ea"/>
                <a:cs typeface="+mn-cs"/>
              </a:rPr>
              <a:t>Scenario 2 (optimized for high performance integration between Azure and on-prem workloads): </a:t>
            </a:r>
          </a:p>
          <a:p>
            <a:pPr marL="171450" indent="-171450">
              <a:buFont typeface="Wingdings" panose="05000000000000000000" pitchFamily="2" charset="2"/>
              <a:buChar char="§"/>
            </a:pPr>
            <a:r>
              <a:rPr lang="en-US" sz="1100" b="0" i="0" u="none" strike="noStrike" kern="1200" dirty="0">
                <a:solidFill>
                  <a:schemeClr val="tx1"/>
                </a:solidFill>
                <a:effectLst/>
                <a:latin typeface="Segoe" panose="020B0502040504020203"/>
                <a:ea typeface="+mn-ea"/>
                <a:cs typeface="+mn-cs"/>
              </a:rPr>
              <a:t>Extend your existing on-premises Active Directory infrastructure to Azure, by deploying a VM in Azure that runs AD DS as a domain controller.</a:t>
            </a:r>
          </a:p>
          <a:p>
            <a:pPr marL="171450" indent="-171450">
              <a:buFont typeface="Wingdings" panose="05000000000000000000" pitchFamily="2" charset="2"/>
              <a:buChar char="§"/>
            </a:pPr>
            <a:r>
              <a:rPr lang="en-US" sz="1100" b="0" i="0" u="none" strike="noStrike" kern="1200" dirty="0">
                <a:solidFill>
                  <a:schemeClr val="tx1"/>
                </a:solidFill>
                <a:effectLst/>
                <a:latin typeface="Segoe" panose="020B0502040504020203"/>
                <a:ea typeface="+mn-ea"/>
                <a:cs typeface="+mn-cs"/>
              </a:rPr>
              <a:t>This architecture is more common when the on-premises network and the Azure virtual network (</a:t>
            </a:r>
            <a:r>
              <a:rPr lang="en-US" sz="1100" b="0" i="0" u="none" strike="noStrike" kern="1200" dirty="0" err="1">
                <a:solidFill>
                  <a:schemeClr val="tx1"/>
                </a:solidFill>
                <a:effectLst/>
                <a:latin typeface="Segoe" panose="020B0502040504020203"/>
                <a:ea typeface="+mn-ea"/>
                <a:cs typeface="+mn-cs"/>
              </a:rPr>
              <a:t>VNet</a:t>
            </a:r>
            <a:r>
              <a:rPr lang="en-US" sz="1100" b="0" i="0" u="none" strike="noStrike" kern="1200" dirty="0">
                <a:solidFill>
                  <a:schemeClr val="tx1"/>
                </a:solidFill>
                <a:effectLst/>
                <a:latin typeface="Segoe" panose="020B0502040504020203"/>
                <a:ea typeface="+mn-ea"/>
                <a:cs typeface="+mn-cs"/>
              </a:rPr>
              <a:t>) are connected by a VPN or ExpressRoute connection. </a:t>
            </a:r>
          </a:p>
          <a:p>
            <a:endParaRPr lang="en-US" sz="1100" b="0" i="0" u="none" strike="noStrike" kern="1200" dirty="0">
              <a:solidFill>
                <a:schemeClr val="tx1"/>
              </a:solidFill>
              <a:effectLst/>
              <a:latin typeface="Segoe" panose="020B0502040504020203"/>
              <a:ea typeface="+mn-ea"/>
              <a:cs typeface="+mn-cs"/>
            </a:endParaRPr>
          </a:p>
          <a:p>
            <a:endParaRPr lang="en-US" sz="1100" dirty="0">
              <a:latin typeface="Segoe" panose="020B0502040504020203"/>
            </a:endParaRPr>
          </a:p>
          <a:p>
            <a:r>
              <a:rPr lang="en-US" sz="1100" b="1" kern="1200" dirty="0">
                <a:solidFill>
                  <a:schemeClr val="tx1"/>
                </a:solidFill>
                <a:effectLst/>
                <a:latin typeface="Segoe" panose="020B0502040504020203"/>
                <a:ea typeface="+mn-ea"/>
                <a:cs typeface="+mn-cs"/>
              </a:rPr>
              <a:t>&lt;Transition&gt;: </a:t>
            </a:r>
            <a:r>
              <a:rPr lang="en-US" sz="1100" b="0" kern="1200" dirty="0">
                <a:solidFill>
                  <a:schemeClr val="tx1"/>
                </a:solidFill>
                <a:effectLst/>
                <a:latin typeface="Segoe" panose="020B0502040504020203"/>
                <a:ea typeface="+mn-ea"/>
                <a:cs typeface="+mn-cs"/>
              </a:rPr>
              <a:t>Let’s look at best practices for extending identity to Azure. </a:t>
            </a:r>
            <a:endParaRPr lang="en-US" sz="1100" dirty="0">
              <a:latin typeface="Segoe" panose="020B0502040504020203"/>
            </a:endParaRPr>
          </a:p>
          <a:p>
            <a:endParaRPr lang="en-US" sz="1100" dirty="0">
              <a:latin typeface="Segoe" panose="020B0502040504020203"/>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A4F2DB-1637-4F1E-A784-A40BCABEA0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0928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panose="020B0502040504020203"/>
                <a:ea typeface="+mn-ea"/>
                <a:cs typeface="+mn-cs"/>
              </a:rPr>
              <a:t>&lt;Key point&gt;: </a:t>
            </a:r>
            <a:r>
              <a:rPr lang="en-US" sz="1100" i="0" dirty="0">
                <a:effectLst/>
                <a:latin typeface="Segoe"/>
              </a:rPr>
              <a:t>Identify your customers’ motivations to help you position the level of urgency around migration.  </a:t>
            </a:r>
          </a:p>
          <a:p>
            <a:pPr marL="0" indent="0">
              <a:buFont typeface="Arial" panose="020B0604020202020204" pitchFamily="34" charset="0"/>
              <a:buNone/>
            </a:pPr>
            <a:endParaRPr lang="en-US" sz="1100" dirty="0">
              <a:effectLst/>
              <a:latin typeface="Segoe"/>
            </a:endParaRPr>
          </a:p>
          <a:p>
            <a:pPr marL="0" indent="0">
              <a:buFont typeface="Arial" panose="020B0604020202020204" pitchFamily="34" charset="0"/>
              <a:buNone/>
            </a:pPr>
            <a:r>
              <a:rPr lang="en-US" sz="1100" b="1" dirty="0">
                <a:effectLst/>
                <a:latin typeface="Segoe"/>
              </a:rPr>
              <a:t>Why migrate?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100" dirty="0">
                <a:effectLst/>
                <a:latin typeface="Segoe"/>
              </a:rPr>
              <a:t>Situations like end of support, datacenter lease expiration, acquisition integration signal time-bound deadlines. </a:t>
            </a:r>
            <a:r>
              <a:rPr lang="en-US" sz="1100" b="1" dirty="0">
                <a:latin typeface="Segoe"/>
              </a:rPr>
              <a:t> </a:t>
            </a:r>
            <a:endParaRPr lang="en-US" sz="1100" dirty="0">
              <a:effectLst/>
              <a:latin typeface="Segoe"/>
            </a:endParaRPr>
          </a:p>
          <a:p>
            <a:pPr marL="171450" indent="-171450">
              <a:buFont typeface="Arial" panose="020B0604020202020204" pitchFamily="34" charset="0"/>
              <a:buChar char="•"/>
            </a:pPr>
            <a:r>
              <a:rPr lang="en-US" sz="1100" dirty="0">
                <a:effectLst/>
                <a:latin typeface="Segoe"/>
              </a:rPr>
              <a:t>App innovation might be top-down driven and needs to be handled strategically.  </a:t>
            </a:r>
            <a:r>
              <a:rPr lang="en-US" sz="1100" b="1" dirty="0">
                <a:latin typeface="Segoe"/>
              </a:rPr>
              <a:t> </a:t>
            </a:r>
          </a:p>
          <a:p>
            <a:pPr marL="0" indent="0">
              <a:buFont typeface="Arial" panose="020B0604020202020204" pitchFamily="34" charset="0"/>
              <a:buNone/>
            </a:pPr>
            <a:r>
              <a:rPr lang="en-US" sz="1100" b="1" dirty="0">
                <a:latin typeface="Segoe"/>
              </a:rPr>
              <a:t> </a:t>
            </a:r>
          </a:p>
          <a:p>
            <a:pPr marL="171450" indent="-171450">
              <a:buFont typeface="Arial" panose="020B0604020202020204" pitchFamily="34" charset="0"/>
              <a:buChar char="•"/>
            </a:pPr>
            <a:r>
              <a:rPr lang="en-US" sz="1100" b="0" dirty="0">
                <a:latin typeface="Segoe"/>
              </a:rPr>
              <a:t>Call out article on motivations behind moving to the cloud.</a:t>
            </a:r>
          </a:p>
          <a:p>
            <a:pPr marL="0" indent="0">
              <a:buFont typeface="Arial" panose="020B0604020202020204" pitchFamily="34" charset="0"/>
              <a:buNone/>
            </a:pPr>
            <a:endParaRPr lang="en-US" sz="1100" b="0" dirty="0">
              <a:latin typeface="Segoe"/>
            </a:endParaRPr>
          </a:p>
          <a:p>
            <a:pPr marL="0" indent="0">
              <a:buFont typeface="Arial" panose="020B0604020202020204" pitchFamily="34" charset="0"/>
              <a:buNone/>
            </a:pPr>
            <a:r>
              <a:rPr lang="en-US" sz="1100" b="1" kern="1200" dirty="0">
                <a:solidFill>
                  <a:schemeClr val="tx1"/>
                </a:solidFill>
                <a:effectLst/>
                <a:latin typeface="Segoe" panose="020B0502040504020203"/>
                <a:ea typeface="+mn-ea"/>
                <a:cs typeface="+mn-cs"/>
              </a:rPr>
              <a:t>&lt;Transition&gt;: </a:t>
            </a:r>
            <a:r>
              <a:rPr lang="en-US" sz="1100" b="0" kern="1200" dirty="0">
                <a:solidFill>
                  <a:schemeClr val="tx1"/>
                </a:solidFill>
                <a:effectLst/>
                <a:latin typeface="Segoe" panose="020B0502040504020203"/>
                <a:ea typeface="+mn-ea"/>
                <a:cs typeface="+mn-cs"/>
              </a:rPr>
              <a:t>What would the “Accelerate migration” customer journey look like?</a:t>
            </a:r>
            <a:endParaRPr lang="en-US" sz="1100" b="1" dirty="0">
              <a:latin typeface="Segoe"/>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2587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panose="020B0502040504020203"/>
                <a:ea typeface="+mn-ea"/>
                <a:cs typeface="+mn-cs"/>
              </a:rPr>
              <a:t>&lt;Key point&gt;: </a:t>
            </a:r>
            <a:r>
              <a:rPr lang="en-US" sz="1100" b="0" i="0" u="none" strike="noStrike" kern="1200" dirty="0">
                <a:solidFill>
                  <a:schemeClr val="tx1"/>
                </a:solidFill>
                <a:effectLst/>
                <a:latin typeface="Segoe" panose="020B0502040504020203"/>
                <a:ea typeface="+mn-ea"/>
                <a:cs typeface="+mn-cs"/>
              </a:rPr>
              <a:t>It’s essential to use best practices when cost-optimizing your workloads on Azure, </a:t>
            </a:r>
            <a:r>
              <a:rPr lang="en-US" sz="1100" b="0" i="1" u="none" strike="noStrike" kern="1200" dirty="0">
                <a:solidFill>
                  <a:schemeClr val="tx1"/>
                </a:solidFill>
                <a:effectLst/>
                <a:latin typeface="Segoe" panose="020B0502040504020203"/>
                <a:ea typeface="+mn-ea"/>
                <a:cs typeface="+mn-cs"/>
              </a:rPr>
              <a:t>before and after migration</a:t>
            </a:r>
            <a:r>
              <a:rPr lang="en-US" sz="1100" b="0" i="0" u="none" strike="noStrike" kern="1200" dirty="0">
                <a:solidFill>
                  <a:schemeClr val="tx1"/>
                </a:solidFill>
                <a:effectLst/>
                <a:latin typeface="Segoe" panose="020B0502040504020203"/>
                <a:ea typeface="+mn-ea"/>
                <a:cs typeface="+mn-cs"/>
              </a:rPr>
              <a:t>.  </a:t>
            </a:r>
          </a:p>
          <a:p>
            <a:endParaRPr lang="en-US" sz="1100" b="1" i="0" u="none" strike="noStrike" kern="1200" dirty="0">
              <a:solidFill>
                <a:schemeClr val="tx1"/>
              </a:solidFill>
              <a:effectLst/>
              <a:latin typeface="Segoe" panose="020B0502040504020203"/>
              <a:ea typeface="+mn-ea"/>
              <a:cs typeface="+mn-cs"/>
            </a:endParaRPr>
          </a:p>
          <a:p>
            <a:r>
              <a:rPr lang="en-US" sz="1100" dirty="0">
                <a:latin typeface="Segoe" panose="020B0502040504020203"/>
              </a:rPr>
              <a:t>[Review best practices recommendations under headings: </a:t>
            </a:r>
            <a:r>
              <a:rPr lang="en-US" sz="1100" i="1" dirty="0">
                <a:latin typeface="Segoe" panose="020B0502040504020203"/>
              </a:rPr>
              <a:t>Before Migration </a:t>
            </a:r>
            <a:r>
              <a:rPr lang="en-US" sz="1100" dirty="0">
                <a:latin typeface="Segoe" panose="020B0502040504020203"/>
              </a:rPr>
              <a:t>and </a:t>
            </a:r>
            <a:r>
              <a:rPr lang="en-US" sz="1100" i="1" dirty="0">
                <a:latin typeface="Segoe" panose="020B0502040504020203"/>
              </a:rPr>
              <a:t>After Migration</a:t>
            </a:r>
            <a:r>
              <a:rPr lang="en-US" sz="1100" dirty="0">
                <a:latin typeface="Segoe" panose="020B0502040504020203"/>
              </a:rPr>
              <a:t>.</a:t>
            </a:r>
          </a:p>
          <a:p>
            <a:endParaRPr lang="en-US" sz="1100" dirty="0">
              <a:latin typeface="Segoe" panose="020B0502040504020203"/>
            </a:endParaRPr>
          </a:p>
          <a:p>
            <a:r>
              <a:rPr lang="en-US" sz="1100" b="1" kern="1200" dirty="0">
                <a:solidFill>
                  <a:schemeClr val="tx1"/>
                </a:solidFill>
                <a:effectLst/>
                <a:latin typeface="Segoe" panose="020B0502040504020203"/>
                <a:ea typeface="+mn-ea"/>
                <a:cs typeface="+mn-cs"/>
              </a:rPr>
              <a:t>&lt;Transition&gt;: </a:t>
            </a:r>
            <a:r>
              <a:rPr lang="en-US" sz="1100" b="0" kern="1200" dirty="0">
                <a:solidFill>
                  <a:schemeClr val="tx1"/>
                </a:solidFill>
                <a:effectLst/>
                <a:latin typeface="Segoe" panose="020B0502040504020203"/>
                <a:ea typeface="+mn-ea"/>
                <a:cs typeface="+mn-cs"/>
              </a:rPr>
              <a:t>Let’s look at best practices about scaling a migration on Azure. </a:t>
            </a:r>
            <a:endParaRPr lang="en-US" sz="1100" dirty="0">
              <a:latin typeface="Segoe" panose="020B0502040504020203"/>
            </a:endParaRPr>
          </a:p>
          <a:p>
            <a:endParaRPr lang="en-US" sz="1100" dirty="0">
              <a:latin typeface="Segoe" panose="020B0502040504020203"/>
            </a:endParaRPr>
          </a:p>
          <a:p>
            <a:endParaRPr lang="en-US" sz="1100" dirty="0">
              <a:latin typeface="Segoe" panose="020B0502040504020203"/>
            </a:endParaRPr>
          </a:p>
        </p:txBody>
      </p:sp>
      <p:sp>
        <p:nvSpPr>
          <p:cNvPr id="4" name="Slide Number Placeholder 3"/>
          <p:cNvSpPr>
            <a:spLocks noGrp="1"/>
          </p:cNvSpPr>
          <p:nvPr>
            <p:ph type="sldNum" sz="quarter" idx="5"/>
          </p:nvPr>
        </p:nvSpPr>
        <p:spPr/>
        <p:txBody>
          <a:bodyPr/>
          <a:lstStyle/>
          <a:p>
            <a:fld id="{BACECAD5-0D9A-486A-9465-C07AD15B7C39}" type="slidenum">
              <a:rPr lang="en-US" smtClean="0"/>
              <a:t>34</a:t>
            </a:fld>
            <a:endParaRPr lang="en-US"/>
          </a:p>
        </p:txBody>
      </p:sp>
    </p:spTree>
    <p:extLst>
      <p:ext uri="{BB962C8B-B14F-4D97-AF65-F5344CB8AC3E}">
        <p14:creationId xmlns:p14="http://schemas.microsoft.com/office/powerpoint/2010/main" val="37224890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panose="020B0502040504020203"/>
                <a:ea typeface="+mn-ea"/>
                <a:cs typeface="+mn-cs"/>
              </a:rPr>
              <a:t>&lt;Key point&gt;: </a:t>
            </a:r>
            <a:r>
              <a:rPr lang="en-US" sz="1100" b="0" i="0" u="none" strike="noStrike" kern="1200" dirty="0">
                <a:solidFill>
                  <a:schemeClr val="tx1"/>
                </a:solidFill>
                <a:effectLst/>
                <a:latin typeface="Segoe" panose="020B0502040504020203"/>
                <a:ea typeface="+mn-ea"/>
                <a:cs typeface="+mn-cs"/>
              </a:rPr>
              <a:t>It’s important to use best practices when scaling up migration efforts.  </a:t>
            </a:r>
          </a:p>
          <a:p>
            <a:endParaRPr lang="en-US" sz="1100" b="1" i="0" u="none" strike="noStrike" kern="1200" dirty="0">
              <a:solidFill>
                <a:schemeClr val="tx1"/>
              </a:solidFill>
              <a:effectLst/>
              <a:latin typeface="Segoe" panose="020B0502040504020203"/>
              <a:ea typeface="+mn-ea"/>
              <a:cs typeface="+mn-cs"/>
            </a:endParaRPr>
          </a:p>
          <a:p>
            <a:r>
              <a:rPr lang="en-US" sz="1100" dirty="0">
                <a:latin typeface="Segoe" panose="020B0502040504020203"/>
              </a:rPr>
              <a:t>[Review best practices recommendations.]</a:t>
            </a:r>
          </a:p>
          <a:p>
            <a:endParaRPr lang="en-US" sz="1100" dirty="0">
              <a:latin typeface="Segoe" panose="020B050204050402020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tx1"/>
                </a:solidFill>
                <a:effectLst/>
                <a:latin typeface="Segoe" panose="020B0502040504020203"/>
                <a:ea typeface="+mn-ea"/>
                <a:cs typeface="+mn-cs"/>
              </a:rPr>
              <a:t>&lt;Transition&gt;: </a:t>
            </a:r>
            <a:r>
              <a:rPr lang="en-US" sz="1100" b="0" kern="1200" dirty="0">
                <a:solidFill>
                  <a:schemeClr val="tx1"/>
                </a:solidFill>
                <a:effectLst/>
                <a:latin typeface="Segoe" panose="020B0502040504020203"/>
                <a:ea typeface="+mn-ea"/>
                <a:cs typeface="+mn-cs"/>
              </a:rPr>
              <a:t>Let’s look at best practices for migrated workloads during the </a:t>
            </a:r>
            <a:r>
              <a:rPr lang="en-US" sz="1100" spc="-50" dirty="0">
                <a:latin typeface="Segoe" panose="020B0502040504020203"/>
              </a:rPr>
              <a:t>‘Govern’ and ‘Manage’ phases of the Microsoft Cloud Adoption Framework for Azure.</a:t>
            </a:r>
          </a:p>
          <a:p>
            <a:r>
              <a:rPr lang="en-US" sz="1100" b="0" kern="1200" dirty="0">
                <a:solidFill>
                  <a:schemeClr val="tx1"/>
                </a:solidFill>
                <a:effectLst/>
                <a:latin typeface="Segoe" panose="020B0502040504020203"/>
                <a:ea typeface="+mn-ea"/>
                <a:cs typeface="+mn-cs"/>
              </a:rPr>
              <a:t>. </a:t>
            </a:r>
          </a:p>
          <a:p>
            <a:endParaRPr lang="en-US" sz="1100" dirty="0">
              <a:latin typeface="Segoe" panose="020B0502040504020203"/>
            </a:endParaRPr>
          </a:p>
        </p:txBody>
      </p:sp>
      <p:sp>
        <p:nvSpPr>
          <p:cNvPr id="4" name="Slide Number Placeholder 3"/>
          <p:cNvSpPr>
            <a:spLocks noGrp="1"/>
          </p:cNvSpPr>
          <p:nvPr>
            <p:ph type="sldNum" sz="quarter" idx="5"/>
          </p:nvPr>
        </p:nvSpPr>
        <p:spPr/>
        <p:txBody>
          <a:bodyPr/>
          <a:lstStyle/>
          <a:p>
            <a:fld id="{BACECAD5-0D9A-486A-9465-C07AD15B7C39}" type="slidenum">
              <a:rPr lang="en-US" smtClean="0"/>
              <a:t>35</a:t>
            </a:fld>
            <a:endParaRPr lang="en-US"/>
          </a:p>
        </p:txBody>
      </p:sp>
    </p:spTree>
    <p:extLst>
      <p:ext uri="{BB962C8B-B14F-4D97-AF65-F5344CB8AC3E}">
        <p14:creationId xmlns:p14="http://schemas.microsoft.com/office/powerpoint/2010/main" val="4238403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panose="020B0502040504020203"/>
                <a:ea typeface="+mn-ea"/>
                <a:cs typeface="+mn-cs"/>
              </a:rPr>
              <a:t>&lt;Key point&gt;: </a:t>
            </a:r>
            <a:r>
              <a:rPr lang="en-US" sz="1100" b="0" i="0" u="none" strike="noStrike" kern="1200" dirty="0">
                <a:solidFill>
                  <a:schemeClr val="tx1"/>
                </a:solidFill>
                <a:effectLst/>
                <a:latin typeface="Segoe" panose="020B0502040504020203"/>
                <a:ea typeface="+mn-ea"/>
                <a:cs typeface="+mn-cs"/>
              </a:rPr>
              <a:t>It’s important to use </a:t>
            </a:r>
            <a:r>
              <a:rPr lang="en-US" sz="1100" b="0" kern="1200" dirty="0">
                <a:solidFill>
                  <a:schemeClr val="tx1"/>
                </a:solidFill>
                <a:effectLst/>
                <a:latin typeface="Segoe" panose="020B0502040504020203"/>
                <a:ea typeface="+mn-ea"/>
                <a:cs typeface="+mn-cs"/>
              </a:rPr>
              <a:t>best practices for workloads during the </a:t>
            </a:r>
            <a:r>
              <a:rPr lang="en-US" sz="1100" spc="-50" dirty="0">
                <a:latin typeface="Segoe" panose="020B0502040504020203"/>
              </a:rPr>
              <a:t>‘Govern’ and ‘Manage’ phases</a:t>
            </a:r>
            <a:r>
              <a:rPr lang="en-US" sz="1100" b="0" i="0" u="none" strike="noStrike" kern="1200" dirty="0">
                <a:solidFill>
                  <a:schemeClr val="tx1"/>
                </a:solidFill>
                <a:effectLst/>
                <a:latin typeface="Segoe" panose="020B0502040504020203"/>
                <a:ea typeface="+mn-ea"/>
                <a:cs typeface="+mn-cs"/>
              </a:rPr>
              <a:t>.  </a:t>
            </a:r>
          </a:p>
          <a:p>
            <a:endParaRPr lang="en-US" sz="1100" b="1" i="0" u="none" strike="noStrike" kern="1200" dirty="0">
              <a:solidFill>
                <a:schemeClr val="tx1"/>
              </a:solidFill>
              <a:effectLst/>
              <a:latin typeface="Segoe" panose="020B0502040504020203"/>
              <a:ea typeface="+mn-ea"/>
              <a:cs typeface="+mn-cs"/>
            </a:endParaRPr>
          </a:p>
          <a:p>
            <a:r>
              <a:rPr lang="en-US" sz="1100" dirty="0">
                <a:latin typeface="Segoe" panose="020B0502040504020203"/>
              </a:rPr>
              <a:t>[Review best practices recommendations.]</a:t>
            </a:r>
          </a:p>
          <a:p>
            <a:endParaRPr lang="en-US" sz="1100" dirty="0">
              <a:latin typeface="Segoe" panose="020B050204050402020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tx1"/>
                </a:solidFill>
                <a:effectLst/>
                <a:latin typeface="Segoe" panose="020B0502040504020203"/>
                <a:ea typeface="+mn-ea"/>
                <a:cs typeface="+mn-cs"/>
              </a:rPr>
              <a:t>&lt;Transition&gt;: </a:t>
            </a:r>
            <a:r>
              <a:rPr lang="en-US" sz="1100" b="0" kern="1200" dirty="0">
                <a:solidFill>
                  <a:schemeClr val="tx1"/>
                </a:solidFill>
                <a:effectLst/>
                <a:latin typeface="Segoe" panose="020B0502040504020203"/>
                <a:ea typeface="+mn-ea"/>
                <a:cs typeface="+mn-cs"/>
              </a:rPr>
              <a:t>Let’s look at the next steps you can take to accelerate your digital transformation</a:t>
            </a:r>
            <a:r>
              <a:rPr lang="en-US" sz="1100" spc="-50" dirty="0">
                <a:latin typeface="Segoe" panose="020B0502040504020203"/>
              </a:rPr>
              <a:t>.</a:t>
            </a:r>
          </a:p>
          <a:p>
            <a:r>
              <a:rPr lang="en-US" sz="1100" b="0" kern="1200" dirty="0">
                <a:solidFill>
                  <a:schemeClr val="tx1"/>
                </a:solidFill>
                <a:effectLst/>
                <a:latin typeface="Segoe" panose="020B0502040504020203"/>
                <a:ea typeface="+mn-ea"/>
                <a:cs typeface="+mn-cs"/>
              </a:rPr>
              <a:t>. </a:t>
            </a:r>
          </a:p>
          <a:p>
            <a:endParaRPr lang="en-US" sz="1100" dirty="0">
              <a:latin typeface="Segoe" panose="020B0502040504020203"/>
            </a:endParaRPr>
          </a:p>
          <a:p>
            <a:endParaRPr lang="en-US" sz="1100" dirty="0"/>
          </a:p>
        </p:txBody>
      </p:sp>
      <p:sp>
        <p:nvSpPr>
          <p:cNvPr id="4" name="Slide Number Placeholder 3"/>
          <p:cNvSpPr>
            <a:spLocks noGrp="1"/>
          </p:cNvSpPr>
          <p:nvPr>
            <p:ph type="sldNum" sz="quarter" idx="5"/>
          </p:nvPr>
        </p:nvSpPr>
        <p:spPr/>
        <p:txBody>
          <a:bodyPr/>
          <a:lstStyle/>
          <a:p>
            <a:fld id="{BACECAD5-0D9A-486A-9465-C07AD15B7C39}" type="slidenum">
              <a:rPr lang="en-US" smtClean="0"/>
              <a:t>36</a:t>
            </a:fld>
            <a:endParaRPr lang="en-US"/>
          </a:p>
        </p:txBody>
      </p:sp>
    </p:spTree>
    <p:extLst>
      <p:ext uri="{BB962C8B-B14F-4D97-AF65-F5344CB8AC3E}">
        <p14:creationId xmlns:p14="http://schemas.microsoft.com/office/powerpoint/2010/main" val="16756727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a:cs typeface="Segoe UI Light"/>
              </a:rPr>
              <a:t>The Azure Migration</a:t>
            </a:r>
            <a:r>
              <a:rPr lang="en-US" sz="900" b="1" dirty="0">
                <a:latin typeface="Segoe UI Light"/>
                <a:cs typeface="Segoe UI Light"/>
              </a:rPr>
              <a:t> and Modernization</a:t>
            </a:r>
            <a:r>
              <a:rPr lang="en-US" sz="900" b="1" kern="1200" dirty="0">
                <a:solidFill>
                  <a:schemeClr val="tx1"/>
                </a:solidFill>
                <a:effectLst/>
                <a:latin typeface="Segoe UI Light"/>
                <a:cs typeface="Segoe UI Light"/>
              </a:rPr>
              <a:t> Program </a:t>
            </a:r>
            <a:r>
              <a:rPr lang="en-US" sz="900" kern="1200" dirty="0">
                <a:solidFill>
                  <a:schemeClr val="tx1"/>
                </a:solidFill>
                <a:effectLst/>
                <a:latin typeface="Segoe UI Light"/>
                <a:cs typeface="Segoe UI Light"/>
              </a:rPr>
              <a:t>gives you prescriptive guidance for a step by step approach to cloud migration. </a:t>
            </a:r>
            <a:r>
              <a:rPr lang="en-US" sz="900" dirty="0">
                <a:latin typeface="Segoe UI Light"/>
                <a:cs typeface="Segoe UI Light"/>
              </a:rPr>
              <a:t>AMMP</a:t>
            </a:r>
            <a:r>
              <a:rPr lang="en-US" sz="900" kern="1200" dirty="0">
                <a:solidFill>
                  <a:schemeClr val="tx1"/>
                </a:solidFill>
                <a:effectLst/>
                <a:latin typeface="Segoe UI Light"/>
                <a:cs typeface="Segoe UI Light"/>
              </a:rPr>
              <a:t> offers the opportunity to work closely with Microsoft experts and specialized migration partners to simplify and accelerate your migration.</a:t>
            </a:r>
            <a:r>
              <a:rPr lang="en-US" sz="900" dirty="0">
                <a:latin typeface="Segoe UI Light"/>
                <a:cs typeface="Segoe UI Light"/>
              </a:rPr>
              <a:t>  </a:t>
            </a:r>
            <a:endParaRPr lang="en-US" sz="900" kern="1200" dirty="0">
              <a:solidFill>
                <a:schemeClr val="tx1"/>
              </a:solidFill>
              <a:effectLst/>
              <a:latin typeface="Segoe UI Light" pitchFamily="34" charset="0"/>
              <a:ea typeface="+mn-ea"/>
              <a:cs typeface="+mn-cs"/>
            </a:endParaRPr>
          </a:p>
          <a:p>
            <a:endParaRPr lang="en-US" sz="900" kern="1200">
              <a:solidFill>
                <a:schemeClr val="tx1"/>
              </a:solidFill>
              <a:effectLst/>
              <a:latin typeface="Segoe UI Light" pitchFamily="34" charset="0"/>
              <a:ea typeface="+mn-ea"/>
              <a:cs typeface="+mn-cs"/>
            </a:endParaRPr>
          </a:p>
          <a:p>
            <a:r>
              <a:rPr lang="en-US" sz="900" kern="1200" dirty="0">
                <a:solidFill>
                  <a:schemeClr val="tx1"/>
                </a:solidFill>
                <a:effectLst/>
                <a:latin typeface="Segoe UI Light"/>
                <a:cs typeface="Segoe UI Light"/>
              </a:rPr>
              <a:t>The program delivers:</a:t>
            </a:r>
            <a:r>
              <a:rPr lang="en-US" sz="900" dirty="0">
                <a:latin typeface="Segoe UI Light"/>
                <a:cs typeface="Segoe UI Light"/>
              </a:rPr>
              <a:t> </a:t>
            </a:r>
          </a:p>
          <a:p>
            <a:pPr marL="171450" indent="-171450">
              <a:buFont typeface="Arial" panose="020B0604020202020204" pitchFamily="34" charset="0"/>
              <a:buChar char="•"/>
            </a:pPr>
            <a:endParaRPr lang="en-US" sz="900">
              <a:latin typeface="Segoe UI Light" pitchFamily="34" charset="0"/>
              <a:cs typeface="Segoe UI Light" pitchFamily="34" charset="0"/>
            </a:endParaRPr>
          </a:p>
          <a:p>
            <a:r>
              <a:rPr lang="en-US" sz="900" kern="1200" dirty="0">
                <a:solidFill>
                  <a:schemeClr val="tx1"/>
                </a:solidFill>
                <a:effectLst/>
                <a:latin typeface="Segoe UI Light"/>
                <a:cs typeface="Segoe UI Light"/>
              </a:rPr>
              <a:t>Best practices for a step by step approach from start to finish</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900" b="1" kern="1200" dirty="0">
                <a:solidFill>
                  <a:schemeClr val="tx1"/>
                </a:solidFill>
                <a:effectLst/>
                <a:latin typeface="Segoe UI Light"/>
                <a:cs typeface="Segoe UI Light"/>
              </a:rPr>
              <a:t>Technical skill building</a:t>
            </a:r>
            <a:r>
              <a:rPr lang="en-US" sz="900" kern="1200" dirty="0">
                <a:solidFill>
                  <a:schemeClr val="tx1"/>
                </a:solidFill>
                <a:effectLst/>
                <a:latin typeface="Segoe UI Light"/>
                <a:cs typeface="Segoe UI Light"/>
              </a:rPr>
              <a:t> to ensure your organization can successfully adopt Azure</a:t>
            </a:r>
          </a:p>
          <a:p>
            <a:pPr marL="171450" indent="-171450" defTabSz="932742" fontAlgn="base">
              <a:lnSpc>
                <a:spcPct val="90000"/>
              </a:lnSpc>
              <a:spcAft>
                <a:spcPts val="340"/>
              </a:spcAft>
              <a:buFont typeface="Arial" panose="020B0604020202020204" pitchFamily="34" charset="0"/>
              <a:buChar char="•"/>
              <a:defRPr/>
            </a:pPr>
            <a:r>
              <a:rPr lang="en-US" sz="900" b="1" kern="1200" dirty="0">
                <a:solidFill>
                  <a:schemeClr val="tx1"/>
                </a:solidFill>
                <a:effectLst/>
                <a:latin typeface="Segoe UI Light"/>
                <a:cs typeface="Segoe UI Light"/>
              </a:rPr>
              <a:t>FastTrack for Azure engineering assistance for data and infrastructure foundations</a:t>
            </a:r>
            <a:r>
              <a:rPr lang="en-US" sz="900" b="1" dirty="0">
                <a:latin typeface="Segoe UI Light"/>
                <a:cs typeface="Segoe UI Light"/>
              </a:rPr>
              <a:t> </a:t>
            </a:r>
            <a:endParaRPr lang="en-US" sz="900" b="1" kern="1200" dirty="0">
              <a:solidFill>
                <a:schemeClr val="tx1"/>
              </a:solidFill>
              <a:effectLst/>
              <a:latin typeface="Segoe UI Light" pitchFamily="34" charset="0"/>
              <a:cs typeface="Segoe UI Light"/>
            </a:endParaRP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dirty="0">
                <a:solidFill>
                  <a:schemeClr val="tx1"/>
                </a:solidFill>
                <a:effectLst/>
                <a:latin typeface="Segoe UI Light"/>
                <a:cs typeface="Segoe UI Light"/>
              </a:rPr>
              <a:t>Expert guidance from specialized migration partners</a:t>
            </a:r>
          </a:p>
          <a:p>
            <a:pPr marL="171450" indent="-171450" defTabSz="932742" fontAlgn="base">
              <a:lnSpc>
                <a:spcPct val="90000"/>
              </a:lnSpc>
              <a:spcAft>
                <a:spcPts val="340"/>
              </a:spcAft>
              <a:buFont typeface="Arial" panose="020B0604020202020204" pitchFamily="34" charset="0"/>
              <a:buChar char="•"/>
              <a:defRPr/>
            </a:pPr>
            <a:r>
              <a:rPr lang="en-US" sz="900" b="1" kern="1200" dirty="0">
                <a:solidFill>
                  <a:schemeClr val="tx1"/>
                </a:solidFill>
                <a:effectLst/>
                <a:latin typeface="Segoe UI Light"/>
                <a:cs typeface="Segoe UI Light"/>
              </a:rPr>
              <a:t>Free Azure tools like Azure Migrate </a:t>
            </a:r>
            <a:r>
              <a:rPr lang="en-US" sz="900" kern="1200" dirty="0">
                <a:solidFill>
                  <a:schemeClr val="tx1"/>
                </a:solidFill>
                <a:effectLst/>
                <a:latin typeface="Segoe UI Light"/>
                <a:cs typeface="Segoe UI Light"/>
              </a:rPr>
              <a:t>to help you efficiently execute migrations</a:t>
            </a:r>
            <a:r>
              <a:rPr lang="en-US" sz="900" b="1" dirty="0">
                <a:latin typeface="Segoe UI Light"/>
                <a:cs typeface="Segoe UI Light"/>
              </a:rPr>
              <a:t> </a:t>
            </a:r>
            <a:endParaRPr lang="en-US" sz="900" b="1" kern="1200" dirty="0">
              <a:solidFill>
                <a:schemeClr val="tx1"/>
              </a:solidFill>
              <a:effectLst/>
              <a:latin typeface="Segoe UI Light" pitchFamily="34" charset="0"/>
              <a:cs typeface="Segoe UI Light"/>
            </a:endParaRPr>
          </a:p>
          <a:p>
            <a:pPr marL="171450" indent="-171450" defTabSz="932742" fontAlgn="base">
              <a:lnSpc>
                <a:spcPct val="90000"/>
              </a:lnSpc>
              <a:spcAft>
                <a:spcPts val="340"/>
              </a:spcAft>
              <a:buFont typeface="Arial" panose="020B0604020202020204" pitchFamily="34" charset="0"/>
              <a:buChar char="•"/>
              <a:defRPr/>
            </a:pPr>
            <a:r>
              <a:rPr lang="en-US" sz="900" b="1" kern="1200" dirty="0">
                <a:solidFill>
                  <a:schemeClr val="tx1"/>
                </a:solidFill>
                <a:effectLst/>
                <a:latin typeface="Segoe UI Light"/>
                <a:cs typeface="Segoe UI Light"/>
              </a:rPr>
              <a:t>And cost effective offers</a:t>
            </a:r>
            <a:r>
              <a:rPr lang="en-US" sz="900" kern="1200" dirty="0">
                <a:solidFill>
                  <a:schemeClr val="tx1"/>
                </a:solidFill>
                <a:effectLst/>
                <a:latin typeface="Segoe UI Light"/>
                <a:cs typeface="Segoe UI Light"/>
              </a:rPr>
              <a:t> to help you save money before, during, and after migration</a:t>
            </a:r>
            <a:r>
              <a:rPr lang="en-US" sz="900" dirty="0">
                <a:latin typeface="Segoe UI Light"/>
                <a:cs typeface="Segoe UI Light"/>
              </a:rPr>
              <a:t> </a:t>
            </a:r>
            <a:endParaRPr lang="en-US">
              <a:effectLst/>
            </a:endParaRPr>
          </a:p>
          <a:p>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8CBC530-F4EE-4F11-9D05-65DBEBD7ECA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062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dirty="0">
                <a:latin typeface="Segoe"/>
                <a:cs typeface="Calibri"/>
              </a:rPr>
              <a:t>&lt;</a:t>
            </a:r>
            <a:r>
              <a:rPr lang="en-US" sz="1100" b="1" dirty="0">
                <a:latin typeface="Segoe"/>
                <a:cs typeface="Calibri"/>
              </a:rPr>
              <a:t>Key point</a:t>
            </a:r>
            <a:r>
              <a:rPr lang="en-US" sz="1100" b="0" dirty="0">
                <a:latin typeface="Segoe"/>
                <a:cs typeface="Calibri"/>
              </a:rPr>
              <a:t>&gt; There are a variety of next steps you can take to accelerate your digital transformation journey. </a:t>
            </a:r>
          </a:p>
          <a:p>
            <a:endParaRPr lang="en-US" sz="1100" b="0" dirty="0">
              <a:latin typeface="Segoe"/>
              <a:cs typeface="Calibri"/>
            </a:endParaRPr>
          </a:p>
          <a:p>
            <a:r>
              <a:rPr lang="en-US" sz="1100" b="0" dirty="0">
                <a:latin typeface="Segoe"/>
                <a:cs typeface="Calibri"/>
              </a:rPr>
              <a:t>[Review main resources on slide.]</a:t>
            </a:r>
          </a:p>
          <a:p>
            <a:endParaRPr lang="en-US" sz="1100" b="0" dirty="0">
              <a:latin typeface="Segoe"/>
              <a:cs typeface="Calibri"/>
            </a:endParaRPr>
          </a:p>
          <a:p>
            <a:r>
              <a:rPr lang="en-US" sz="1100" b="1" kern="1200" dirty="0">
                <a:solidFill>
                  <a:schemeClr val="tx1"/>
                </a:solidFill>
                <a:effectLst/>
                <a:latin typeface="Segoe" panose="020B0502040504020203"/>
                <a:ea typeface="+mn-ea"/>
                <a:cs typeface="+mn-cs"/>
              </a:rPr>
              <a:t>&lt;Transition&gt;: Thank you!</a:t>
            </a:r>
            <a:endParaRPr lang="en-US" sz="1100" b="0" dirty="0">
              <a:latin typeface="Segoe"/>
            </a:endParaRPr>
          </a:p>
        </p:txBody>
      </p:sp>
    </p:spTree>
    <p:extLst>
      <p:ext uri="{BB962C8B-B14F-4D97-AF65-F5344CB8AC3E}">
        <p14:creationId xmlns:p14="http://schemas.microsoft.com/office/powerpoint/2010/main" val="1793593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 Change is more than technology adoption. It’s adapting how you do business.</a:t>
            </a:r>
          </a:p>
          <a:p>
            <a:endParaRPr lang="en-US" sz="1100" kern="1200" dirty="0">
              <a:solidFill>
                <a:schemeClr val="tx1"/>
              </a:solidFill>
              <a:effectLst/>
              <a:latin typeface="Segoe"/>
              <a:ea typeface="+mn-ea"/>
              <a:cs typeface="+mn-cs"/>
            </a:endParaRPr>
          </a:p>
          <a:p>
            <a:r>
              <a:rPr lang="en-US" sz="1100" kern="1200" dirty="0">
                <a:solidFill>
                  <a:schemeClr val="tx1"/>
                </a:solidFill>
                <a:effectLst/>
                <a:latin typeface="Segoe"/>
                <a:ea typeface="+mn-ea"/>
                <a:cs typeface="+mn-cs"/>
              </a:rPr>
              <a:t>The Microsoft Cloud Adoption Framework for Azure means changing how you do business—not just swapping out technology, but changing your enterprise, the culture behind it, and you too.</a:t>
            </a:r>
          </a:p>
          <a:p>
            <a:endParaRPr lang="en-US" sz="1100" kern="1200" dirty="0">
              <a:solidFill>
                <a:schemeClr val="tx1"/>
              </a:solidFill>
              <a:effectLst/>
              <a:latin typeface="Segoe"/>
              <a:ea typeface="+mn-ea"/>
              <a:cs typeface="+mn-cs"/>
            </a:endParaRPr>
          </a:p>
          <a:p>
            <a:r>
              <a:rPr lang="en-US" sz="1100" kern="1200" dirty="0">
                <a:solidFill>
                  <a:schemeClr val="tx1"/>
                </a:solidFill>
                <a:effectLst/>
                <a:latin typeface="Segoe"/>
                <a:ea typeface="+mn-ea"/>
                <a:cs typeface="+mn-cs"/>
              </a:rPr>
              <a:t>We share</a:t>
            </a:r>
            <a:r>
              <a:rPr lang="en-US" sz="1100" dirty="0">
                <a:effectLst/>
                <a:latin typeface="Segoe"/>
              </a:rPr>
              <a:t> best practices from our employees, partners, and customers who have already undertaken the cloud journey.</a:t>
            </a:r>
            <a:endParaRPr lang="en-US" sz="1100" kern="1200" dirty="0">
              <a:solidFill>
                <a:schemeClr val="tx1"/>
              </a:solidFill>
              <a:effectLst/>
              <a:latin typeface="Segoe"/>
              <a:ea typeface="+mn-ea"/>
              <a:cs typeface="+mn-cs"/>
            </a:endParaRPr>
          </a:p>
          <a:p>
            <a:endParaRPr lang="en-US" sz="1100" kern="1200" dirty="0">
              <a:solidFill>
                <a:schemeClr val="tx1"/>
              </a:solidFill>
              <a:effectLst/>
              <a:latin typeface="Segoe"/>
              <a:ea typeface="+mn-ea"/>
              <a:cs typeface="+mn-cs"/>
            </a:endParaRPr>
          </a:p>
          <a:p>
            <a:r>
              <a:rPr lang="en-US" sz="1100" kern="1200" dirty="0">
                <a:solidFill>
                  <a:schemeClr val="tx1"/>
                </a:solidFill>
                <a:effectLst/>
                <a:latin typeface="Segoe"/>
                <a:ea typeface="+mn-ea"/>
                <a:cs typeface="+mn-cs"/>
              </a:rPr>
              <a:t>The Cloud Adoption Framework brings together </a:t>
            </a:r>
            <a:r>
              <a:rPr lang="en-US" sz="1100" b="1" kern="1200" dirty="0">
                <a:solidFill>
                  <a:schemeClr val="tx1"/>
                </a:solidFill>
                <a:effectLst/>
                <a:latin typeface="Segoe"/>
                <a:ea typeface="+mn-ea"/>
                <a:cs typeface="+mn-cs"/>
              </a:rPr>
              <a:t>people, process, and technology</a:t>
            </a:r>
            <a:r>
              <a:rPr lang="en-US" sz="1100" kern="1200" dirty="0">
                <a:solidFill>
                  <a:schemeClr val="tx1"/>
                </a:solidFill>
                <a:effectLst/>
                <a:latin typeface="Segoe"/>
                <a:ea typeface="+mn-ea"/>
                <a:cs typeface="+mn-cs"/>
              </a:rPr>
              <a:t>—a strategy that’s aligned to your business goals.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Segoe"/>
                <a:ea typeface="+mn-ea"/>
                <a:cs typeface="+mn-cs"/>
              </a:rPr>
              <a:t>Quickly—efficiently, and with actionable guidance, it provides guidance for your organization’s agile business transformation.</a:t>
            </a:r>
          </a:p>
          <a:p>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Leading people through change is difficult. It’s not just the technology that changes. It’s your people and processes too. </a:t>
            </a:r>
          </a:p>
          <a:p>
            <a:r>
              <a:rPr lang="en-US" sz="1100" b="0" kern="1200" dirty="0">
                <a:solidFill>
                  <a:schemeClr val="tx1"/>
                </a:solidFill>
                <a:effectLst/>
                <a:latin typeface="Segoe"/>
                <a:ea typeface="+mn-ea"/>
                <a:cs typeface="+mn-cs"/>
              </a:rPr>
              <a:t>We can help guide you through.</a:t>
            </a:r>
          </a:p>
          <a:p>
            <a:r>
              <a:rPr lang="en-US" sz="1100" dirty="0">
                <a:latin typeface="Segoe"/>
              </a:rPr>
              <a:t> </a:t>
            </a:r>
            <a:endParaRPr lang="en-US" sz="1100" kern="1200" dirty="0">
              <a:solidFill>
                <a:schemeClr val="tx1"/>
              </a:solidFill>
              <a:effectLst/>
              <a:latin typeface="Segoe"/>
            </a:endParaRPr>
          </a:p>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Transition</a:t>
            </a:r>
            <a:r>
              <a:rPr lang="en-US" sz="1100" b="0" kern="1200" dirty="0">
                <a:solidFill>
                  <a:schemeClr val="tx1"/>
                </a:solidFill>
                <a:effectLst/>
                <a:latin typeface="Segoe"/>
                <a:ea typeface="+mn-ea"/>
                <a:cs typeface="+mn-cs"/>
              </a:rPr>
              <a:t>&gt;:</a:t>
            </a:r>
            <a:r>
              <a:rPr lang="en-US" sz="1100" b="0" dirty="0">
                <a:latin typeface="Segoe"/>
              </a:rPr>
              <a:t> </a:t>
            </a:r>
            <a:r>
              <a:rPr lang="en-US" sz="1100" b="0" kern="1200" dirty="0">
                <a:solidFill>
                  <a:schemeClr val="tx1"/>
                </a:solidFill>
                <a:effectLst/>
                <a:latin typeface="Segoe"/>
                <a:ea typeface="+mn-ea"/>
                <a:cs typeface="+mn-cs"/>
              </a:rPr>
              <a:t> How does the Cloud Adoption Framework work </a:t>
            </a:r>
            <a:r>
              <a:rPr lang="en-US" sz="1100" b="0" dirty="0">
                <a:latin typeface="Segoe"/>
              </a:rPr>
              <a:t>for your business?</a:t>
            </a:r>
            <a:endParaRPr lang="en-US" sz="1100" b="0" i="1" dirty="0">
              <a:highlight>
                <a:srgbClr val="FFFF00"/>
              </a:highlight>
              <a:latin typeface="Segoe"/>
            </a:endParaRPr>
          </a:p>
          <a:p>
            <a:endParaRPr lang="en-US" sz="11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698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a:ea typeface="+mn-ea"/>
                <a:cs typeface="+mn-cs"/>
              </a:rPr>
              <a:t>&lt;Key point&gt;: An iterative process that supports your business needs.</a:t>
            </a:r>
          </a:p>
          <a:p>
            <a:endParaRPr lang="en-US" sz="1100" b="1"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Segoe"/>
                <a:ea typeface="+mn-ea"/>
                <a:cs typeface="+mn-cs"/>
              </a:rPr>
              <a:t>We can help you on your cloud adoption journey.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Segoe"/>
                <a:ea typeface="+mn-ea"/>
                <a:cs typeface="+mn-cs"/>
              </a:rPr>
              <a:t>We put the experience of employees, partners, and customers to work for you.</a:t>
            </a:r>
          </a:p>
          <a:p>
            <a:r>
              <a:rPr lang="en-US" sz="1100" kern="1200" dirty="0">
                <a:solidFill>
                  <a:schemeClr val="tx1"/>
                </a:solidFill>
                <a:effectLst/>
                <a:latin typeface="Segoe"/>
                <a:ea typeface="+mn-ea"/>
                <a:cs typeface="+mn-cs"/>
              </a:rPr>
              <a:t>We work together with you—to build your plan for cloud adoption.</a:t>
            </a:r>
          </a:p>
          <a:p>
            <a:endParaRPr lang="en-US" sz="1100" kern="1200" dirty="0">
              <a:solidFill>
                <a:schemeClr val="tx1"/>
              </a:solidFill>
              <a:effectLst/>
              <a:latin typeface="Segoe"/>
              <a:ea typeface="+mn-ea"/>
              <a:cs typeface="+mn-cs"/>
            </a:endParaRPr>
          </a:p>
          <a:p>
            <a:r>
              <a:rPr lang="en-US" sz="1100" kern="1200" dirty="0">
                <a:solidFill>
                  <a:schemeClr val="tx1"/>
                </a:solidFill>
                <a:effectLst/>
                <a:latin typeface="Segoe"/>
                <a:ea typeface="+mn-ea"/>
                <a:cs typeface="+mn-cs"/>
              </a:rPr>
              <a:t>It starts with your vision.</a:t>
            </a:r>
          </a:p>
          <a:p>
            <a:r>
              <a:rPr lang="en-US" sz="1100" kern="1200" dirty="0">
                <a:solidFill>
                  <a:schemeClr val="tx1"/>
                </a:solidFill>
                <a:effectLst/>
                <a:latin typeface="Segoe"/>
                <a:ea typeface="+mn-ea"/>
                <a:cs typeface="+mn-cs"/>
              </a:rPr>
              <a:t>Crystallize your vision for cloud adoption by working cross-functionally with your finance, marketing, sales, and HR departments.</a:t>
            </a:r>
          </a:p>
          <a:p>
            <a:r>
              <a:rPr lang="en-US" sz="1100" kern="1200" dirty="0">
                <a:solidFill>
                  <a:schemeClr val="tx1"/>
                </a:solidFill>
                <a:effectLst/>
                <a:latin typeface="Segoe"/>
                <a:ea typeface="+mn-ea"/>
                <a:cs typeface="+mn-cs"/>
              </a:rPr>
              <a:t>Work to gain consensus on:</a:t>
            </a:r>
          </a:p>
          <a:p>
            <a:pPr marL="285750" indent="-285750">
              <a:buFont typeface="Arial" panose="020B0604020202020204" pitchFamily="34" charset="0"/>
              <a:buChar char="•"/>
            </a:pPr>
            <a:r>
              <a:rPr lang="en-US" sz="1100" b="1" i="0" kern="1200" dirty="0">
                <a:solidFill>
                  <a:schemeClr val="tx1"/>
                </a:solidFill>
                <a:effectLst/>
                <a:latin typeface="Segoe"/>
                <a:ea typeface="+mn-ea"/>
                <a:cs typeface="+mn-cs"/>
              </a:rPr>
              <a:t>Clear motivations:</a:t>
            </a:r>
            <a:r>
              <a:rPr lang="en-US" sz="1100" b="0" i="0" kern="1200" dirty="0">
                <a:solidFill>
                  <a:schemeClr val="tx1"/>
                </a:solidFill>
                <a:effectLst/>
                <a:latin typeface="Segoe"/>
                <a:ea typeface="+mn-ea"/>
                <a:cs typeface="+mn-cs"/>
              </a:rPr>
              <a:t> Why are we adopting the cloud?</a:t>
            </a:r>
          </a:p>
          <a:p>
            <a:pPr marL="285750" indent="-285750">
              <a:buFont typeface="Arial" panose="020B0604020202020204" pitchFamily="34" charset="0"/>
              <a:buChar char="•"/>
            </a:pPr>
            <a:r>
              <a:rPr lang="en-US" sz="1100" b="1" i="0" kern="1200" dirty="0">
                <a:solidFill>
                  <a:schemeClr val="tx1"/>
                </a:solidFill>
                <a:effectLst/>
                <a:latin typeface="Segoe"/>
                <a:ea typeface="+mn-ea"/>
                <a:cs typeface="+mn-cs"/>
              </a:rPr>
              <a:t>Defined business outcomes:</a:t>
            </a:r>
            <a:r>
              <a:rPr lang="en-US" sz="1100" b="0" i="0" kern="1200" dirty="0">
                <a:solidFill>
                  <a:schemeClr val="tx1"/>
                </a:solidFill>
                <a:effectLst/>
                <a:latin typeface="Segoe"/>
                <a:ea typeface="+mn-ea"/>
                <a:cs typeface="+mn-cs"/>
              </a:rPr>
              <a:t> What results do we expect to see from adopting the cloud?</a:t>
            </a:r>
          </a:p>
          <a:p>
            <a:pPr marL="285750" indent="-285750">
              <a:buFont typeface="Arial" panose="020B0604020202020204" pitchFamily="34" charset="0"/>
              <a:buChar char="•"/>
            </a:pPr>
            <a:r>
              <a:rPr lang="en-US" sz="1100" b="1" i="0" kern="1200" dirty="0">
                <a:solidFill>
                  <a:schemeClr val="tx1"/>
                </a:solidFill>
                <a:effectLst/>
                <a:latin typeface="Segoe"/>
                <a:ea typeface="+mn-ea"/>
                <a:cs typeface="+mn-cs"/>
              </a:rPr>
              <a:t>Business justification:</a:t>
            </a:r>
            <a:r>
              <a:rPr lang="en-US" sz="1100" b="0" i="0" kern="1200" dirty="0">
                <a:solidFill>
                  <a:schemeClr val="tx1"/>
                </a:solidFill>
                <a:effectLst/>
                <a:latin typeface="Segoe"/>
                <a:ea typeface="+mn-ea"/>
                <a:cs typeface="+mn-cs"/>
              </a:rPr>
              <a:t> How will the business measure success?</a:t>
            </a:r>
            <a:r>
              <a:rPr lang="en-US" sz="1100" kern="1200" dirty="0">
                <a:solidFill>
                  <a:schemeClr val="tx1"/>
                </a:solidFill>
                <a:effectLst/>
                <a:latin typeface="Segoe"/>
                <a:ea typeface="+mn-ea"/>
                <a:cs typeface="+mn-cs"/>
              </a:rPr>
              <a:t> </a:t>
            </a:r>
          </a:p>
          <a:p>
            <a:pPr marL="285750" indent="-285750">
              <a:buFont typeface="Arial" panose="020B0604020202020204" pitchFamily="34" charset="0"/>
              <a:buChar char="•"/>
            </a:pPr>
            <a:endParaRPr lang="en-US" sz="1100" kern="1200" dirty="0">
              <a:solidFill>
                <a:schemeClr val="tx1"/>
              </a:solidFill>
              <a:effectLst/>
              <a:latin typeface="Segoe"/>
              <a:ea typeface="+mn-ea"/>
              <a:cs typeface="+mn-cs"/>
            </a:endParaRPr>
          </a:p>
          <a:p>
            <a:r>
              <a:rPr lang="en-US" sz="1100" kern="1200" dirty="0">
                <a:solidFill>
                  <a:schemeClr val="tx1"/>
                </a:solidFill>
                <a:effectLst/>
                <a:latin typeface="Segoe"/>
                <a:ea typeface="+mn-ea"/>
                <a:cs typeface="+mn-cs"/>
              </a:rPr>
              <a:t>We work with you to build an actionable cloud adoption plan with strategic (above) and tactical inputs such as defining your workloads and assets, aligning your organization, and readying necessary skills.</a:t>
            </a:r>
          </a:p>
          <a:p>
            <a:r>
              <a:rPr lang="en-US" sz="1100" kern="1200" dirty="0">
                <a:solidFill>
                  <a:schemeClr val="tx1"/>
                </a:solidFill>
                <a:effectLst/>
                <a:latin typeface="Segoe"/>
                <a:ea typeface="+mn-ea"/>
                <a:cs typeface="+mn-cs"/>
              </a:rPr>
              <a:t>This cross-team effort is balanced out by the technical team, who will take this vision and execute technical deployment.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Segoe"/>
                <a:ea typeface="+mn-ea"/>
                <a:cs typeface="+mn-cs"/>
              </a:rPr>
              <a:t>We recommend iterative planning to drive your cloud adoption effort—enabling your technical teams to move incrementally, in phases towards cloud adoption.</a:t>
            </a:r>
          </a:p>
          <a:p>
            <a:endParaRPr lang="en-US" sz="1100" kern="1200" dirty="0">
              <a:solidFill>
                <a:schemeClr val="tx1"/>
              </a:solidFill>
              <a:effectLst/>
              <a:latin typeface="Segoe"/>
              <a:ea typeface="+mn-ea"/>
              <a:cs typeface="+mn-cs"/>
            </a:endParaRPr>
          </a:p>
          <a:p>
            <a:r>
              <a:rPr lang="en-US" sz="1100" b="0" i="0" kern="1200" dirty="0">
                <a:solidFill>
                  <a:schemeClr val="tx1"/>
                </a:solidFill>
                <a:effectLst/>
                <a:latin typeface="Segoe"/>
                <a:ea typeface="+mn-ea"/>
                <a:cs typeface="+mn-cs"/>
              </a:rPr>
              <a:t>You plan will unite your organization in a cross-team initiative that, together, will forecast, budget, implement, and manage its success. </a:t>
            </a:r>
            <a:endParaRPr lang="en-US" sz="110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Segoe"/>
                <a:ea typeface="+mn-ea"/>
                <a:cs typeface="+mn-cs"/>
              </a:rPr>
              <a:t>Our approach is Agile, and we consider security, governance, cost-optimization, and hybrid-cloud awareness by default.</a:t>
            </a:r>
          </a:p>
          <a:p>
            <a:r>
              <a:rPr lang="en-US" sz="1100" kern="1200" dirty="0">
                <a:solidFill>
                  <a:schemeClr val="tx1"/>
                </a:solidFill>
                <a:effectLst/>
                <a:latin typeface="Segoe"/>
                <a:ea typeface="+mn-ea"/>
                <a:cs typeface="+mn-cs"/>
              </a:rPr>
              <a:t>Microsoft will work with you, learning how you do business—and help you adapt.</a:t>
            </a:r>
          </a:p>
          <a:p>
            <a:r>
              <a:rPr lang="en-US" sz="1100" kern="1200" dirty="0">
                <a:solidFill>
                  <a:schemeClr val="tx1"/>
                </a:solidFill>
                <a:effectLst/>
                <a:latin typeface="Segoe"/>
                <a:ea typeface="+mn-ea"/>
                <a:cs typeface="+mn-cs"/>
              </a:rPr>
              <a:t>Your organization is changing—moving towards modernization, with </a:t>
            </a:r>
            <a:r>
              <a:rPr lang="en-US" sz="1100" i="0" kern="1200" dirty="0">
                <a:solidFill>
                  <a:schemeClr val="tx1"/>
                </a:solidFill>
                <a:effectLst/>
                <a:latin typeface="Segoe"/>
                <a:ea typeface="+mn-ea"/>
                <a:cs typeface="+mn-cs"/>
              </a:rPr>
              <a:t>challenging new </a:t>
            </a:r>
            <a:r>
              <a:rPr lang="en-US" sz="1100" kern="1200" dirty="0">
                <a:solidFill>
                  <a:schemeClr val="tx1"/>
                </a:solidFill>
                <a:effectLst/>
                <a:latin typeface="Segoe"/>
                <a:ea typeface="+mn-ea"/>
                <a:cs typeface="+mn-cs"/>
              </a:rPr>
              <a:t>markets, products, customer engagement. </a:t>
            </a:r>
          </a:p>
          <a:p>
            <a:r>
              <a:rPr lang="en-US" sz="1100" kern="1200" dirty="0">
                <a:solidFill>
                  <a:schemeClr val="tx1"/>
                </a:solidFill>
                <a:effectLst/>
                <a:latin typeface="Segoe"/>
                <a:ea typeface="+mn-ea"/>
                <a:cs typeface="+mn-cs"/>
              </a:rPr>
              <a:t>We can help you get there.</a:t>
            </a:r>
            <a:endParaRPr lang="en-US" sz="1100" b="1" kern="1200" dirty="0">
              <a:solidFill>
                <a:schemeClr val="tx1"/>
              </a:solidFill>
              <a:effectLst/>
              <a:latin typeface="Segoe"/>
              <a:ea typeface="+mn-ea"/>
              <a:cs typeface="+mn-cs"/>
            </a:endParaRPr>
          </a:p>
          <a:p>
            <a:endParaRPr lang="en-US" sz="1100" kern="1200" dirty="0">
              <a:solidFill>
                <a:schemeClr val="tx1"/>
              </a:solidFill>
              <a:effectLst/>
              <a:latin typeface="Segoe"/>
              <a:ea typeface="+mn-ea"/>
              <a:cs typeface="+mn-cs"/>
            </a:endParaRPr>
          </a:p>
          <a:p>
            <a:r>
              <a:rPr lang="en-US" sz="1100" b="1" kern="1200" dirty="0">
                <a:solidFill>
                  <a:schemeClr val="tx1"/>
                </a:solidFill>
                <a:effectLst/>
                <a:latin typeface="Segoe"/>
                <a:ea typeface="+mn-ea"/>
                <a:cs typeface="+mn-cs"/>
              </a:rPr>
              <a:t>&lt;Transition&gt;: What does a cloud adoption framework look like?</a:t>
            </a:r>
            <a:endParaRPr lang="en-US" sz="1100" kern="1200" dirty="0">
              <a:solidFill>
                <a:schemeClr val="tx1"/>
              </a:solidFill>
              <a:effectLst/>
              <a:latin typeface="Segoe"/>
              <a:ea typeface="+mn-ea"/>
              <a:cs typeface="+mn-cs"/>
            </a:endParaRPr>
          </a:p>
          <a:p>
            <a:endParaRPr lang="en-US" sz="1100" dirty="0">
              <a:latin typeface="Segoe"/>
            </a:endParaRPr>
          </a:p>
        </p:txBody>
      </p:sp>
    </p:spTree>
    <p:extLst>
      <p:ext uri="{BB962C8B-B14F-4D97-AF65-F5344CB8AC3E}">
        <p14:creationId xmlns:p14="http://schemas.microsoft.com/office/powerpoint/2010/main" val="1540854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panose="020B0502040504020203"/>
                <a:ea typeface="+mn-ea"/>
                <a:cs typeface="+mn-cs"/>
              </a:rPr>
              <a:t>&lt;Key point&gt;: Cloud Adoption Framework—modular phases of adoption.</a:t>
            </a:r>
            <a:endParaRPr lang="en-US" sz="1100" kern="1200" dirty="0">
              <a:solidFill>
                <a:schemeClr val="tx1"/>
              </a:solidFill>
              <a:effectLst/>
              <a:latin typeface="Segoe" panose="020B0502040504020203"/>
              <a:ea typeface="+mn-ea"/>
              <a:cs typeface="+mn-cs"/>
            </a:endParaRPr>
          </a:p>
          <a:p>
            <a:endParaRPr lang="en-US" sz="1100" kern="1200" dirty="0">
              <a:solidFill>
                <a:schemeClr val="tx1"/>
              </a:solidFill>
              <a:effectLst/>
              <a:latin typeface="Segoe" panose="020B0502040504020203"/>
              <a:ea typeface="+mn-ea"/>
              <a:cs typeface="+mn-cs"/>
            </a:endParaRPr>
          </a:p>
          <a:p>
            <a:r>
              <a:rPr lang="en-US" sz="1100" kern="1200" dirty="0">
                <a:solidFill>
                  <a:schemeClr val="tx1"/>
                </a:solidFill>
                <a:effectLst/>
                <a:latin typeface="Segoe" panose="020B0502040504020203"/>
                <a:ea typeface="+mn-ea"/>
                <a:cs typeface="+mn-cs"/>
              </a:rPr>
              <a:t>As your organization  evolves, the Cloud Adoption Framework adapts to your business needs.</a:t>
            </a:r>
          </a:p>
          <a:p>
            <a:endParaRPr lang="en-US" sz="1100" kern="1200" dirty="0">
              <a:solidFill>
                <a:schemeClr val="tx1"/>
              </a:solidFill>
              <a:effectLst/>
              <a:latin typeface="Segoe" panose="020B0502040504020203"/>
              <a:ea typeface="+mn-ea"/>
              <a:cs typeface="+mn-cs"/>
            </a:endParaRPr>
          </a:p>
          <a:p>
            <a:r>
              <a:rPr lang="en-US" sz="1100" kern="1200" dirty="0">
                <a:solidFill>
                  <a:schemeClr val="tx1"/>
                </a:solidFill>
                <a:effectLst/>
                <a:latin typeface="Segoe" panose="020B0502040504020203"/>
                <a:ea typeface="+mn-ea"/>
                <a:cs typeface="+mn-cs"/>
              </a:rPr>
              <a:t>Each module in the diagram is an iterative phase that advances your business through the complete lifecycle of cloud adoption. </a:t>
            </a:r>
          </a:p>
          <a:p>
            <a:r>
              <a:rPr lang="en-US" sz="1100" b="0" i="0" kern="1200" dirty="0">
                <a:solidFill>
                  <a:schemeClr val="tx1"/>
                </a:solidFill>
                <a:effectLst/>
                <a:latin typeface="Segoe" panose="020B0502040504020203"/>
                <a:ea typeface="+mn-ea"/>
                <a:cs typeface="+mn-cs"/>
              </a:rPr>
              <a:t>Customers can choose the phase best-suited to their degree of cloud adoption maturity. The Cloud Adoption Framework offers a guiding methodology to cloud adoption, with specific approaches to overcoming common blockers to cloud adoption in each module, such as “Define Strategy,” “Plan,”, etc. </a:t>
            </a:r>
          </a:p>
          <a:p>
            <a:endParaRPr lang="en-US" sz="1100" b="0" i="0" kern="1200" dirty="0">
              <a:solidFill>
                <a:schemeClr val="tx1"/>
              </a:solidFill>
              <a:effectLst/>
              <a:latin typeface="Segoe" panose="020B0502040504020203"/>
              <a:ea typeface="+mn-ea"/>
              <a:cs typeface="+mn-cs"/>
            </a:endParaRPr>
          </a:p>
          <a:p>
            <a:r>
              <a:rPr lang="en-US" sz="1100" b="0" i="0" kern="1200" dirty="0">
                <a:solidFill>
                  <a:schemeClr val="tx1"/>
                </a:solidFill>
                <a:effectLst/>
                <a:latin typeface="Segoe" panose="020B0502040504020203"/>
                <a:ea typeface="+mn-ea"/>
                <a:cs typeface="+mn-cs"/>
              </a:rPr>
              <a:t>The Cloud Adoption Framework offers the enterprise a modular framework of how to incrementally onboard to the cloud. </a:t>
            </a:r>
          </a:p>
          <a:p>
            <a:r>
              <a:rPr lang="en-US" sz="1100" b="0" i="0" kern="1200" dirty="0">
                <a:solidFill>
                  <a:schemeClr val="tx1"/>
                </a:solidFill>
                <a:effectLst/>
                <a:latin typeface="Segoe" panose="020B0502040504020203"/>
                <a:ea typeface="+mn-ea"/>
                <a:cs typeface="+mn-cs"/>
              </a:rPr>
              <a:t>Cloud adoption shifts how companies obtain, make use of, and lock down their technology resources.</a:t>
            </a:r>
          </a:p>
          <a:p>
            <a:r>
              <a:rPr lang="en-US" sz="1100" b="0" i="0" kern="1200" dirty="0">
                <a:solidFill>
                  <a:schemeClr val="tx1"/>
                </a:solidFill>
                <a:effectLst/>
                <a:latin typeface="Segoe" panose="020B0502040504020203"/>
                <a:ea typeface="+mn-ea"/>
                <a:cs typeface="+mn-cs"/>
              </a:rPr>
              <a:t>And—this kind of modular framework flips the model of how enterprises operate:</a:t>
            </a:r>
          </a:p>
          <a:p>
            <a:endParaRPr lang="en-US" sz="1100" b="0" i="0" kern="1200" dirty="0">
              <a:solidFill>
                <a:schemeClr val="tx1"/>
              </a:solidFill>
              <a:effectLst/>
              <a:latin typeface="Segoe" panose="020B0502040504020203"/>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Segoe" panose="020B0502040504020203"/>
                <a:ea typeface="+mn-ea"/>
                <a:cs typeface="+mn-cs"/>
              </a:rPr>
              <a:t>Transitions organizations to need-based consumption of technology resources</a:t>
            </a:r>
          </a:p>
          <a:p>
            <a:pPr marL="285750" indent="-285750">
              <a:buFont typeface="Arial" panose="020B0604020202020204" pitchFamily="34" charset="0"/>
              <a:buChar char="•"/>
            </a:pPr>
            <a:r>
              <a:rPr lang="en-US" sz="1100" kern="1200" dirty="0">
                <a:solidFill>
                  <a:schemeClr val="tx1"/>
                </a:solidFill>
                <a:effectLst/>
                <a:latin typeface="Segoe" panose="020B0502040504020203"/>
                <a:ea typeface="+mn-ea"/>
                <a:cs typeface="+mn-cs"/>
              </a:rPr>
              <a:t>Change from cap-ex (capital expenditure) to op-ex (operating expenditure) model</a:t>
            </a:r>
          </a:p>
          <a:p>
            <a:pPr marL="285750" indent="-285750">
              <a:buFont typeface="Arial" panose="020B0604020202020204" pitchFamily="34" charset="0"/>
              <a:buChar char="•"/>
            </a:pPr>
            <a:r>
              <a:rPr lang="en-US" sz="1100" kern="1200" dirty="0">
                <a:solidFill>
                  <a:schemeClr val="tx1"/>
                </a:solidFill>
                <a:effectLst/>
                <a:latin typeface="Segoe" panose="020B0502040504020203"/>
                <a:ea typeface="+mn-ea"/>
                <a:cs typeface="+mn-cs"/>
              </a:rPr>
              <a:t>Cloud model assumes security, governance, cost-optimization, and hybrid cloud by default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Segoe" panose="020B0502040504020203"/>
                <a:ea typeface="+mn-ea"/>
                <a:cs typeface="+mn-cs"/>
              </a:rPr>
              <a:t>Develop a future-ready workforce—developing and deploying cloud skill readiness organization-wide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1" kern="1200" dirty="0">
              <a:solidFill>
                <a:schemeClr val="tx1"/>
              </a:solidFill>
              <a:effectLst/>
              <a:latin typeface="Segoe" panose="020B0502040504020203"/>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kern="1200" dirty="0">
                <a:solidFill>
                  <a:schemeClr val="tx1"/>
                </a:solidFill>
                <a:effectLst/>
                <a:latin typeface="Segoe" panose="020B0502040504020203"/>
                <a:ea typeface="+mn-ea"/>
                <a:cs typeface="+mn-cs"/>
              </a:rPr>
              <a:t>As an organization progress through the Cloud Adoption Framework, what are the main goals of each methodology of “Define Strategy,” “Plan,” you can focus efforts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1" kern="1200" dirty="0">
              <a:solidFill>
                <a:schemeClr val="tx1"/>
              </a:solidFill>
              <a:effectLst/>
              <a:latin typeface="Segoe" panose="020B0502040504020203"/>
              <a:ea typeface="+mn-ea"/>
              <a:cs typeface="+mn-cs"/>
            </a:endParaRPr>
          </a:p>
          <a:p>
            <a:r>
              <a:rPr lang="en-US" sz="1100" b="1" kern="1200" dirty="0">
                <a:solidFill>
                  <a:schemeClr val="tx1"/>
                </a:solidFill>
                <a:effectLst/>
                <a:latin typeface="Segoe" panose="020B0502040504020203"/>
                <a:ea typeface="+mn-ea"/>
                <a:cs typeface="+mn-cs"/>
              </a:rPr>
              <a:t>&lt;Transition&gt;: Now that we have taken look at the phases and modular approach, lets look at about some common business blockers that the Cloud Adoption Framework can help you resolve.</a:t>
            </a:r>
            <a:endParaRPr lang="en-US" sz="1100" kern="1200" dirty="0">
              <a:solidFill>
                <a:schemeClr val="tx1"/>
              </a:solidFill>
              <a:effectLst/>
              <a:latin typeface="Segoe" panose="020B0502040504020203"/>
              <a:ea typeface="+mn-ea"/>
              <a:cs typeface="+mn-cs"/>
            </a:endParaRPr>
          </a:p>
          <a:p>
            <a:endParaRPr lang="en-US" sz="1100" dirty="0">
              <a:latin typeface="Segoe" panose="020B0502040504020203"/>
            </a:endParaRPr>
          </a:p>
          <a:p>
            <a:endParaRPr lang="en-US" sz="1100" dirty="0">
              <a:latin typeface="Segoe" panose="020B0502040504020203"/>
            </a:endParaRPr>
          </a:p>
        </p:txBody>
      </p:sp>
    </p:spTree>
    <p:extLst>
      <p:ext uri="{BB962C8B-B14F-4D97-AF65-F5344CB8AC3E}">
        <p14:creationId xmlns:p14="http://schemas.microsoft.com/office/powerpoint/2010/main" val="1665765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[Title slide]</a:t>
            </a:r>
          </a:p>
        </p:txBody>
      </p:sp>
      <p:sp>
        <p:nvSpPr>
          <p:cNvPr id="4" name="Slide Number Placeholder 3"/>
          <p:cNvSpPr>
            <a:spLocks noGrp="1"/>
          </p:cNvSpPr>
          <p:nvPr>
            <p:ph type="sldNum" sz="quarter" idx="5"/>
          </p:nvPr>
        </p:nvSpPr>
        <p:spPr/>
        <p:txBody>
          <a:bodyPr/>
          <a:lstStyle/>
          <a:p>
            <a:fld id="{BACECAD5-0D9A-486A-9465-C07AD15B7C39}" type="slidenum">
              <a:rPr lang="en-US" smtClean="0"/>
              <a:t>7</a:t>
            </a:fld>
            <a:endParaRPr lang="en-US"/>
          </a:p>
        </p:txBody>
      </p:sp>
    </p:spTree>
    <p:extLst>
      <p:ext uri="{BB962C8B-B14F-4D97-AF65-F5344CB8AC3E}">
        <p14:creationId xmlns:p14="http://schemas.microsoft.com/office/powerpoint/2010/main" val="3520589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1" kern="1200" dirty="0">
                <a:solidFill>
                  <a:schemeClr val="tx1"/>
                </a:solidFill>
                <a:effectLst/>
                <a:latin typeface="Segoe" panose="020B0502040504020203"/>
                <a:ea typeface="+mn-ea"/>
                <a:cs typeface="+mn-cs"/>
              </a:rPr>
              <a:t>&lt;Key point&gt;: </a:t>
            </a:r>
            <a:r>
              <a:rPr lang="en-US" sz="1200" i="0" dirty="0">
                <a:effectLst/>
                <a:latin typeface="Segoe"/>
              </a:rPr>
              <a:t>The Strategy Migration and Readiness tool assesses migration readiness across 10 key areas.</a:t>
            </a:r>
          </a:p>
          <a:p>
            <a:endParaRPr lang="en-US" sz="1200" i="0" dirty="0">
              <a:effectLst/>
              <a:latin typeface="Segoe"/>
            </a:endParaRPr>
          </a:p>
          <a:p>
            <a:r>
              <a:rPr lang="en-US" sz="1200" i="0" dirty="0">
                <a:effectLst/>
                <a:latin typeface="Segoe"/>
              </a:rPr>
              <a:t>[</a:t>
            </a:r>
            <a:r>
              <a:rPr lang="en-US" sz="1200" b="1" i="0" dirty="0">
                <a:effectLst/>
                <a:latin typeface="Segoe"/>
              </a:rPr>
              <a:t>Recall the 10 key areas for migration preparedness</a:t>
            </a:r>
            <a:r>
              <a:rPr lang="en-US" sz="1200" i="0" dirty="0">
                <a:effectLst/>
                <a:latin typeface="Segoe"/>
              </a:rPr>
              <a:t>]</a:t>
            </a:r>
          </a:p>
          <a:p>
            <a:pPr marL="171450" indent="-171450">
              <a:buFont typeface="Wingdings" panose="05000000000000000000" pitchFamily="2" charset="2"/>
              <a:buChar char="§"/>
            </a:pPr>
            <a:r>
              <a:rPr lang="en-US" sz="1200" i="0" dirty="0">
                <a:effectLst/>
                <a:latin typeface="Segoe"/>
              </a:rPr>
              <a:t>Business strategy</a:t>
            </a:r>
          </a:p>
          <a:p>
            <a:pPr marL="171450" indent="-171450">
              <a:buFont typeface="Wingdings" panose="05000000000000000000" pitchFamily="2" charset="2"/>
              <a:buChar char="§"/>
            </a:pPr>
            <a:r>
              <a:rPr lang="en-US" sz="1200" i="0" dirty="0">
                <a:effectLst/>
                <a:latin typeface="Segoe"/>
              </a:rPr>
              <a:t>Partner support</a:t>
            </a:r>
          </a:p>
          <a:p>
            <a:pPr marL="171450" indent="-171450">
              <a:buFont typeface="Wingdings" panose="05000000000000000000" pitchFamily="2" charset="2"/>
              <a:buChar char="§"/>
            </a:pPr>
            <a:r>
              <a:rPr lang="en-US" sz="1200" i="0" dirty="0">
                <a:effectLst/>
                <a:latin typeface="Segoe"/>
              </a:rPr>
              <a:t>Discovery &amp; Assessment</a:t>
            </a:r>
          </a:p>
          <a:p>
            <a:pPr marL="171450" indent="-171450">
              <a:buFont typeface="Wingdings" panose="05000000000000000000" pitchFamily="2" charset="2"/>
              <a:buChar char="§"/>
            </a:pPr>
            <a:r>
              <a:rPr lang="en-US" sz="1200" i="0" dirty="0">
                <a:effectLst/>
                <a:latin typeface="Segoe"/>
              </a:rPr>
              <a:t>Business case</a:t>
            </a:r>
          </a:p>
          <a:p>
            <a:pPr marL="171450" indent="-171450">
              <a:buFont typeface="Wingdings" panose="05000000000000000000" pitchFamily="2" charset="2"/>
              <a:buChar char="§"/>
            </a:pPr>
            <a:r>
              <a:rPr lang="en-US" sz="1200" i="0" dirty="0">
                <a:effectLst/>
                <a:latin typeface="Segoe"/>
              </a:rPr>
              <a:t>Migration plan</a:t>
            </a:r>
          </a:p>
          <a:p>
            <a:pPr marL="171450" indent="-171450">
              <a:buFont typeface="Wingdings" panose="05000000000000000000" pitchFamily="2" charset="2"/>
              <a:buChar char="§"/>
            </a:pPr>
            <a:r>
              <a:rPr lang="en-US" sz="1200" i="0" dirty="0">
                <a:effectLst/>
                <a:latin typeface="Segoe"/>
              </a:rPr>
              <a:t>Technical skilling</a:t>
            </a:r>
          </a:p>
          <a:p>
            <a:pPr marL="171450" indent="-171450">
              <a:buFont typeface="Wingdings" panose="05000000000000000000" pitchFamily="2" charset="2"/>
              <a:buChar char="§"/>
            </a:pPr>
            <a:r>
              <a:rPr lang="en-US" sz="1200" i="0" dirty="0">
                <a:effectLst/>
                <a:latin typeface="Segoe"/>
              </a:rPr>
              <a:t>Landing zone</a:t>
            </a:r>
          </a:p>
          <a:p>
            <a:pPr marL="171450" indent="-171450">
              <a:buFont typeface="Wingdings" panose="05000000000000000000" pitchFamily="2" charset="2"/>
              <a:buChar char="§"/>
            </a:pPr>
            <a:r>
              <a:rPr lang="en-US" sz="1200" i="0" dirty="0">
                <a:effectLst/>
                <a:latin typeface="Segoe"/>
              </a:rPr>
              <a:t>Migration execution</a:t>
            </a:r>
          </a:p>
          <a:p>
            <a:pPr marL="171450" indent="-171450">
              <a:buFont typeface="Wingdings" panose="05000000000000000000" pitchFamily="2" charset="2"/>
              <a:buChar char="§"/>
            </a:pPr>
            <a:r>
              <a:rPr lang="en-US" sz="1200" i="0" dirty="0">
                <a:effectLst/>
                <a:latin typeface="Segoe"/>
              </a:rPr>
              <a:t>Governance</a:t>
            </a:r>
          </a:p>
          <a:p>
            <a:pPr marL="171450" indent="-171450">
              <a:buFont typeface="Wingdings" panose="05000000000000000000" pitchFamily="2" charset="2"/>
              <a:buChar char="§"/>
            </a:pPr>
            <a:r>
              <a:rPr lang="en-US" sz="1200" i="0" dirty="0">
                <a:effectLst/>
                <a:latin typeface="Segoe"/>
              </a:rPr>
              <a:t>Management</a:t>
            </a:r>
            <a:endParaRPr lang="en-US" sz="1200" dirty="0">
              <a:effectLst/>
              <a:latin typeface="Segoe"/>
            </a:endParaRPr>
          </a:p>
          <a:p>
            <a:pPr marL="0" indent="0">
              <a:buFont typeface="Arial" panose="020B0604020202020204" pitchFamily="34" charset="0"/>
              <a:buNone/>
            </a:pPr>
            <a:endParaRPr lang="en-US" sz="1200" b="0" dirty="0">
              <a:latin typeface="Segoe"/>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Segoe" panose="020B0502040504020203"/>
                <a:ea typeface="+mn-ea"/>
                <a:cs typeface="+mn-cs"/>
              </a:rPr>
              <a:t>&lt;Transition&gt;: </a:t>
            </a:r>
            <a:r>
              <a:rPr lang="en-US" sz="1200" b="0" kern="1200" dirty="0">
                <a:solidFill>
                  <a:schemeClr val="tx1"/>
                </a:solidFill>
                <a:effectLst/>
                <a:latin typeface="Segoe" panose="020B0502040504020203"/>
                <a:ea typeface="+mn-ea"/>
                <a:cs typeface="+mn-cs"/>
              </a:rPr>
              <a:t>Let’s look at </a:t>
            </a:r>
            <a:r>
              <a:rPr lang="en-US" sz="1200" b="0" i="0" u="none" strike="noStrike" dirty="0">
                <a:solidFill>
                  <a:srgbClr val="000000"/>
                </a:solidFill>
                <a:effectLst/>
                <a:latin typeface="Segoe"/>
              </a:rPr>
              <a:t>the prerequisite steps for the Migration phase.</a:t>
            </a:r>
            <a:endParaRPr lang="en-US" sz="1200" b="0" i="0" dirty="0">
              <a:solidFill>
                <a:srgbClr val="444444"/>
              </a:solidFill>
              <a:effectLst/>
              <a:latin typeface="Segoe"/>
            </a:endParaRPr>
          </a:p>
          <a:p>
            <a:pPr marL="0" indent="0">
              <a:buFont typeface="Arial" panose="020B0604020202020204" pitchFamily="34" charset="0"/>
              <a:buNone/>
            </a:pPr>
            <a:endParaRPr lang="en-US" sz="1200" b="1" dirty="0">
              <a:latin typeface="Segoe"/>
            </a:endParaRPr>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BACECAD5-0D9A-486A-9465-C07AD15B7C39}" type="slidenum">
              <a:rPr lang="en-US" smtClean="0"/>
              <a:t>8</a:t>
            </a:fld>
            <a:endParaRPr lang="en-US"/>
          </a:p>
        </p:txBody>
      </p:sp>
    </p:spTree>
    <p:extLst>
      <p:ext uri="{BB962C8B-B14F-4D97-AF65-F5344CB8AC3E}">
        <p14:creationId xmlns:p14="http://schemas.microsoft.com/office/powerpoint/2010/main" val="1392488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panose="020B0502040504020203"/>
                <a:ea typeface="+mn-ea"/>
                <a:cs typeface="+mn-cs"/>
              </a:rPr>
              <a:t>&lt;Key point&gt;: </a:t>
            </a:r>
            <a:r>
              <a:rPr lang="en-US" sz="1100" b="0" i="0" kern="1200" dirty="0">
                <a:solidFill>
                  <a:schemeClr val="tx1"/>
                </a:solidFill>
                <a:effectLst/>
                <a:latin typeface="Segoe"/>
                <a:ea typeface="+mn-ea"/>
                <a:cs typeface="+mn-cs"/>
              </a:rPr>
              <a:t>Before any migration, c</a:t>
            </a:r>
            <a:r>
              <a:rPr lang="en-US" sz="1100" i="0" dirty="0">
                <a:effectLst/>
                <a:latin typeface="Segoe"/>
              </a:rPr>
              <a:t>omplete the Cloud Adoption Plan template and landing zone configuration in the Strategy, Plan, and Ready phases.</a:t>
            </a:r>
          </a:p>
          <a:p>
            <a:pPr algn="ctr" defTabSz="932293" fontAlgn="base">
              <a:lnSpc>
                <a:spcPct val="90000"/>
              </a:lnSpc>
              <a:spcBef>
                <a:spcPct val="0"/>
              </a:spcBef>
              <a:spcAft>
                <a:spcPts val="600"/>
              </a:spcAft>
              <a:defRPr/>
            </a:pPr>
            <a:endParaRPr lang="en-US" sz="1100" dirty="0">
              <a:latin typeface="Segoe" panose="020B0502040504020203"/>
              <a:cs typeface="Segoe UI"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latin typeface="Segoe" panose="020B0502040504020203"/>
                <a:cs typeface="Segoe UI" pitchFamily="34" charset="0"/>
              </a:rPr>
              <a:t>Assess and understand your comprehensive migration readiness with the SMART tool.</a:t>
            </a:r>
            <a:endParaRPr lang="en-US" sz="1100" b="0" dirty="0">
              <a:latin typeface="Segoe"/>
            </a:endParaRPr>
          </a:p>
          <a:p>
            <a:pPr marL="0" indent="0">
              <a:buFont typeface="Arial" panose="020B0604020202020204" pitchFamily="34" charset="0"/>
              <a:buNone/>
            </a:pPr>
            <a:endParaRPr lang="en-US" sz="1100" b="0" dirty="0">
              <a:latin typeface="Segoe"/>
            </a:endParaRPr>
          </a:p>
          <a:p>
            <a:pPr marL="0" indent="0">
              <a:buFont typeface="Arial" panose="020B0604020202020204" pitchFamily="34" charset="0"/>
              <a:buNone/>
            </a:pPr>
            <a:r>
              <a:rPr lang="en-US" sz="1100" b="1" kern="1200" dirty="0">
                <a:solidFill>
                  <a:schemeClr val="tx1"/>
                </a:solidFill>
                <a:effectLst/>
                <a:latin typeface="Segoe" panose="020B0502040504020203"/>
                <a:ea typeface="+mn-ea"/>
                <a:cs typeface="+mn-cs"/>
              </a:rPr>
              <a:t>&lt;Transition&gt;: </a:t>
            </a:r>
            <a:r>
              <a:rPr lang="en-US" sz="1100" b="0" kern="1200" dirty="0">
                <a:solidFill>
                  <a:schemeClr val="tx1"/>
                </a:solidFill>
                <a:effectLst/>
                <a:latin typeface="Segoe" panose="020B0502040504020203"/>
                <a:ea typeface="+mn-ea"/>
                <a:cs typeface="+mn-cs"/>
              </a:rPr>
              <a:t>Let’s look at the Cloud Adoption Plan in more detail.</a:t>
            </a:r>
            <a:endParaRPr lang="en-US" sz="1100" b="1" dirty="0">
              <a:latin typeface="Segoe"/>
            </a:endParaRPr>
          </a:p>
          <a:p>
            <a:endParaRPr lang="en-US" sz="1100" dirty="0">
              <a:latin typeface="Segoe" panose="020B0502040504020203"/>
            </a:endParaRPr>
          </a:p>
        </p:txBody>
      </p:sp>
      <p:sp>
        <p:nvSpPr>
          <p:cNvPr id="4" name="Slide Number Placeholder 3"/>
          <p:cNvSpPr>
            <a:spLocks noGrp="1"/>
          </p:cNvSpPr>
          <p:nvPr>
            <p:ph type="sldNum" sz="quarter" idx="5"/>
          </p:nvPr>
        </p:nvSpPr>
        <p:spPr/>
        <p:txBody>
          <a:bodyPr/>
          <a:lstStyle/>
          <a:p>
            <a:fld id="{BACECAD5-0D9A-486A-9465-C07AD15B7C39}" type="slidenum">
              <a:rPr lang="en-US" smtClean="0"/>
              <a:t>9</a:t>
            </a:fld>
            <a:endParaRPr lang="en-US"/>
          </a:p>
        </p:txBody>
      </p:sp>
    </p:spTree>
    <p:extLst>
      <p:ext uri="{BB962C8B-B14F-4D97-AF65-F5344CB8AC3E}">
        <p14:creationId xmlns:p14="http://schemas.microsoft.com/office/powerpoint/2010/main" val="1306605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827105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29815703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2644177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131485796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67757422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Tree>
    <p:extLst>
      <p:ext uri="{BB962C8B-B14F-4D97-AF65-F5344CB8AC3E}">
        <p14:creationId xmlns:p14="http://schemas.microsoft.com/office/powerpoint/2010/main" val="149910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89395261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164798928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9660983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6301767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6462987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72981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9916869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Tree>
    <p:extLst>
      <p:ext uri="{BB962C8B-B14F-4D97-AF65-F5344CB8AC3E}">
        <p14:creationId xmlns:p14="http://schemas.microsoft.com/office/powerpoint/2010/main" val="418610106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8916883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3659194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29745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99039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67422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194149011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72235029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58365291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88843919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381484470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25455236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Tree>
    <p:extLst>
      <p:ext uri="{BB962C8B-B14F-4D97-AF65-F5344CB8AC3E}">
        <p14:creationId xmlns:p14="http://schemas.microsoft.com/office/powerpoint/2010/main" val="11138164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5327473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809500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85139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14330212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2835980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7187196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8934088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3911321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80919368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10286403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779079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16091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09196090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07503610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4165995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0241223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9765493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042768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71472151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4534648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7324564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5657992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430342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2908867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041717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7901908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008359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210079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6369314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08885715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1970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1285196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5219976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4330399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62173156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theme" Target="../theme/theme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47"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517060810"/>
      </p:ext>
    </p:extLst>
  </p:cSld>
  <p:clrMap bg1="lt1" tx1="dk1" bg2="lt2" tx2="dk2" accent1="accent1" accent2="accent2" accent3="accent3" accent4="accent4" accent5="accent5" accent6="accent6" hlink="hlink" folHlink="folHlink"/>
  <p:sldLayoutIdLst>
    <p:sldLayoutId id="2147493989" r:id="rId1"/>
    <p:sldLayoutId id="2147493990" r:id="rId2"/>
    <p:sldLayoutId id="2147493991" r:id="rId3"/>
    <p:sldLayoutId id="2147494025" r:id="rId4"/>
    <p:sldLayoutId id="2147493992" r:id="rId5"/>
    <p:sldLayoutId id="2147493993" r:id="rId6"/>
    <p:sldLayoutId id="2147493994" r:id="rId7"/>
    <p:sldLayoutId id="2147493995" r:id="rId8"/>
    <p:sldLayoutId id="2147493996" r:id="rId9"/>
    <p:sldLayoutId id="2147493997" r:id="rId10"/>
    <p:sldLayoutId id="2147493998" r:id="rId11"/>
    <p:sldLayoutId id="2147493999" r:id="rId12"/>
    <p:sldLayoutId id="2147494000" r:id="rId13"/>
    <p:sldLayoutId id="2147494001" r:id="rId14"/>
    <p:sldLayoutId id="2147494002" r:id="rId15"/>
    <p:sldLayoutId id="2147494003" r:id="rId16"/>
    <p:sldLayoutId id="2147494004" r:id="rId17"/>
    <p:sldLayoutId id="2147494005" r:id="rId18"/>
    <p:sldLayoutId id="2147494006" r:id="rId19"/>
    <p:sldLayoutId id="2147494007" r:id="rId20"/>
    <p:sldLayoutId id="2147494008" r:id="rId21"/>
    <p:sldLayoutId id="2147494009" r:id="rId22"/>
    <p:sldLayoutId id="2147494010" r:id="rId23"/>
    <p:sldLayoutId id="2147494011" r:id="rId24"/>
    <p:sldLayoutId id="2147494024" r:id="rId25"/>
    <p:sldLayoutId id="2147494012" r:id="rId26"/>
    <p:sldLayoutId id="2147494013" r:id="rId27"/>
    <p:sldLayoutId id="2147494014" r:id="rId28"/>
    <p:sldLayoutId id="2147494015" r:id="rId29"/>
    <p:sldLayoutId id="2147494016" r:id="rId30"/>
    <p:sldLayoutId id="2147494017" r:id="rId31"/>
    <p:sldLayoutId id="2147494018" r:id="rId32"/>
    <p:sldLayoutId id="2147494019" r:id="rId33"/>
    <p:sldLayoutId id="2147494020" r:id="rId34"/>
    <p:sldLayoutId id="2147494022" r:id="rId35"/>
    <p:sldLayoutId id="2147485059" r:id="rId36"/>
    <p:sldLayoutId id="2147485060" r:id="rId37"/>
    <p:sldLayoutId id="2147485064" r:id="rId38"/>
    <p:sldLayoutId id="2147485065" r:id="rId39"/>
    <p:sldLayoutId id="2147485066" r:id="rId40"/>
    <p:sldLayoutId id="2147485077" r:id="rId41"/>
    <p:sldLayoutId id="2147485078" r:id="rId42"/>
    <p:sldLayoutId id="2147485079" r:id="rId43"/>
    <p:sldLayoutId id="2147485080" r:id="rId44"/>
    <p:sldLayoutId id="2147485081" r:id="rId45"/>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2622292091"/>
      </p:ext>
    </p:extLst>
  </p:cSld>
  <p:clrMap bg1="lt1" tx1="dk1" bg2="lt2" tx2="dk2" accent1="accent1" accent2="accent2" accent3="accent3" accent4="accent4" accent5="accent5" accent6="accent6" hlink="hlink" folHlink="folHlink"/>
  <p:sldLayoutIdLst>
    <p:sldLayoutId id="2147484871" r:id="rId1"/>
    <p:sldLayoutId id="2147484872" r:id="rId2"/>
    <p:sldLayoutId id="2147484873" r:id="rId3"/>
    <p:sldLayoutId id="2147484874" r:id="rId4"/>
    <p:sldLayoutId id="2147484875" r:id="rId5"/>
    <p:sldLayoutId id="2147484876" r:id="rId6"/>
    <p:sldLayoutId id="2147484877" r:id="rId7"/>
    <p:sldLayoutId id="2147484878" r:id="rId8"/>
    <p:sldLayoutId id="2147484879" r:id="rId9"/>
    <p:sldLayoutId id="2147484880" r:id="rId10"/>
    <p:sldLayoutId id="2147484881" r:id="rId11"/>
    <p:sldLayoutId id="2147484882" r:id="rId12"/>
    <p:sldLayoutId id="2147483661" r:id="rId13"/>
    <p:sldLayoutId id="2147483662" r:id="rId14"/>
    <p:sldLayoutId id="2147483663" r:id="rId15"/>
    <p:sldLayoutId id="2147484869" r:id="rId16"/>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microsoft.com/office/2007/relationships/hdphoto" Target="../media/hdphoto1.wdp"/><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46.sv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1.xml"/><Relationship Id="rId1" Type="http://schemas.openxmlformats.org/officeDocument/2006/relationships/tags" Target="../tags/tag1.xml"/><Relationship Id="rId4" Type="http://schemas.openxmlformats.org/officeDocument/2006/relationships/hyperlink" Target="https://docs.microsoft.com/en-us/azure/cloud-adoption-framework/ready/landing-zone/"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16.xml"/><Relationship Id="rId7" Type="http://schemas.openxmlformats.org/officeDocument/2006/relationships/image" Target="../media/image50.svg"/><Relationship Id="rId2" Type="http://schemas.openxmlformats.org/officeDocument/2006/relationships/slideLayout" Target="../slideLayouts/slideLayout21.xml"/><Relationship Id="rId1" Type="http://schemas.openxmlformats.org/officeDocument/2006/relationships/tags" Target="../tags/tag2.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1.xml"/><Relationship Id="rId1" Type="http://schemas.openxmlformats.org/officeDocument/2006/relationships/tags" Target="../tags/tag3.xml"/><Relationship Id="rId5" Type="http://schemas.openxmlformats.org/officeDocument/2006/relationships/image" Target="../media/image56.sv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1.xml"/><Relationship Id="rId1" Type="http://schemas.openxmlformats.org/officeDocument/2006/relationships/tags" Target="../tags/tag4.xml"/><Relationship Id="rId5" Type="http://schemas.openxmlformats.org/officeDocument/2006/relationships/image" Target="../media/image57.sv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8.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37.png"/><Relationship Id="rId7"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hyperlink" Target="https://aka.ms/adopt/migrate" TargetMode="External"/><Relationship Id="rId9" Type="http://schemas.openxmlformats.org/officeDocument/2006/relationships/image" Target="../media/image62.png"/></Relationships>
</file>

<file path=ppt/slides/_rels/slide21.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jpeg"/><Relationship Id="rId18" Type="http://schemas.openxmlformats.org/officeDocument/2006/relationships/image" Target="../media/image79.png"/><Relationship Id="rId26" Type="http://schemas.openxmlformats.org/officeDocument/2006/relationships/image" Target="../media/image62.png"/><Relationship Id="rId3" Type="http://schemas.openxmlformats.org/officeDocument/2006/relationships/image" Target="../media/image64.png"/><Relationship Id="rId21" Type="http://schemas.openxmlformats.org/officeDocument/2006/relationships/image" Target="../media/image82.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svg"/><Relationship Id="rId25" Type="http://schemas.openxmlformats.org/officeDocument/2006/relationships/image" Target="../media/image83.svg"/><Relationship Id="rId2" Type="http://schemas.openxmlformats.org/officeDocument/2006/relationships/notesSlide" Target="../notesSlides/notesSlide21.xml"/><Relationship Id="rId16" Type="http://schemas.openxmlformats.org/officeDocument/2006/relationships/image" Target="../media/image77.png"/><Relationship Id="rId20" Type="http://schemas.openxmlformats.org/officeDocument/2006/relationships/image" Target="../media/image81.png"/><Relationship Id="rId1" Type="http://schemas.openxmlformats.org/officeDocument/2006/relationships/slideLayout" Target="../slideLayouts/slideLayout21.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60.png"/><Relationship Id="rId5" Type="http://schemas.openxmlformats.org/officeDocument/2006/relationships/image" Target="../media/image66.svg"/><Relationship Id="rId15" Type="http://schemas.openxmlformats.org/officeDocument/2006/relationships/image" Target="../media/image76.png"/><Relationship Id="rId23" Type="http://schemas.openxmlformats.org/officeDocument/2006/relationships/image" Target="../media/image59.sv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58.png"/><Relationship Id="rId27" Type="http://schemas.openxmlformats.org/officeDocument/2006/relationships/image" Target="../media/image63.svg"/></Relationships>
</file>

<file path=ppt/slides/_rels/slide22.xml.rels><?xml version="1.0" encoding="UTF-8" standalone="yes"?>
<Relationships xmlns="http://schemas.openxmlformats.org/package/2006/relationships"><Relationship Id="rId3" Type="http://schemas.openxmlformats.org/officeDocument/2006/relationships/hyperlink" Target="https://azure.microsoft.com/overview/cloudnative" TargetMode="External"/><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hyperlink" Target="https://docs.microsoft.com/en-us/azure/cloud-adoption-framework/digital-estate/5-rs-of-rationalization"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37.png"/><Relationship Id="rId7" Type="http://schemas.openxmlformats.org/officeDocument/2006/relationships/image" Target="../media/image87.svg"/><Relationship Id="rId12" Type="http://schemas.openxmlformats.org/officeDocument/2006/relationships/image" Target="../media/image92.svg"/><Relationship Id="rId17" Type="http://schemas.microsoft.com/office/2007/relationships/hdphoto" Target="../media/hdphoto2.wdp"/><Relationship Id="rId2" Type="http://schemas.openxmlformats.org/officeDocument/2006/relationships/notesSlide" Target="../notesSlides/notesSlide23.xml"/><Relationship Id="rId16" Type="http://schemas.openxmlformats.org/officeDocument/2006/relationships/image" Target="../media/image96.png"/><Relationship Id="rId1" Type="http://schemas.openxmlformats.org/officeDocument/2006/relationships/slideLayout" Target="../slideLayouts/slideLayout21.xml"/><Relationship Id="rId6" Type="http://schemas.openxmlformats.org/officeDocument/2006/relationships/image" Target="../media/image86.png"/><Relationship Id="rId11" Type="http://schemas.openxmlformats.org/officeDocument/2006/relationships/image" Target="../media/image91.svg"/><Relationship Id="rId5" Type="http://schemas.openxmlformats.org/officeDocument/2006/relationships/image" Target="../media/image85.svg"/><Relationship Id="rId15" Type="http://schemas.openxmlformats.org/officeDocument/2006/relationships/image" Target="../media/image95.sv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svg"/><Relationship Id="rId14" Type="http://schemas.openxmlformats.org/officeDocument/2006/relationships/image" Target="../media/image94.svg"/></Relationships>
</file>

<file path=ppt/slides/_rels/slide2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21.xml"/><Relationship Id="rId4" Type="http://schemas.openxmlformats.org/officeDocument/2006/relationships/image" Target="../media/image98.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104.svg"/><Relationship Id="rId18" Type="http://schemas.openxmlformats.org/officeDocument/2006/relationships/image" Target="../media/image108.png"/><Relationship Id="rId3" Type="http://schemas.openxmlformats.org/officeDocument/2006/relationships/image" Target="../media/image99.png"/><Relationship Id="rId21" Type="http://schemas.openxmlformats.org/officeDocument/2006/relationships/image" Target="../media/image111.png"/><Relationship Id="rId7" Type="http://schemas.openxmlformats.org/officeDocument/2006/relationships/image" Target="../media/image101.png"/><Relationship Id="rId12" Type="http://schemas.openxmlformats.org/officeDocument/2006/relationships/image" Target="../media/image103.png"/><Relationship Id="rId17" Type="http://schemas.openxmlformats.org/officeDocument/2006/relationships/image" Target="../media/image107.svg"/><Relationship Id="rId2" Type="http://schemas.openxmlformats.org/officeDocument/2006/relationships/notesSlide" Target="../notesSlides/notesSlide26.xml"/><Relationship Id="rId16" Type="http://schemas.openxmlformats.org/officeDocument/2006/relationships/image" Target="../media/image106.png"/><Relationship Id="rId20" Type="http://schemas.openxmlformats.org/officeDocument/2006/relationships/image" Target="../media/image110.svg"/><Relationship Id="rId1" Type="http://schemas.openxmlformats.org/officeDocument/2006/relationships/slideLayout" Target="../slideLayouts/slideLayout35.xml"/><Relationship Id="rId6" Type="http://schemas.microsoft.com/office/2007/relationships/hdphoto" Target="../media/hdphoto4.wdp"/><Relationship Id="rId11" Type="http://schemas.openxmlformats.org/officeDocument/2006/relationships/image" Target="../media/image93.png"/><Relationship Id="rId5" Type="http://schemas.openxmlformats.org/officeDocument/2006/relationships/image" Target="../media/image100.png"/><Relationship Id="rId15" Type="http://schemas.openxmlformats.org/officeDocument/2006/relationships/image" Target="../media/image105.svg"/><Relationship Id="rId23" Type="http://schemas.openxmlformats.org/officeDocument/2006/relationships/image" Target="../media/image113.png"/><Relationship Id="rId10" Type="http://schemas.microsoft.com/office/2007/relationships/hdphoto" Target="../media/hdphoto6.wdp"/><Relationship Id="rId19" Type="http://schemas.openxmlformats.org/officeDocument/2006/relationships/image" Target="../media/image109.png"/><Relationship Id="rId4" Type="http://schemas.microsoft.com/office/2007/relationships/hdphoto" Target="../media/hdphoto3.wdp"/><Relationship Id="rId9" Type="http://schemas.openxmlformats.org/officeDocument/2006/relationships/image" Target="../media/image102.png"/><Relationship Id="rId14" Type="http://schemas.openxmlformats.org/officeDocument/2006/relationships/image" Target="../media/image62.png"/><Relationship Id="rId22" Type="http://schemas.openxmlformats.org/officeDocument/2006/relationships/image" Target="../media/image112.png"/></Relationships>
</file>

<file path=ppt/slides/_rels/slide27.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07.svg"/><Relationship Id="rId3" Type="http://schemas.microsoft.com/office/2007/relationships/hdphoto" Target="../media/hdphoto7.wdp"/><Relationship Id="rId7" Type="http://schemas.openxmlformats.org/officeDocument/2006/relationships/image" Target="../media/image116.png"/><Relationship Id="rId12" Type="http://schemas.openxmlformats.org/officeDocument/2006/relationships/image" Target="../media/image106.png"/><Relationship Id="rId2" Type="http://schemas.openxmlformats.org/officeDocument/2006/relationships/image" Target="../media/image114.png"/><Relationship Id="rId16" Type="http://schemas.openxmlformats.org/officeDocument/2006/relationships/image" Target="../media/image113.png"/><Relationship Id="rId1" Type="http://schemas.openxmlformats.org/officeDocument/2006/relationships/slideLayout" Target="../slideLayouts/slideLayout21.xml"/><Relationship Id="rId6" Type="http://schemas.openxmlformats.org/officeDocument/2006/relationships/image" Target="../media/image115.svg"/><Relationship Id="rId11" Type="http://schemas.openxmlformats.org/officeDocument/2006/relationships/image" Target="../media/image105.svg"/><Relationship Id="rId5" Type="http://schemas.openxmlformats.org/officeDocument/2006/relationships/image" Target="../media/image55.png"/><Relationship Id="rId15" Type="http://schemas.openxmlformats.org/officeDocument/2006/relationships/image" Target="../media/image112.png"/><Relationship Id="rId10" Type="http://schemas.openxmlformats.org/officeDocument/2006/relationships/image" Target="../media/image62.png"/><Relationship Id="rId4" Type="http://schemas.openxmlformats.org/officeDocument/2006/relationships/image" Target="../media/image93.png"/><Relationship Id="rId9" Type="http://schemas.microsoft.com/office/2007/relationships/hdphoto" Target="../media/hdphoto8.wdp"/><Relationship Id="rId14" Type="http://schemas.openxmlformats.org/officeDocument/2006/relationships/image" Target="../media/image111.png"/></Relationships>
</file>

<file path=ppt/slides/_rels/slide2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15.svg"/><Relationship Id="rId7" Type="http://schemas.openxmlformats.org/officeDocument/2006/relationships/image" Target="../media/image113.png"/><Relationship Id="rId2" Type="http://schemas.openxmlformats.org/officeDocument/2006/relationships/image" Target="../media/image55.png"/><Relationship Id="rId1" Type="http://schemas.openxmlformats.org/officeDocument/2006/relationships/slideLayout" Target="../slideLayouts/slideLayout35.xml"/><Relationship Id="rId6" Type="http://schemas.openxmlformats.org/officeDocument/2006/relationships/image" Target="../media/image112.png"/><Relationship Id="rId11" Type="http://schemas.openxmlformats.org/officeDocument/2006/relationships/image" Target="../media/image118.svg"/><Relationship Id="rId5" Type="http://schemas.openxmlformats.org/officeDocument/2006/relationships/image" Target="../media/image111.png"/><Relationship Id="rId10" Type="http://schemas.openxmlformats.org/officeDocument/2006/relationships/image" Target="../media/image106.png"/><Relationship Id="rId4" Type="http://schemas.openxmlformats.org/officeDocument/2006/relationships/image" Target="../media/image93.png"/><Relationship Id="rId9" Type="http://schemas.openxmlformats.org/officeDocument/2006/relationships/image" Target="../media/image105.svg"/></Relationships>
</file>

<file path=ppt/slides/_rels/slide29.xml.rels><?xml version="1.0" encoding="UTF-8" standalone="yes"?>
<Relationships xmlns="http://schemas.openxmlformats.org/package/2006/relationships"><Relationship Id="rId8" Type="http://schemas.openxmlformats.org/officeDocument/2006/relationships/image" Target="../media/image55.png"/><Relationship Id="rId3" Type="http://schemas.microsoft.com/office/2007/relationships/hdphoto" Target="../media/hdphoto7.wdp"/><Relationship Id="rId7" Type="http://schemas.openxmlformats.org/officeDocument/2006/relationships/image" Target="../media/image107.svg"/><Relationship Id="rId12" Type="http://schemas.microsoft.com/office/2007/relationships/hdphoto" Target="../media/hdphoto8.wdp"/><Relationship Id="rId2" Type="http://schemas.openxmlformats.org/officeDocument/2006/relationships/image" Target="../media/image114.png"/><Relationship Id="rId1" Type="http://schemas.openxmlformats.org/officeDocument/2006/relationships/slideLayout" Target="../slideLayouts/slideLayout35.xml"/><Relationship Id="rId6" Type="http://schemas.openxmlformats.org/officeDocument/2006/relationships/image" Target="../media/image106.png"/><Relationship Id="rId11" Type="http://schemas.openxmlformats.org/officeDocument/2006/relationships/image" Target="../media/image117.png"/><Relationship Id="rId5" Type="http://schemas.openxmlformats.org/officeDocument/2006/relationships/image" Target="../media/image105.svg"/><Relationship Id="rId10" Type="http://schemas.openxmlformats.org/officeDocument/2006/relationships/image" Target="../media/image116.png"/><Relationship Id="rId4" Type="http://schemas.openxmlformats.org/officeDocument/2006/relationships/image" Target="../media/image62.png"/><Relationship Id="rId9" Type="http://schemas.openxmlformats.org/officeDocument/2006/relationships/image" Target="../media/image115.svg"/></Relationships>
</file>

<file path=ppt/slides/_rels/slide3.xml.rels><?xml version="1.0" encoding="UTF-8" standalone="yes"?>
<Relationships xmlns="http://schemas.openxmlformats.org/package/2006/relationships"><Relationship Id="rId3" Type="http://schemas.openxmlformats.org/officeDocument/2006/relationships/hyperlink" Target="https://docs.microsoft.com/en-us/azure/cloud-adoption-framework/strategy/motivations" TargetMode="External"/><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8" Type="http://schemas.openxmlformats.org/officeDocument/2006/relationships/image" Target="../media/image120.svg"/><Relationship Id="rId3" Type="http://schemas.microsoft.com/office/2007/relationships/hdphoto" Target="../media/hdphoto7.wdp"/><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35.xml"/><Relationship Id="rId6" Type="http://schemas.microsoft.com/office/2007/relationships/hdphoto" Target="../media/hdphoto8.wdp"/><Relationship Id="rId5" Type="http://schemas.openxmlformats.org/officeDocument/2006/relationships/image" Target="../media/image117.png"/><Relationship Id="rId10" Type="http://schemas.openxmlformats.org/officeDocument/2006/relationships/image" Target="../media/image115.svg"/><Relationship Id="rId4" Type="http://schemas.openxmlformats.org/officeDocument/2006/relationships/image" Target="../media/image116.png"/><Relationship Id="rId9" Type="http://schemas.openxmlformats.org/officeDocument/2006/relationships/image" Target="../media/image5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124.png"/><Relationship Id="rId5" Type="http://schemas.openxmlformats.org/officeDocument/2006/relationships/image" Target="../media/image123.svg"/><Relationship Id="rId4" Type="http://schemas.openxmlformats.org/officeDocument/2006/relationships/image" Target="../media/image122.svg"/></Relationships>
</file>

<file path=ppt/slides/_rels/slide3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0.xml"/><Relationship Id="rId1" Type="http://schemas.openxmlformats.org/officeDocument/2006/relationships/slideLayout" Target="../slideLayouts/slideLayout21.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hyperlink" Target="https://azure.com/AMMP" TargetMode="External"/><Relationship Id="rId3" Type="http://schemas.openxmlformats.org/officeDocument/2006/relationships/hyperlink" Target="http://aka.ms/CAFServices" TargetMode="External"/><Relationship Id="rId7" Type="http://schemas.openxmlformats.org/officeDocument/2006/relationships/hyperlink" Target="https://aka.ms/adopt/overview" TargetMode="External"/><Relationship Id="rId2" Type="http://schemas.openxmlformats.org/officeDocument/2006/relationships/notesSlide" Target="../notesSlides/notesSlide35.xml"/><Relationship Id="rId1" Type="http://schemas.openxmlformats.org/officeDocument/2006/relationships/slideLayout" Target="../slideLayouts/slideLayout21.xml"/><Relationship Id="rId6" Type="http://schemas.openxmlformats.org/officeDocument/2006/relationships/hyperlink" Target="https://aka.ms/adopt/findapartner" TargetMode="External"/><Relationship Id="rId5" Type="http://schemas.openxmlformats.org/officeDocument/2006/relationships/hyperlink" Target="https://aka.ms/adopt/assess" TargetMode="External"/><Relationship Id="rId10" Type="http://schemas.openxmlformats.org/officeDocument/2006/relationships/image" Target="../media/image44.svg"/><Relationship Id="rId4" Type="http://schemas.openxmlformats.org/officeDocument/2006/relationships/hyperlink" Target="https://aka.ms/adopt/learn/bizvalue" TargetMode="External"/><Relationship Id="rId9"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hyperlink" Target="https://aka.ms/smarttool" TargetMode="External"/><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2" y="2532448"/>
            <a:ext cx="6793611" cy="1793104"/>
          </a:xfrm>
        </p:spPr>
        <p:txBody>
          <a:bodyPr/>
          <a:lstStyle/>
          <a:p>
            <a:r>
              <a:rPr lang="en-US" sz="4000" dirty="0"/>
              <a:t>Cloud Adoption Framework for </a:t>
            </a:r>
            <a:r>
              <a:rPr lang="en-US" sz="4000" dirty="0">
                <a:solidFill>
                  <a:schemeClr val="bg1"/>
                </a:solidFill>
              </a:rPr>
              <a:t>Azure</a:t>
            </a:r>
            <a:r>
              <a:rPr lang="en-US" sz="4000" dirty="0"/>
              <a:t> | Migrate Overview</a:t>
            </a:r>
          </a:p>
        </p:txBody>
      </p:sp>
      <p:sp>
        <p:nvSpPr>
          <p:cNvPr id="7" name="Text Placeholder 6">
            <a:extLst>
              <a:ext uri="{FF2B5EF4-FFF2-40B4-BE49-F238E27FC236}">
                <a16:creationId xmlns:a16="http://schemas.microsoft.com/office/drawing/2014/main" id="{243AC22E-B9D5-4A06-B0ED-10FC353051BF}"/>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359127975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B9DC0-6F9F-4411-B240-7A8A591694FD}"/>
              </a:ext>
            </a:extLst>
          </p:cNvPr>
          <p:cNvSpPr>
            <a:spLocks noGrp="1"/>
          </p:cNvSpPr>
          <p:nvPr>
            <p:ph type="title"/>
          </p:nvPr>
        </p:nvSpPr>
        <p:spPr/>
        <p:txBody>
          <a:bodyPr/>
          <a:lstStyle/>
          <a:p>
            <a:r>
              <a:rPr lang="en-US" dirty="0"/>
              <a:t>Review the Cloud Adoption Plan </a:t>
            </a:r>
          </a:p>
        </p:txBody>
      </p:sp>
      <p:sp>
        <p:nvSpPr>
          <p:cNvPr id="8" name="Text Placeholder 7">
            <a:extLst>
              <a:ext uri="{FF2B5EF4-FFF2-40B4-BE49-F238E27FC236}">
                <a16:creationId xmlns:a16="http://schemas.microsoft.com/office/drawing/2014/main" id="{1BAC23A0-7E39-462C-BB2A-9827A87697A2}"/>
              </a:ext>
            </a:extLst>
          </p:cNvPr>
          <p:cNvSpPr>
            <a:spLocks noGrp="1"/>
          </p:cNvSpPr>
          <p:nvPr>
            <p:ph type="body" sz="quarter" idx="10"/>
          </p:nvPr>
        </p:nvSpPr>
        <p:spPr>
          <a:xfrm>
            <a:off x="455995" y="1922586"/>
            <a:ext cx="9384447" cy="3886064"/>
          </a:xfrm>
        </p:spPr>
        <p:txBody>
          <a:bodyPr vert="horz" wrap="square" lIns="0" tIns="0" rIns="0" bIns="0" rtlCol="0" anchor="t">
            <a:spAutoFit/>
          </a:bodyPr>
          <a:lstStyle/>
          <a:p>
            <a:pPr marL="0" indent="0">
              <a:buNone/>
            </a:pPr>
            <a:r>
              <a:rPr lang="en-US" sz="2000"/>
              <a:t>The Cloud Adoption Plan template documents tasks around: </a:t>
            </a:r>
            <a:endParaRPr lang="en-US" sz="2000" dirty="0"/>
          </a:p>
          <a:p>
            <a:pPr marL="335915" indent="-335915"/>
            <a:endParaRPr lang="en-US" dirty="0">
              <a:cs typeface="Segoe UI"/>
            </a:endParaRPr>
          </a:p>
          <a:p>
            <a:pPr marL="457200" indent="-457200">
              <a:lnSpc>
                <a:spcPct val="150000"/>
              </a:lnSpc>
              <a:buSzPct val="150000"/>
              <a:buBlip>
                <a:blip r:embed="rId3"/>
              </a:buBlip>
            </a:pPr>
            <a:r>
              <a:rPr lang="en-US" sz="1800" dirty="0">
                <a:solidFill>
                  <a:schemeClr val="tx2"/>
                </a:solidFill>
              </a:rPr>
              <a:t>Executive sponsorship</a:t>
            </a:r>
          </a:p>
          <a:p>
            <a:pPr marL="457200" indent="-457200">
              <a:lnSpc>
                <a:spcPct val="150000"/>
              </a:lnSpc>
              <a:buSzPct val="150000"/>
              <a:buBlip>
                <a:blip r:embed="rId3"/>
              </a:buBlip>
            </a:pPr>
            <a:r>
              <a:rPr lang="en-US" sz="1800" dirty="0">
                <a:solidFill>
                  <a:schemeClr val="tx2"/>
                </a:solidFill>
              </a:rPr>
              <a:t>Stakeholder alignment</a:t>
            </a:r>
          </a:p>
          <a:p>
            <a:pPr marL="457200" indent="-457200">
              <a:lnSpc>
                <a:spcPct val="150000"/>
              </a:lnSpc>
              <a:buSzPct val="150000"/>
              <a:buBlip>
                <a:blip r:embed="rId3"/>
              </a:buBlip>
            </a:pPr>
            <a:r>
              <a:rPr lang="en-US" sz="1800" dirty="0">
                <a:solidFill>
                  <a:schemeClr val="tx2"/>
                </a:solidFill>
              </a:rPr>
              <a:t>Partner engagement</a:t>
            </a:r>
          </a:p>
          <a:p>
            <a:pPr marL="457200" indent="-457200">
              <a:lnSpc>
                <a:spcPct val="150000"/>
              </a:lnSpc>
              <a:buSzPct val="150000"/>
              <a:buBlip>
                <a:blip r:embed="rId3"/>
              </a:buBlip>
            </a:pPr>
            <a:r>
              <a:rPr lang="en-US" sz="1800" dirty="0">
                <a:solidFill>
                  <a:schemeClr val="tx2"/>
                </a:solidFill>
              </a:rPr>
              <a:t>Digital estate analysis</a:t>
            </a:r>
          </a:p>
          <a:p>
            <a:pPr marL="457200" indent="-457200">
              <a:lnSpc>
                <a:spcPct val="150000"/>
              </a:lnSpc>
              <a:buSzPct val="150000"/>
              <a:buBlip>
                <a:blip r:embed="rId3"/>
              </a:buBlip>
            </a:pPr>
            <a:r>
              <a:rPr lang="en-US" sz="1800" dirty="0">
                <a:solidFill>
                  <a:schemeClr val="tx2"/>
                </a:solidFill>
              </a:rPr>
              <a:t>Migration iteration waves including first adoption project</a:t>
            </a:r>
          </a:p>
          <a:p>
            <a:pPr marL="457200" indent="-457200">
              <a:lnSpc>
                <a:spcPct val="150000"/>
              </a:lnSpc>
              <a:buSzPct val="150000"/>
              <a:buBlip>
                <a:blip r:embed="rId3"/>
              </a:buBlip>
            </a:pPr>
            <a:r>
              <a:rPr lang="en-US" sz="1800" dirty="0">
                <a:solidFill>
                  <a:schemeClr val="tx2"/>
                </a:solidFill>
              </a:rPr>
              <a:t>Governance requirements</a:t>
            </a:r>
          </a:p>
          <a:p>
            <a:pPr marL="457200" indent="-457200">
              <a:lnSpc>
                <a:spcPct val="150000"/>
              </a:lnSpc>
              <a:buSzPct val="150000"/>
              <a:buBlip>
                <a:blip r:embed="rId3"/>
              </a:buBlip>
            </a:pPr>
            <a:r>
              <a:rPr lang="en-US" sz="1800" dirty="0">
                <a:solidFill>
                  <a:schemeClr val="tx2"/>
                </a:solidFill>
              </a:rPr>
              <a:t>Operations management requirements</a:t>
            </a:r>
          </a:p>
          <a:p>
            <a:pPr marL="335915" indent="-335915"/>
            <a:endParaRPr lang="en-US" dirty="0">
              <a:cs typeface="Segoe UI"/>
            </a:endParaRPr>
          </a:p>
        </p:txBody>
      </p:sp>
      <p:grpSp>
        <p:nvGrpSpPr>
          <p:cNvPr id="7" name="Group 6">
            <a:extLst>
              <a:ext uri="{FF2B5EF4-FFF2-40B4-BE49-F238E27FC236}">
                <a16:creationId xmlns:a16="http://schemas.microsoft.com/office/drawing/2014/main" id="{3716BC94-6647-4942-82B2-B7F23D4EB231}"/>
              </a:ext>
            </a:extLst>
          </p:cNvPr>
          <p:cNvGrpSpPr/>
          <p:nvPr/>
        </p:nvGrpSpPr>
        <p:grpSpPr>
          <a:xfrm>
            <a:off x="7394341" y="1192213"/>
            <a:ext cx="4615097" cy="4999001"/>
            <a:chOff x="7147367" y="1354238"/>
            <a:chExt cx="4615097" cy="4999001"/>
          </a:xfrm>
        </p:grpSpPr>
        <p:sp>
          <p:nvSpPr>
            <p:cNvPr id="6" name="Rectangle 5">
              <a:extLst>
                <a:ext uri="{FF2B5EF4-FFF2-40B4-BE49-F238E27FC236}">
                  <a16:creationId xmlns:a16="http://schemas.microsoft.com/office/drawing/2014/main" id="{CCA7DC2F-5F62-4DA6-946C-DED6B698995F}"/>
                </a:ext>
              </a:extLst>
            </p:cNvPr>
            <p:cNvSpPr/>
            <p:nvPr/>
          </p:nvSpPr>
          <p:spPr bwMode="auto">
            <a:xfrm>
              <a:off x="7147367" y="1354238"/>
              <a:ext cx="4615097" cy="4999001"/>
            </a:xfrm>
            <a:prstGeom prst="rect">
              <a:avLst/>
            </a:prstGeom>
            <a:solidFill>
              <a:schemeClr val="bg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7E903C8A-56B3-4BAE-B6C5-BF1584A5D54C}"/>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188000"/>
                      </a14:imgEffect>
                    </a14:imgLayer>
                  </a14:imgProps>
                </a:ext>
              </a:extLst>
            </a:blip>
            <a:srcRect l="6341" r="5009"/>
            <a:stretch/>
          </p:blipFill>
          <p:spPr>
            <a:xfrm>
              <a:off x="7245753" y="1354238"/>
              <a:ext cx="4288420" cy="4999001"/>
            </a:xfrm>
            <a:prstGeom prst="rect">
              <a:avLst/>
            </a:prstGeom>
            <a:ln>
              <a:noFill/>
            </a:ln>
            <a:effectLst/>
          </p:spPr>
        </p:pic>
      </p:grpSp>
    </p:spTree>
    <p:extLst>
      <p:ext uri="{BB962C8B-B14F-4D97-AF65-F5344CB8AC3E}">
        <p14:creationId xmlns:p14="http://schemas.microsoft.com/office/powerpoint/2010/main" val="1939435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animEffect transition="in" filter="fade">
                                      <p:cBhvr>
                                        <p:cTn id="11" dur="500"/>
                                        <p:tgtEl>
                                          <p:spTgt spid="8">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500"/>
                                        <p:tgtEl>
                                          <p:spTgt spid="8">
                                            <p:txEl>
                                              <p:pRg st="4" end="4"/>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Effect transition="in" filter="fade">
                                      <p:cBhvr>
                                        <p:cTn id="23" dur="500"/>
                                        <p:tgtEl>
                                          <p:spTgt spid="8">
                                            <p:txEl>
                                              <p:pRg st="5" end="5"/>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animEffect transition="in" filter="fade">
                                      <p:cBhvr>
                                        <p:cTn id="31" dur="500"/>
                                        <p:tgtEl>
                                          <p:spTgt spid="8">
                                            <p:txEl>
                                              <p:pRg st="7" end="7"/>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animEffect transition="in" filter="fade">
                                      <p:cBhvr>
                                        <p:cTn id="35"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p:txBody>
          <a:bodyPr/>
          <a:lstStyle/>
          <a:p>
            <a:r>
              <a:rPr lang="en-US" dirty="0">
                <a:solidFill>
                  <a:schemeClr val="bg1"/>
                </a:solidFill>
              </a:rPr>
              <a:t>Azure</a:t>
            </a:r>
            <a:r>
              <a:rPr lang="en-US" dirty="0"/>
              <a:t> landing zones - best practices</a:t>
            </a:r>
          </a:p>
        </p:txBody>
      </p:sp>
    </p:spTree>
    <p:extLst>
      <p:ext uri="{BB962C8B-B14F-4D97-AF65-F5344CB8AC3E}">
        <p14:creationId xmlns:p14="http://schemas.microsoft.com/office/powerpoint/2010/main" val="18972105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3F2B536E-FD2C-4231-B64B-F25775727C62}"/>
              </a:ext>
            </a:extLst>
          </p:cNvPr>
          <p:cNvSpPr/>
          <p:nvPr/>
        </p:nvSpPr>
        <p:spPr bwMode="auto">
          <a:xfrm>
            <a:off x="3832014" y="1192213"/>
            <a:ext cx="8177424" cy="53530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BBCBACFF-F47D-4EB9-AFC3-9E0B6A2A7A9E}"/>
              </a:ext>
            </a:extLst>
          </p:cNvPr>
          <p:cNvSpPr>
            <a:spLocks noGrp="1"/>
          </p:cNvSpPr>
          <p:nvPr>
            <p:ph type="title"/>
          </p:nvPr>
        </p:nvSpPr>
        <p:spPr>
          <a:xfrm>
            <a:off x="455995" y="620428"/>
            <a:ext cx="11306469" cy="795089"/>
          </a:xfrm>
        </p:spPr>
        <p:txBody>
          <a:bodyPr/>
          <a:lstStyle/>
          <a:p>
            <a:r>
              <a:rPr lang="en-US" dirty="0"/>
              <a:t>Landing zones</a:t>
            </a:r>
            <a:br>
              <a:rPr lang="en-US" dirty="0"/>
            </a:br>
            <a:r>
              <a:rPr lang="en-US" dirty="0">
                <a:solidFill>
                  <a:schemeClr val="tx2"/>
                </a:solidFill>
              </a:rPr>
              <a:t>What is their purpose?</a:t>
            </a:r>
          </a:p>
        </p:txBody>
      </p:sp>
      <p:sp>
        <p:nvSpPr>
          <p:cNvPr id="8" name="Text Placeholder 7">
            <a:extLst>
              <a:ext uri="{FF2B5EF4-FFF2-40B4-BE49-F238E27FC236}">
                <a16:creationId xmlns:a16="http://schemas.microsoft.com/office/drawing/2014/main" id="{9AD4C2F2-BD77-4BCD-AF38-40805B594D73}"/>
              </a:ext>
            </a:extLst>
          </p:cNvPr>
          <p:cNvSpPr>
            <a:spLocks noGrp="1"/>
          </p:cNvSpPr>
          <p:nvPr>
            <p:ph type="body" sz="quarter" idx="10"/>
          </p:nvPr>
        </p:nvSpPr>
        <p:spPr>
          <a:xfrm>
            <a:off x="455995" y="1922586"/>
            <a:ext cx="3328927" cy="4924425"/>
          </a:xfrm>
        </p:spPr>
        <p:txBody>
          <a:bodyPr/>
          <a:lstStyle/>
          <a:p>
            <a:pPr marL="0" indent="0">
              <a:buNone/>
            </a:pPr>
            <a:r>
              <a:rPr lang="en-GB" sz="2000" dirty="0">
                <a:cs typeface="Segoe UI Semilight" panose="020B0402040204020203" pitchFamily="34" charset="0"/>
              </a:rPr>
              <a:t>The purpose of a “landing zone” is to ensure that when a workload lands on Azure, the pre-provisioned landing zone environment is already in place to manage your cloud estate.</a:t>
            </a:r>
          </a:p>
          <a:p>
            <a:pPr marL="0" indent="0">
              <a:buNone/>
            </a:pPr>
            <a:endParaRPr lang="en-GB" sz="2000" dirty="0">
              <a:cs typeface="Segoe UI Semilight" panose="020B0402040204020203" pitchFamily="34" charset="0"/>
            </a:endParaRPr>
          </a:p>
          <a:p>
            <a:pPr marL="0" indent="0">
              <a:buNone/>
            </a:pPr>
            <a:r>
              <a:rPr lang="en-GB" sz="2000" dirty="0">
                <a:cs typeface="Segoe UI Semilight" panose="020B0402040204020203" pitchFamily="34" charset="0"/>
              </a:rPr>
              <a:t>Landing zones ensure that your workload deployments </a:t>
            </a:r>
            <a:r>
              <a:rPr lang="en-GB" sz="2000" dirty="0">
                <a:solidFill>
                  <a:schemeClr val="tx2"/>
                </a:solidFill>
                <a:cs typeface="Segoe UI Semibold" panose="020B0702040204020203" pitchFamily="34" charset="0"/>
              </a:rPr>
              <a:t>have baked-in guardrails for agility and maintain compliance with enterprise security and governance </a:t>
            </a:r>
            <a:r>
              <a:rPr lang="en-GB" sz="2000" dirty="0">
                <a:solidFill>
                  <a:schemeClr val="tx2"/>
                </a:solidFill>
                <a:cs typeface="Segoe UI Semilight" panose="020B0402040204020203" pitchFamily="34" charset="0"/>
              </a:rPr>
              <a:t>requirements</a:t>
            </a:r>
            <a:r>
              <a:rPr lang="en-GB" sz="2000" dirty="0">
                <a:cs typeface="Segoe UI Semilight" panose="020B0402040204020203" pitchFamily="34" charset="0"/>
              </a:rPr>
              <a:t>.</a:t>
            </a:r>
          </a:p>
          <a:p>
            <a:pPr marL="0" indent="0">
              <a:buNone/>
            </a:pPr>
            <a:endParaRPr lang="en-US" sz="2000" dirty="0"/>
          </a:p>
        </p:txBody>
      </p:sp>
      <p:grpSp>
        <p:nvGrpSpPr>
          <p:cNvPr id="57" name="Group 56">
            <a:extLst>
              <a:ext uri="{FF2B5EF4-FFF2-40B4-BE49-F238E27FC236}">
                <a16:creationId xmlns:a16="http://schemas.microsoft.com/office/drawing/2014/main" id="{903547FC-49DC-4F92-B432-BF5C351E9935}"/>
              </a:ext>
            </a:extLst>
          </p:cNvPr>
          <p:cNvGrpSpPr/>
          <p:nvPr/>
        </p:nvGrpSpPr>
        <p:grpSpPr>
          <a:xfrm>
            <a:off x="3570122" y="1741336"/>
            <a:ext cx="8701208" cy="4744932"/>
            <a:chOff x="3544094" y="1708497"/>
            <a:chExt cx="8701208" cy="4744932"/>
          </a:xfrm>
        </p:grpSpPr>
        <p:sp>
          <p:nvSpPr>
            <p:cNvPr id="27" name="Rectangle 26">
              <a:extLst>
                <a:ext uri="{FF2B5EF4-FFF2-40B4-BE49-F238E27FC236}">
                  <a16:creationId xmlns:a16="http://schemas.microsoft.com/office/drawing/2014/main" id="{661E3FFA-026D-49D9-9D16-E9508304D2D8}"/>
                </a:ext>
              </a:extLst>
            </p:cNvPr>
            <p:cNvSpPr/>
            <p:nvPr/>
          </p:nvSpPr>
          <p:spPr bwMode="auto">
            <a:xfrm>
              <a:off x="5586232" y="1708497"/>
              <a:ext cx="4599490" cy="4635994"/>
            </a:xfrm>
            <a:prstGeom prst="rect">
              <a:avLst/>
            </a:prstGeom>
            <a:solidFill>
              <a:schemeClr val="bg1"/>
            </a:solidFill>
            <a:ln w="254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rgbClr val="3C3C40"/>
                  </a:solidFill>
                  <a:latin typeface="+mj-lt"/>
                  <a:ea typeface="Segoe UI" pitchFamily="34" charset="0"/>
                  <a:cs typeface="Segoe UI" pitchFamily="34" charset="0"/>
                </a:rPr>
                <a:t>Landing Zone (Subscription)</a:t>
              </a:r>
            </a:p>
          </p:txBody>
        </p:sp>
        <p:sp>
          <p:nvSpPr>
            <p:cNvPr id="25" name="Rectangle 24">
              <a:extLst>
                <a:ext uri="{FF2B5EF4-FFF2-40B4-BE49-F238E27FC236}">
                  <a16:creationId xmlns:a16="http://schemas.microsoft.com/office/drawing/2014/main" id="{3A75E41F-6BBB-4022-A674-1DE896EB1F8C}"/>
                </a:ext>
              </a:extLst>
            </p:cNvPr>
            <p:cNvSpPr/>
            <p:nvPr/>
          </p:nvSpPr>
          <p:spPr bwMode="auto">
            <a:xfrm>
              <a:off x="5848902" y="3122451"/>
              <a:ext cx="4093751" cy="2299927"/>
            </a:xfrm>
            <a:prstGeom prst="rect">
              <a:avLst/>
            </a:prstGeom>
            <a:solidFill>
              <a:schemeClr val="accent6"/>
            </a:solidFill>
            <a:ln w="25400">
              <a:solidFill>
                <a:srgbClr val="3C3C4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30D90F40-C2DA-44DD-877B-9550B3A14EDE}"/>
                </a:ext>
              </a:extLst>
            </p:cNvPr>
            <p:cNvSpPr/>
            <p:nvPr/>
          </p:nvSpPr>
          <p:spPr bwMode="auto">
            <a:xfrm rot="16200000">
              <a:off x="5781556" y="3579651"/>
              <a:ext cx="904406" cy="4266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Application</a:t>
              </a:r>
            </a:p>
          </p:txBody>
        </p:sp>
        <p:sp>
          <p:nvSpPr>
            <p:cNvPr id="12" name="Rectangle 11">
              <a:extLst>
                <a:ext uri="{FF2B5EF4-FFF2-40B4-BE49-F238E27FC236}">
                  <a16:creationId xmlns:a16="http://schemas.microsoft.com/office/drawing/2014/main" id="{0BCF2FF3-110C-4E7D-BB9E-93A93EDE0CCF}"/>
                </a:ext>
              </a:extLst>
            </p:cNvPr>
            <p:cNvSpPr/>
            <p:nvPr/>
          </p:nvSpPr>
          <p:spPr bwMode="auto">
            <a:xfrm rot="16200000">
              <a:off x="6406589" y="3579651"/>
              <a:ext cx="904406" cy="4266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Application</a:t>
              </a:r>
            </a:p>
          </p:txBody>
        </p:sp>
        <p:sp>
          <p:nvSpPr>
            <p:cNvPr id="13" name="Rectangle 12">
              <a:extLst>
                <a:ext uri="{FF2B5EF4-FFF2-40B4-BE49-F238E27FC236}">
                  <a16:creationId xmlns:a16="http://schemas.microsoft.com/office/drawing/2014/main" id="{D13D3714-C19D-49B9-A50E-A125B79BB452}"/>
                </a:ext>
              </a:extLst>
            </p:cNvPr>
            <p:cNvSpPr/>
            <p:nvPr/>
          </p:nvSpPr>
          <p:spPr bwMode="auto">
            <a:xfrm rot="16200000">
              <a:off x="7043197" y="3579651"/>
              <a:ext cx="904406" cy="4266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Application</a:t>
              </a:r>
            </a:p>
          </p:txBody>
        </p:sp>
        <p:sp>
          <p:nvSpPr>
            <p:cNvPr id="14" name="Rectangle 13">
              <a:extLst>
                <a:ext uri="{FF2B5EF4-FFF2-40B4-BE49-F238E27FC236}">
                  <a16:creationId xmlns:a16="http://schemas.microsoft.com/office/drawing/2014/main" id="{91C764C5-391C-45EE-9655-B7B124BA36B6}"/>
                </a:ext>
              </a:extLst>
            </p:cNvPr>
            <p:cNvSpPr/>
            <p:nvPr/>
          </p:nvSpPr>
          <p:spPr bwMode="auto">
            <a:xfrm>
              <a:off x="7882361" y="3340788"/>
              <a:ext cx="1904034" cy="1969278"/>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Application</a:t>
              </a:r>
            </a:p>
          </p:txBody>
        </p:sp>
        <p:grpSp>
          <p:nvGrpSpPr>
            <p:cNvPr id="39" name="Group 38">
              <a:extLst>
                <a:ext uri="{FF2B5EF4-FFF2-40B4-BE49-F238E27FC236}">
                  <a16:creationId xmlns:a16="http://schemas.microsoft.com/office/drawing/2014/main" id="{7F25CB38-9077-4845-A4B7-75A6F4157767}"/>
                </a:ext>
              </a:extLst>
            </p:cNvPr>
            <p:cNvGrpSpPr/>
            <p:nvPr/>
          </p:nvGrpSpPr>
          <p:grpSpPr>
            <a:xfrm>
              <a:off x="8119643" y="3676094"/>
              <a:ext cx="1429471" cy="1475642"/>
              <a:chOff x="8119643" y="3563061"/>
              <a:chExt cx="1429471" cy="1475642"/>
            </a:xfrm>
          </p:grpSpPr>
          <p:sp>
            <p:nvSpPr>
              <p:cNvPr id="15" name="Rectangle 14">
                <a:extLst>
                  <a:ext uri="{FF2B5EF4-FFF2-40B4-BE49-F238E27FC236}">
                    <a16:creationId xmlns:a16="http://schemas.microsoft.com/office/drawing/2014/main" id="{889ADCA6-39B2-4275-9CA8-FCB0D8619246}"/>
                  </a:ext>
                </a:extLst>
              </p:cNvPr>
              <p:cNvSpPr/>
              <p:nvPr/>
            </p:nvSpPr>
            <p:spPr bwMode="auto">
              <a:xfrm>
                <a:off x="8119643" y="3563061"/>
                <a:ext cx="1429471" cy="4266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App Resources</a:t>
                </a:r>
                <a:br>
                  <a:rPr lang="en-US" sz="1050" dirty="0">
                    <a:solidFill>
                      <a:schemeClr val="tx1"/>
                    </a:solidFill>
                    <a:ea typeface="Segoe UI" pitchFamily="34" charset="0"/>
                    <a:cs typeface="Segoe UI" pitchFamily="34" charset="0"/>
                  </a:rPr>
                </a:br>
                <a:r>
                  <a:rPr lang="en-US" sz="1050" dirty="0">
                    <a:solidFill>
                      <a:schemeClr val="tx1"/>
                    </a:solidFill>
                    <a:ea typeface="Segoe UI" pitchFamily="34" charset="0"/>
                    <a:cs typeface="Segoe UI" pitchFamily="34" charset="0"/>
                  </a:rPr>
                  <a:t>(VM, DB, Storage)</a:t>
                </a:r>
              </a:p>
            </p:txBody>
          </p:sp>
          <p:grpSp>
            <p:nvGrpSpPr>
              <p:cNvPr id="38" name="Group 37">
                <a:extLst>
                  <a:ext uri="{FF2B5EF4-FFF2-40B4-BE49-F238E27FC236}">
                    <a16:creationId xmlns:a16="http://schemas.microsoft.com/office/drawing/2014/main" id="{CC3E6668-647E-4931-A84C-E992ED6281AD}"/>
                  </a:ext>
                </a:extLst>
              </p:cNvPr>
              <p:cNvGrpSpPr/>
              <p:nvPr/>
            </p:nvGrpSpPr>
            <p:grpSpPr>
              <a:xfrm>
                <a:off x="8119643" y="4038169"/>
                <a:ext cx="1429471" cy="299022"/>
                <a:chOff x="8198736" y="4206667"/>
                <a:chExt cx="1312758" cy="299022"/>
              </a:xfrm>
            </p:grpSpPr>
            <p:sp>
              <p:nvSpPr>
                <p:cNvPr id="16" name="Rectangle 15">
                  <a:extLst>
                    <a:ext uri="{FF2B5EF4-FFF2-40B4-BE49-F238E27FC236}">
                      <a16:creationId xmlns:a16="http://schemas.microsoft.com/office/drawing/2014/main" id="{8803059A-7F16-4E33-ABEF-C1300733FDF5}"/>
                    </a:ext>
                  </a:extLst>
                </p:cNvPr>
                <p:cNvSpPr/>
                <p:nvPr/>
              </p:nvSpPr>
              <p:spPr bwMode="auto">
                <a:xfrm>
                  <a:off x="8198736" y="4206667"/>
                  <a:ext cx="630819" cy="29902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IAM</a:t>
                  </a:r>
                </a:p>
              </p:txBody>
            </p:sp>
            <p:sp>
              <p:nvSpPr>
                <p:cNvPr id="17" name="Rectangle 16">
                  <a:extLst>
                    <a:ext uri="{FF2B5EF4-FFF2-40B4-BE49-F238E27FC236}">
                      <a16:creationId xmlns:a16="http://schemas.microsoft.com/office/drawing/2014/main" id="{A988D809-7D3E-41DC-BE32-9314425FAF50}"/>
                    </a:ext>
                  </a:extLst>
                </p:cNvPr>
                <p:cNvSpPr/>
                <p:nvPr/>
              </p:nvSpPr>
              <p:spPr bwMode="auto">
                <a:xfrm>
                  <a:off x="8880675" y="4206667"/>
                  <a:ext cx="630819" cy="29902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Policy</a:t>
                  </a:r>
                </a:p>
              </p:txBody>
            </p:sp>
          </p:grpSp>
          <p:sp>
            <p:nvSpPr>
              <p:cNvPr id="18" name="Rectangle 17">
                <a:extLst>
                  <a:ext uri="{FF2B5EF4-FFF2-40B4-BE49-F238E27FC236}">
                    <a16:creationId xmlns:a16="http://schemas.microsoft.com/office/drawing/2014/main" id="{40B31BCC-351F-466E-B4FF-109F67A8EA5F}"/>
                  </a:ext>
                </a:extLst>
              </p:cNvPr>
              <p:cNvSpPr/>
              <p:nvPr/>
            </p:nvSpPr>
            <p:spPr bwMode="auto">
              <a:xfrm>
                <a:off x="8119643" y="4388925"/>
                <a:ext cx="1429471" cy="29902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Keys</a:t>
                </a:r>
              </a:p>
            </p:txBody>
          </p:sp>
          <p:sp>
            <p:nvSpPr>
              <p:cNvPr id="19" name="Rectangle 18">
                <a:extLst>
                  <a:ext uri="{FF2B5EF4-FFF2-40B4-BE49-F238E27FC236}">
                    <a16:creationId xmlns:a16="http://schemas.microsoft.com/office/drawing/2014/main" id="{468EE904-00DB-4582-B883-B68291C03ED8}"/>
                  </a:ext>
                </a:extLst>
              </p:cNvPr>
              <p:cNvSpPr/>
              <p:nvPr/>
            </p:nvSpPr>
            <p:spPr bwMode="auto">
              <a:xfrm>
                <a:off x="8119643" y="4739681"/>
                <a:ext cx="1429471" cy="29902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Monitor</a:t>
                </a:r>
              </a:p>
            </p:txBody>
          </p:sp>
        </p:grpSp>
        <p:sp>
          <p:nvSpPr>
            <p:cNvPr id="20" name="Rectangle 19">
              <a:extLst>
                <a:ext uri="{FF2B5EF4-FFF2-40B4-BE49-F238E27FC236}">
                  <a16:creationId xmlns:a16="http://schemas.microsoft.com/office/drawing/2014/main" id="{13DE14E4-4EB6-4F08-9485-B805E51AC81E}"/>
                </a:ext>
              </a:extLst>
            </p:cNvPr>
            <p:cNvSpPr/>
            <p:nvPr/>
          </p:nvSpPr>
          <p:spPr bwMode="auto">
            <a:xfrm>
              <a:off x="7922873" y="2453810"/>
              <a:ext cx="2019780" cy="426682"/>
            </a:xfrm>
            <a:prstGeom prst="rect">
              <a:avLst/>
            </a:prstGeom>
            <a:solidFill>
              <a:schemeClr val="accent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bg1"/>
                  </a:solidFill>
                  <a:cs typeface="Segoe UI" pitchFamily="34" charset="0"/>
                </a:rPr>
                <a:t>Management &amp; Monitoring</a:t>
              </a:r>
            </a:p>
          </p:txBody>
        </p:sp>
        <p:sp>
          <p:nvSpPr>
            <p:cNvPr id="21" name="Rectangle 20">
              <a:extLst>
                <a:ext uri="{FF2B5EF4-FFF2-40B4-BE49-F238E27FC236}">
                  <a16:creationId xmlns:a16="http://schemas.microsoft.com/office/drawing/2014/main" id="{59E25FD6-DC27-4896-A189-04D861AB1856}"/>
                </a:ext>
              </a:extLst>
            </p:cNvPr>
            <p:cNvSpPr/>
            <p:nvPr/>
          </p:nvSpPr>
          <p:spPr bwMode="auto">
            <a:xfrm>
              <a:off x="5848902" y="2453810"/>
              <a:ext cx="2019780" cy="182880"/>
            </a:xfrm>
            <a:prstGeom prst="rect">
              <a:avLst/>
            </a:prstGeom>
            <a:solidFill>
              <a:schemeClr val="accent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bg1"/>
                  </a:solidFill>
                  <a:cs typeface="Segoe UI" pitchFamily="34" charset="0"/>
                </a:rPr>
                <a:t>IAM</a:t>
              </a:r>
            </a:p>
          </p:txBody>
        </p:sp>
        <p:sp>
          <p:nvSpPr>
            <p:cNvPr id="22" name="Rectangle 21">
              <a:extLst>
                <a:ext uri="{FF2B5EF4-FFF2-40B4-BE49-F238E27FC236}">
                  <a16:creationId xmlns:a16="http://schemas.microsoft.com/office/drawing/2014/main" id="{2E8AA458-18FD-406C-878C-BF2FB2AC329A}"/>
                </a:ext>
              </a:extLst>
            </p:cNvPr>
            <p:cNvSpPr/>
            <p:nvPr/>
          </p:nvSpPr>
          <p:spPr bwMode="auto">
            <a:xfrm>
              <a:off x="5848902" y="2688468"/>
              <a:ext cx="2019780" cy="182880"/>
            </a:xfrm>
            <a:prstGeom prst="rect">
              <a:avLst/>
            </a:prstGeom>
            <a:solidFill>
              <a:schemeClr val="accent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bg1"/>
                  </a:solidFill>
                  <a:cs typeface="Segoe UI" pitchFamily="34" charset="0"/>
                </a:rPr>
                <a:t>Policy</a:t>
              </a:r>
            </a:p>
          </p:txBody>
        </p:sp>
        <p:sp>
          <p:nvSpPr>
            <p:cNvPr id="23" name="Rectangle 22">
              <a:extLst>
                <a:ext uri="{FF2B5EF4-FFF2-40B4-BE49-F238E27FC236}">
                  <a16:creationId xmlns:a16="http://schemas.microsoft.com/office/drawing/2014/main" id="{14553D1E-3F43-421B-8968-B95C3CF3D1E8}"/>
                </a:ext>
              </a:extLst>
            </p:cNvPr>
            <p:cNvSpPr/>
            <p:nvPr/>
          </p:nvSpPr>
          <p:spPr bwMode="auto">
            <a:xfrm>
              <a:off x="7922873" y="5648423"/>
              <a:ext cx="2019780" cy="426682"/>
            </a:xfrm>
            <a:prstGeom prst="rect">
              <a:avLst/>
            </a:prstGeom>
            <a:solidFill>
              <a:schemeClr val="accent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bg1"/>
                  </a:solidFill>
                  <a:cs typeface="Segoe UI" pitchFamily="34" charset="0"/>
                </a:rPr>
                <a:t>Networking</a:t>
              </a:r>
            </a:p>
          </p:txBody>
        </p:sp>
        <p:sp>
          <p:nvSpPr>
            <p:cNvPr id="24" name="Rectangle 23">
              <a:extLst>
                <a:ext uri="{FF2B5EF4-FFF2-40B4-BE49-F238E27FC236}">
                  <a16:creationId xmlns:a16="http://schemas.microsoft.com/office/drawing/2014/main" id="{E8554540-4756-4F7F-9A90-71EEE8225A71}"/>
                </a:ext>
              </a:extLst>
            </p:cNvPr>
            <p:cNvSpPr/>
            <p:nvPr/>
          </p:nvSpPr>
          <p:spPr bwMode="auto">
            <a:xfrm>
              <a:off x="5848902" y="5648423"/>
              <a:ext cx="2019780" cy="426682"/>
            </a:xfrm>
            <a:prstGeom prst="rect">
              <a:avLst/>
            </a:prstGeom>
            <a:solidFill>
              <a:schemeClr val="accent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bg1"/>
                  </a:solidFill>
                  <a:cs typeface="Segoe UI" pitchFamily="34" charset="0"/>
                </a:rPr>
                <a:t>Shared Services</a:t>
              </a:r>
            </a:p>
          </p:txBody>
        </p:sp>
        <p:sp>
          <p:nvSpPr>
            <p:cNvPr id="28" name="Rectangle 27">
              <a:extLst>
                <a:ext uri="{FF2B5EF4-FFF2-40B4-BE49-F238E27FC236}">
                  <a16:creationId xmlns:a16="http://schemas.microsoft.com/office/drawing/2014/main" id="{00C7DD6D-E3C0-412C-B110-CB1DD46B2633}"/>
                </a:ext>
              </a:extLst>
            </p:cNvPr>
            <p:cNvSpPr/>
            <p:nvPr/>
          </p:nvSpPr>
          <p:spPr bwMode="auto">
            <a:xfrm rot="16200000">
              <a:off x="4850006" y="3676344"/>
              <a:ext cx="1463040" cy="274320"/>
            </a:xfrm>
            <a:prstGeom prst="rect">
              <a:avLst/>
            </a:prstGeom>
            <a:solidFill>
              <a:srgbClr val="3C3C4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bg1"/>
                  </a:solidFill>
                  <a:ea typeface="Segoe UI" pitchFamily="34" charset="0"/>
                  <a:cs typeface="Segoe UI" pitchFamily="34" charset="0"/>
                </a:rPr>
                <a:t>Cost Management</a:t>
              </a:r>
            </a:p>
          </p:txBody>
        </p:sp>
        <p:sp>
          <p:nvSpPr>
            <p:cNvPr id="29" name="Rectangle 28">
              <a:extLst>
                <a:ext uri="{FF2B5EF4-FFF2-40B4-BE49-F238E27FC236}">
                  <a16:creationId xmlns:a16="http://schemas.microsoft.com/office/drawing/2014/main" id="{C8644D72-3D21-4A2F-99A6-A2BC7BF4C815}"/>
                </a:ext>
              </a:extLst>
            </p:cNvPr>
            <p:cNvSpPr/>
            <p:nvPr/>
          </p:nvSpPr>
          <p:spPr bwMode="auto">
            <a:xfrm rot="16200000">
              <a:off x="4850009" y="5241250"/>
              <a:ext cx="1463040" cy="274320"/>
            </a:xfrm>
            <a:prstGeom prst="rect">
              <a:avLst/>
            </a:prstGeom>
            <a:solidFill>
              <a:srgbClr val="3C3C4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bg1"/>
                  </a:solidFill>
                  <a:ea typeface="Segoe UI" pitchFamily="34" charset="0"/>
                  <a:cs typeface="Segoe UI" pitchFamily="34" charset="0"/>
                </a:rPr>
                <a:t>Azure Monitor</a:t>
              </a:r>
            </a:p>
          </p:txBody>
        </p:sp>
        <p:sp>
          <p:nvSpPr>
            <p:cNvPr id="30" name="Rectangle 29">
              <a:extLst>
                <a:ext uri="{FF2B5EF4-FFF2-40B4-BE49-F238E27FC236}">
                  <a16:creationId xmlns:a16="http://schemas.microsoft.com/office/drawing/2014/main" id="{9A657DAE-4386-4B3C-9969-02CCBA67865E}"/>
                </a:ext>
              </a:extLst>
            </p:cNvPr>
            <p:cNvSpPr/>
            <p:nvPr/>
          </p:nvSpPr>
          <p:spPr bwMode="auto">
            <a:xfrm>
              <a:off x="6393722" y="6173824"/>
              <a:ext cx="1474960" cy="274320"/>
            </a:xfrm>
            <a:prstGeom prst="rect">
              <a:avLst/>
            </a:prstGeom>
            <a:solidFill>
              <a:srgbClr val="3C3C4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bg1"/>
                  </a:solidFill>
                  <a:ea typeface="Segoe UI" pitchFamily="34" charset="0"/>
                  <a:cs typeface="Segoe UI" pitchFamily="34" charset="0"/>
                </a:rPr>
                <a:t>Network Watcher</a:t>
              </a:r>
            </a:p>
          </p:txBody>
        </p:sp>
        <p:sp>
          <p:nvSpPr>
            <p:cNvPr id="31" name="Rectangle 30">
              <a:extLst>
                <a:ext uri="{FF2B5EF4-FFF2-40B4-BE49-F238E27FC236}">
                  <a16:creationId xmlns:a16="http://schemas.microsoft.com/office/drawing/2014/main" id="{A44423EF-9F96-43AE-B8AA-7421B31B514B}"/>
                </a:ext>
              </a:extLst>
            </p:cNvPr>
            <p:cNvSpPr/>
            <p:nvPr/>
          </p:nvSpPr>
          <p:spPr bwMode="auto">
            <a:xfrm>
              <a:off x="7922873" y="6173824"/>
              <a:ext cx="1474960" cy="274320"/>
            </a:xfrm>
            <a:prstGeom prst="rect">
              <a:avLst/>
            </a:prstGeom>
            <a:solidFill>
              <a:srgbClr val="3C3C4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bg1"/>
                  </a:solidFill>
                  <a:ea typeface="Segoe UI" pitchFamily="34" charset="0"/>
                  <a:cs typeface="Segoe UI" pitchFamily="34" charset="0"/>
                </a:rPr>
                <a:t>Security Center</a:t>
              </a:r>
            </a:p>
          </p:txBody>
        </p:sp>
        <p:sp>
          <p:nvSpPr>
            <p:cNvPr id="32" name="TextBox 31">
              <a:extLst>
                <a:ext uri="{FF2B5EF4-FFF2-40B4-BE49-F238E27FC236}">
                  <a16:creationId xmlns:a16="http://schemas.microsoft.com/office/drawing/2014/main" id="{F7CCEE5A-3B89-477A-A245-ECC9ABE4FB6F}"/>
                </a:ext>
              </a:extLst>
            </p:cNvPr>
            <p:cNvSpPr txBox="1"/>
            <p:nvPr/>
          </p:nvSpPr>
          <p:spPr>
            <a:xfrm>
              <a:off x="3544094" y="2021739"/>
              <a:ext cx="1811438" cy="586314"/>
            </a:xfrm>
            <a:prstGeom prst="rect">
              <a:avLst/>
            </a:prstGeom>
            <a:noFill/>
          </p:spPr>
          <p:txBody>
            <a:bodyPr wrap="square" lIns="182880" tIns="146304" rIns="182880" bIns="146304" rtlCol="0">
              <a:spAutoFit/>
            </a:bodyPr>
            <a:lstStyle/>
            <a:p>
              <a:pPr algn="r">
                <a:lnSpc>
                  <a:spcPct val="90000"/>
                </a:lnSpc>
                <a:spcAft>
                  <a:spcPts val="600"/>
                </a:spcAft>
              </a:pPr>
              <a:r>
                <a:rPr lang="en-US" sz="1050" dirty="0">
                  <a:solidFill>
                    <a:schemeClr val="tx2"/>
                  </a:solidFill>
                </a:rPr>
                <a:t>Roles e.g. NetOps, SecOps, DevOps</a:t>
              </a:r>
            </a:p>
          </p:txBody>
        </p:sp>
        <p:sp>
          <p:nvSpPr>
            <p:cNvPr id="33" name="TextBox 32">
              <a:extLst>
                <a:ext uri="{FF2B5EF4-FFF2-40B4-BE49-F238E27FC236}">
                  <a16:creationId xmlns:a16="http://schemas.microsoft.com/office/drawing/2014/main" id="{888E774A-06BF-47B8-8DD9-77D8555D0ADE}"/>
                </a:ext>
              </a:extLst>
            </p:cNvPr>
            <p:cNvSpPr txBox="1"/>
            <p:nvPr/>
          </p:nvSpPr>
          <p:spPr>
            <a:xfrm>
              <a:off x="3832014" y="2655135"/>
              <a:ext cx="1523518" cy="1176476"/>
            </a:xfrm>
            <a:prstGeom prst="rect">
              <a:avLst/>
            </a:prstGeom>
            <a:noFill/>
          </p:spPr>
          <p:txBody>
            <a:bodyPr wrap="square" lIns="182880" tIns="146304" rIns="182880" bIns="146304" rtlCol="0">
              <a:spAutoFit/>
            </a:bodyPr>
            <a:lstStyle/>
            <a:p>
              <a:pPr algn="r">
                <a:lnSpc>
                  <a:spcPct val="90000"/>
                </a:lnSpc>
                <a:spcAft>
                  <a:spcPts val="600"/>
                </a:spcAft>
              </a:pPr>
              <a:r>
                <a:rPr lang="en-US" sz="1050" dirty="0">
                  <a:solidFill>
                    <a:schemeClr val="tx2"/>
                  </a:solidFill>
                </a:rPr>
                <a:t>Subscription Policy e.g. allowed resource providers</a:t>
              </a:r>
            </a:p>
            <a:p>
              <a:pPr algn="r">
                <a:lnSpc>
                  <a:spcPct val="90000"/>
                </a:lnSpc>
                <a:spcAft>
                  <a:spcPts val="600"/>
                </a:spcAft>
              </a:pPr>
              <a:r>
                <a:rPr lang="en-US" sz="1050" dirty="0">
                  <a:solidFill>
                    <a:schemeClr val="tx2"/>
                  </a:solidFill>
                </a:rPr>
                <a:t>Encryption at-rest</a:t>
              </a:r>
            </a:p>
            <a:p>
              <a:pPr algn="r">
                <a:lnSpc>
                  <a:spcPct val="90000"/>
                </a:lnSpc>
                <a:spcAft>
                  <a:spcPts val="600"/>
                </a:spcAft>
              </a:pPr>
              <a:r>
                <a:rPr lang="en-US" sz="1050" dirty="0">
                  <a:solidFill>
                    <a:schemeClr val="tx2"/>
                  </a:solidFill>
                </a:rPr>
                <a:t>No Public IP</a:t>
              </a:r>
            </a:p>
          </p:txBody>
        </p:sp>
        <p:sp>
          <p:nvSpPr>
            <p:cNvPr id="34" name="TextBox 33">
              <a:extLst>
                <a:ext uri="{FF2B5EF4-FFF2-40B4-BE49-F238E27FC236}">
                  <a16:creationId xmlns:a16="http://schemas.microsoft.com/office/drawing/2014/main" id="{D916F648-C9C2-4E6D-811A-8AC5DD761365}"/>
                </a:ext>
              </a:extLst>
            </p:cNvPr>
            <p:cNvSpPr txBox="1"/>
            <p:nvPr/>
          </p:nvSpPr>
          <p:spPr>
            <a:xfrm>
              <a:off x="3832014" y="5453187"/>
              <a:ext cx="1523518" cy="731739"/>
            </a:xfrm>
            <a:prstGeom prst="rect">
              <a:avLst/>
            </a:prstGeom>
            <a:noFill/>
          </p:spPr>
          <p:txBody>
            <a:bodyPr wrap="square" lIns="182880" tIns="146304" rIns="182880" bIns="146304" rtlCol="0">
              <a:spAutoFit/>
            </a:bodyPr>
            <a:lstStyle/>
            <a:p>
              <a:pPr algn="r">
                <a:lnSpc>
                  <a:spcPct val="90000"/>
                </a:lnSpc>
                <a:spcAft>
                  <a:spcPts val="600"/>
                </a:spcAft>
              </a:pPr>
              <a:r>
                <a:rPr lang="en-US" sz="1050" dirty="0">
                  <a:solidFill>
                    <a:schemeClr val="tx2"/>
                  </a:solidFill>
                </a:rPr>
                <a:t>Shared Services e.g. Active Directory (IaaS)</a:t>
              </a:r>
            </a:p>
          </p:txBody>
        </p:sp>
        <p:sp>
          <p:nvSpPr>
            <p:cNvPr id="35" name="TextBox 34">
              <a:extLst>
                <a:ext uri="{FF2B5EF4-FFF2-40B4-BE49-F238E27FC236}">
                  <a16:creationId xmlns:a16="http://schemas.microsoft.com/office/drawing/2014/main" id="{E9A000C4-6F2F-48BF-8DFD-C132DA2BBB6A}"/>
                </a:ext>
              </a:extLst>
            </p:cNvPr>
            <p:cNvSpPr txBox="1"/>
            <p:nvPr/>
          </p:nvSpPr>
          <p:spPr>
            <a:xfrm>
              <a:off x="10194481" y="5422378"/>
              <a:ext cx="2050821" cy="1031051"/>
            </a:xfrm>
            <a:prstGeom prst="rect">
              <a:avLst/>
            </a:prstGeom>
            <a:noFill/>
          </p:spPr>
          <p:txBody>
            <a:bodyPr wrap="square" lIns="182880" tIns="146304" rIns="182880" bIns="146304" rtlCol="0">
              <a:spAutoFit/>
            </a:bodyPr>
            <a:lstStyle/>
            <a:p>
              <a:pPr marL="228600" indent="-228600">
                <a:lnSpc>
                  <a:spcPct val="90000"/>
                </a:lnSpc>
                <a:spcAft>
                  <a:spcPts val="600"/>
                </a:spcAft>
                <a:buFont typeface="+mj-lt"/>
                <a:buAutoNum type="arabicPeriod"/>
              </a:pPr>
              <a:r>
                <a:rPr lang="en-US" sz="1050" dirty="0">
                  <a:solidFill>
                    <a:schemeClr val="tx2"/>
                  </a:solidFill>
                </a:rPr>
                <a:t>Inbound and Outbound</a:t>
              </a:r>
            </a:p>
            <a:p>
              <a:pPr marL="228600" indent="-228600">
                <a:lnSpc>
                  <a:spcPct val="90000"/>
                </a:lnSpc>
                <a:spcAft>
                  <a:spcPts val="600"/>
                </a:spcAft>
                <a:buFont typeface="+mj-lt"/>
                <a:buAutoNum type="arabicPeriod"/>
              </a:pPr>
              <a:r>
                <a:rPr lang="en-US" sz="1050" dirty="0">
                  <a:solidFill>
                    <a:schemeClr val="tx2"/>
                  </a:solidFill>
                </a:rPr>
                <a:t>Corp Connectivity</a:t>
              </a:r>
            </a:p>
            <a:p>
              <a:pPr marL="228600" indent="-228600">
                <a:lnSpc>
                  <a:spcPct val="90000"/>
                </a:lnSpc>
                <a:spcAft>
                  <a:spcPts val="600"/>
                </a:spcAft>
                <a:buFont typeface="+mj-lt"/>
                <a:buAutoNum type="arabicPeriod"/>
              </a:pPr>
              <a:r>
                <a:rPr lang="en-US" sz="1050" dirty="0">
                  <a:solidFill>
                    <a:schemeClr val="tx2"/>
                  </a:solidFill>
                </a:rPr>
                <a:t>Intra and Inter Landing Zone</a:t>
              </a:r>
            </a:p>
          </p:txBody>
        </p:sp>
        <p:sp>
          <p:nvSpPr>
            <p:cNvPr id="36" name="TextBox 35">
              <a:extLst>
                <a:ext uri="{FF2B5EF4-FFF2-40B4-BE49-F238E27FC236}">
                  <a16:creationId xmlns:a16="http://schemas.microsoft.com/office/drawing/2014/main" id="{228D173E-207E-4EAC-9866-C0787CD7D395}"/>
                </a:ext>
              </a:extLst>
            </p:cNvPr>
            <p:cNvSpPr txBox="1"/>
            <p:nvPr/>
          </p:nvSpPr>
          <p:spPr>
            <a:xfrm>
              <a:off x="10194482" y="4087885"/>
              <a:ext cx="1811438" cy="440890"/>
            </a:xfrm>
            <a:prstGeom prst="rect">
              <a:avLst/>
            </a:prstGeom>
            <a:noFill/>
          </p:spPr>
          <p:txBody>
            <a:bodyPr wrap="square" lIns="182880" tIns="146304" rIns="182880" bIns="146304" rtlCol="0">
              <a:spAutoFit/>
            </a:bodyPr>
            <a:lstStyle/>
            <a:p>
              <a:pPr>
                <a:lnSpc>
                  <a:spcPct val="90000"/>
                </a:lnSpc>
                <a:spcAft>
                  <a:spcPts val="600"/>
                </a:spcAft>
              </a:pPr>
              <a:r>
                <a:rPr lang="en-US" sz="1050" dirty="0">
                  <a:solidFill>
                    <a:schemeClr val="tx2"/>
                  </a:solidFill>
                </a:rPr>
                <a:t>Application Template</a:t>
              </a:r>
            </a:p>
          </p:txBody>
        </p:sp>
        <p:sp>
          <p:nvSpPr>
            <p:cNvPr id="37" name="TextBox 36">
              <a:extLst>
                <a:ext uri="{FF2B5EF4-FFF2-40B4-BE49-F238E27FC236}">
                  <a16:creationId xmlns:a16="http://schemas.microsoft.com/office/drawing/2014/main" id="{B34E1C9E-3E7E-4EE7-824E-3E17A5A12F17}"/>
                </a:ext>
              </a:extLst>
            </p:cNvPr>
            <p:cNvSpPr txBox="1"/>
            <p:nvPr/>
          </p:nvSpPr>
          <p:spPr>
            <a:xfrm>
              <a:off x="10194482" y="2343049"/>
              <a:ext cx="1811438" cy="663258"/>
            </a:xfrm>
            <a:prstGeom prst="rect">
              <a:avLst/>
            </a:prstGeom>
            <a:noFill/>
          </p:spPr>
          <p:txBody>
            <a:bodyPr wrap="square" lIns="182880" tIns="146304" rIns="182880" bIns="146304" rtlCol="0">
              <a:spAutoFit/>
            </a:bodyPr>
            <a:lstStyle/>
            <a:p>
              <a:pPr>
                <a:lnSpc>
                  <a:spcPct val="90000"/>
                </a:lnSpc>
                <a:spcAft>
                  <a:spcPts val="600"/>
                </a:spcAft>
              </a:pPr>
              <a:r>
                <a:rPr lang="en-US" sz="1050" dirty="0">
                  <a:solidFill>
                    <a:schemeClr val="tx2"/>
                  </a:solidFill>
                </a:rPr>
                <a:t>Metrics, Logs, and Alerts</a:t>
              </a:r>
            </a:p>
            <a:p>
              <a:pPr>
                <a:lnSpc>
                  <a:spcPct val="90000"/>
                </a:lnSpc>
                <a:spcAft>
                  <a:spcPts val="600"/>
                </a:spcAft>
              </a:pPr>
              <a:r>
                <a:rPr lang="en-US" sz="1050" dirty="0">
                  <a:solidFill>
                    <a:schemeClr val="tx2"/>
                  </a:solidFill>
                </a:rPr>
                <a:t>Security Center</a:t>
              </a:r>
            </a:p>
          </p:txBody>
        </p:sp>
        <p:cxnSp>
          <p:nvCxnSpPr>
            <p:cNvPr id="43" name="Straight Connector 42">
              <a:extLst>
                <a:ext uri="{FF2B5EF4-FFF2-40B4-BE49-F238E27FC236}">
                  <a16:creationId xmlns:a16="http://schemas.microsoft.com/office/drawing/2014/main" id="{30DA6218-C113-4A41-968D-29AED93627EF}"/>
                </a:ext>
              </a:extLst>
            </p:cNvPr>
            <p:cNvCxnSpPr>
              <a:cxnSpLocks/>
            </p:cNvCxnSpPr>
            <p:nvPr/>
          </p:nvCxnSpPr>
          <p:spPr>
            <a:xfrm>
              <a:off x="9416005" y="4300713"/>
              <a:ext cx="914400"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C7BC765-D193-45CA-94F1-72DFE483D341}"/>
                </a:ext>
              </a:extLst>
            </p:cNvPr>
            <p:cNvCxnSpPr>
              <a:cxnSpLocks/>
            </p:cNvCxnSpPr>
            <p:nvPr/>
          </p:nvCxnSpPr>
          <p:spPr>
            <a:xfrm>
              <a:off x="9416005" y="5857508"/>
              <a:ext cx="914400"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44A0661-C22D-4D95-9B51-FA11B12CF2CD}"/>
                </a:ext>
              </a:extLst>
            </p:cNvPr>
            <p:cNvCxnSpPr>
              <a:cxnSpLocks/>
            </p:cNvCxnSpPr>
            <p:nvPr/>
          </p:nvCxnSpPr>
          <p:spPr>
            <a:xfrm>
              <a:off x="9873205" y="2674470"/>
              <a:ext cx="457200"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30B3B24F-7187-4B79-A079-3855F44D2F5F}"/>
                </a:ext>
              </a:extLst>
            </p:cNvPr>
            <p:cNvCxnSpPr>
              <a:cxnSpLocks/>
            </p:cNvCxnSpPr>
            <p:nvPr/>
          </p:nvCxnSpPr>
          <p:spPr>
            <a:xfrm>
              <a:off x="5281663" y="2336879"/>
              <a:ext cx="1003390" cy="208371"/>
            </a:xfrm>
            <a:prstGeom prst="bentConnector3">
              <a:avLst>
                <a:gd name="adj1" fmla="val 19431"/>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3568BCC9-F75A-4442-BFFF-4091077D4F4F}"/>
                </a:ext>
              </a:extLst>
            </p:cNvPr>
            <p:cNvCxnSpPr>
              <a:cxnSpLocks/>
            </p:cNvCxnSpPr>
            <p:nvPr/>
          </p:nvCxnSpPr>
          <p:spPr>
            <a:xfrm flipV="1">
              <a:off x="5281663" y="2778911"/>
              <a:ext cx="1003390" cy="208371"/>
            </a:xfrm>
            <a:prstGeom prst="bentConnector3">
              <a:avLst>
                <a:gd name="adj1" fmla="val 19431"/>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B837991-01F5-4200-86F3-8FB30662284A}"/>
                </a:ext>
              </a:extLst>
            </p:cNvPr>
            <p:cNvCxnSpPr>
              <a:cxnSpLocks/>
            </p:cNvCxnSpPr>
            <p:nvPr/>
          </p:nvCxnSpPr>
          <p:spPr>
            <a:xfrm>
              <a:off x="5281663" y="5937022"/>
              <a:ext cx="914400"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905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animEffect transition="in" filter="fade">
                                      <p:cBhvr>
                                        <p:cTn id="11" dur="500"/>
                                        <p:tgtEl>
                                          <p:spTgt spid="8">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CBACFF-F47D-4EB9-AFC3-9E0B6A2A7A9E}"/>
              </a:ext>
            </a:extLst>
          </p:cNvPr>
          <p:cNvSpPr>
            <a:spLocks noGrp="1"/>
          </p:cNvSpPr>
          <p:nvPr>
            <p:ph type="title"/>
          </p:nvPr>
        </p:nvSpPr>
        <p:spPr>
          <a:xfrm>
            <a:off x="455995" y="620428"/>
            <a:ext cx="11306469" cy="795089"/>
          </a:xfrm>
        </p:spPr>
        <p:txBody>
          <a:bodyPr/>
          <a:lstStyle/>
          <a:p>
            <a:r>
              <a:rPr lang="en-US" dirty="0"/>
              <a:t>Azure landing zones</a:t>
            </a:r>
            <a:br>
              <a:rPr lang="en-US" dirty="0"/>
            </a:br>
            <a:r>
              <a:rPr lang="en-US" dirty="0">
                <a:solidFill>
                  <a:schemeClr val="tx2"/>
                </a:solidFill>
              </a:rPr>
              <a:t>What are they for?</a:t>
            </a:r>
          </a:p>
        </p:txBody>
      </p:sp>
      <p:sp>
        <p:nvSpPr>
          <p:cNvPr id="10" name="Text Placeholder 9">
            <a:extLst>
              <a:ext uri="{FF2B5EF4-FFF2-40B4-BE49-F238E27FC236}">
                <a16:creationId xmlns:a16="http://schemas.microsoft.com/office/drawing/2014/main" id="{E5C24C19-1F59-4784-BE6D-631523460103}"/>
              </a:ext>
            </a:extLst>
          </p:cNvPr>
          <p:cNvSpPr>
            <a:spLocks noGrp="1"/>
          </p:cNvSpPr>
          <p:nvPr>
            <p:ph type="body" sz="quarter" idx="11"/>
          </p:nvPr>
        </p:nvSpPr>
        <p:spPr>
          <a:xfrm>
            <a:off x="455995" y="3665295"/>
            <a:ext cx="3618381" cy="231217"/>
          </a:xfrm>
        </p:spPr>
        <p:txBody>
          <a:bodyPr/>
          <a:lstStyle/>
          <a:p>
            <a:r>
              <a:rPr lang="en-US" sz="2000" dirty="0"/>
              <a:t>Deploy</a:t>
            </a:r>
          </a:p>
        </p:txBody>
      </p:sp>
      <p:sp>
        <p:nvSpPr>
          <p:cNvPr id="26" name="Text Placeholder 25">
            <a:extLst>
              <a:ext uri="{FF2B5EF4-FFF2-40B4-BE49-F238E27FC236}">
                <a16:creationId xmlns:a16="http://schemas.microsoft.com/office/drawing/2014/main" id="{924B6DD3-613F-4865-B073-4C0FBFB4BD71}"/>
              </a:ext>
            </a:extLst>
          </p:cNvPr>
          <p:cNvSpPr>
            <a:spLocks noGrp="1"/>
          </p:cNvSpPr>
          <p:nvPr>
            <p:ph type="body" sz="quarter" idx="12"/>
          </p:nvPr>
        </p:nvSpPr>
        <p:spPr>
          <a:xfrm>
            <a:off x="4318449" y="3665295"/>
            <a:ext cx="3618381" cy="231217"/>
          </a:xfrm>
        </p:spPr>
        <p:txBody>
          <a:bodyPr/>
          <a:lstStyle/>
          <a:p>
            <a:r>
              <a:rPr lang="en-US" sz="2000" dirty="0"/>
              <a:t>Manage</a:t>
            </a:r>
          </a:p>
        </p:txBody>
      </p:sp>
      <p:sp>
        <p:nvSpPr>
          <p:cNvPr id="40" name="Text Placeholder 39">
            <a:extLst>
              <a:ext uri="{FF2B5EF4-FFF2-40B4-BE49-F238E27FC236}">
                <a16:creationId xmlns:a16="http://schemas.microsoft.com/office/drawing/2014/main" id="{4876C68B-A430-41D8-8BD6-C164F1095A11}"/>
              </a:ext>
            </a:extLst>
          </p:cNvPr>
          <p:cNvSpPr>
            <a:spLocks noGrp="1"/>
          </p:cNvSpPr>
          <p:nvPr>
            <p:ph type="body" sz="quarter" idx="13"/>
          </p:nvPr>
        </p:nvSpPr>
        <p:spPr>
          <a:xfrm>
            <a:off x="8149960" y="3665295"/>
            <a:ext cx="3618381" cy="231217"/>
          </a:xfrm>
        </p:spPr>
        <p:txBody>
          <a:bodyPr/>
          <a:lstStyle/>
          <a:p>
            <a:r>
              <a:rPr lang="en-US" sz="2000" dirty="0"/>
              <a:t>Prepare</a:t>
            </a:r>
          </a:p>
        </p:txBody>
      </p:sp>
      <p:sp>
        <p:nvSpPr>
          <p:cNvPr id="41" name="Text Placeholder 40">
            <a:extLst>
              <a:ext uri="{FF2B5EF4-FFF2-40B4-BE49-F238E27FC236}">
                <a16:creationId xmlns:a16="http://schemas.microsoft.com/office/drawing/2014/main" id="{AD31F267-FE00-465F-9913-1E14B2818151}"/>
              </a:ext>
            </a:extLst>
          </p:cNvPr>
          <p:cNvSpPr>
            <a:spLocks noGrp="1"/>
          </p:cNvSpPr>
          <p:nvPr>
            <p:ph type="body" sz="quarter" idx="17"/>
          </p:nvPr>
        </p:nvSpPr>
        <p:spPr>
          <a:xfrm>
            <a:off x="454169" y="4108113"/>
            <a:ext cx="3618381" cy="738664"/>
          </a:xfrm>
        </p:spPr>
        <p:txBody>
          <a:bodyPr>
            <a:noAutofit/>
          </a:bodyPr>
          <a:lstStyle/>
          <a:p>
            <a:pPr marL="0" indent="0">
              <a:lnSpc>
                <a:spcPct val="100000"/>
              </a:lnSpc>
              <a:buNone/>
            </a:pPr>
            <a:r>
              <a:rPr lang="en-GB" sz="1800" dirty="0"/>
              <a:t>Deploy foundation infrastructure resources for migrating your first workload to Azure.</a:t>
            </a:r>
            <a:endParaRPr lang="en-US" sz="1800" dirty="0"/>
          </a:p>
        </p:txBody>
      </p:sp>
      <p:sp>
        <p:nvSpPr>
          <p:cNvPr id="42" name="Text Placeholder 41">
            <a:extLst>
              <a:ext uri="{FF2B5EF4-FFF2-40B4-BE49-F238E27FC236}">
                <a16:creationId xmlns:a16="http://schemas.microsoft.com/office/drawing/2014/main" id="{924C3FFA-5EAA-4E67-832C-8EDF8579B679}"/>
              </a:ext>
            </a:extLst>
          </p:cNvPr>
          <p:cNvSpPr>
            <a:spLocks noGrp="1"/>
          </p:cNvSpPr>
          <p:nvPr>
            <p:ph type="body" sz="quarter" idx="18"/>
          </p:nvPr>
        </p:nvSpPr>
        <p:spPr>
          <a:xfrm>
            <a:off x="4318449" y="4108113"/>
            <a:ext cx="3618381" cy="738664"/>
          </a:xfrm>
        </p:spPr>
        <p:txBody>
          <a:bodyPr>
            <a:noAutofit/>
          </a:bodyPr>
          <a:lstStyle/>
          <a:p>
            <a:pPr marL="0" indent="0">
              <a:lnSpc>
                <a:spcPct val="100000"/>
              </a:lnSpc>
              <a:buNone/>
            </a:pPr>
            <a:r>
              <a:rPr lang="en-GB" sz="1800" dirty="0"/>
              <a:t>Manage your cloud estate in alignment with the Microsoft Cloud Adoption Framework for Azure.</a:t>
            </a:r>
            <a:endParaRPr lang="en-US" sz="1800" dirty="0"/>
          </a:p>
        </p:txBody>
      </p:sp>
      <p:sp>
        <p:nvSpPr>
          <p:cNvPr id="46" name="Text Placeholder 45">
            <a:extLst>
              <a:ext uri="{FF2B5EF4-FFF2-40B4-BE49-F238E27FC236}">
                <a16:creationId xmlns:a16="http://schemas.microsoft.com/office/drawing/2014/main" id="{05EA6067-C1AF-43DD-B3D5-D103E50E7EB8}"/>
              </a:ext>
            </a:extLst>
          </p:cNvPr>
          <p:cNvSpPr>
            <a:spLocks noGrp="1"/>
          </p:cNvSpPr>
          <p:nvPr>
            <p:ph type="body" sz="quarter" idx="19"/>
          </p:nvPr>
        </p:nvSpPr>
        <p:spPr>
          <a:xfrm>
            <a:off x="8156766" y="4108113"/>
            <a:ext cx="3618381" cy="984885"/>
          </a:xfrm>
        </p:spPr>
        <p:txBody>
          <a:bodyPr>
            <a:noAutofit/>
          </a:bodyPr>
          <a:lstStyle/>
          <a:p>
            <a:pPr marL="0" indent="0">
              <a:lnSpc>
                <a:spcPct val="100000"/>
              </a:lnSpc>
              <a:buNone/>
            </a:pPr>
            <a:r>
              <a:rPr lang="en-GB" sz="1800" dirty="0"/>
              <a:t>Prepare the new cloud environment with scale, security, governance, networking, and identity controls. </a:t>
            </a:r>
          </a:p>
          <a:p>
            <a:pPr marL="0" indent="0">
              <a:lnSpc>
                <a:spcPct val="100000"/>
              </a:lnSpc>
              <a:buNone/>
            </a:pPr>
            <a:endParaRPr lang="en-US" sz="1800" dirty="0"/>
          </a:p>
        </p:txBody>
      </p:sp>
      <p:pic>
        <p:nvPicPr>
          <p:cNvPr id="50" name="Graphic 49">
            <a:extLst>
              <a:ext uri="{FF2B5EF4-FFF2-40B4-BE49-F238E27FC236}">
                <a16:creationId xmlns:a16="http://schemas.microsoft.com/office/drawing/2014/main" id="{4897C54A-86E8-44C0-ABDD-ECB386DCEB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49960" y="2428605"/>
            <a:ext cx="999958" cy="999958"/>
          </a:xfrm>
          <a:prstGeom prst="rect">
            <a:avLst/>
          </a:prstGeom>
        </p:spPr>
      </p:pic>
      <p:pic>
        <p:nvPicPr>
          <p:cNvPr id="51" name="Graphic 50">
            <a:extLst>
              <a:ext uri="{FF2B5EF4-FFF2-40B4-BE49-F238E27FC236}">
                <a16:creationId xmlns:a16="http://schemas.microsoft.com/office/drawing/2014/main" id="{E9E63D74-A1DE-4894-BBC2-B66ADB58E8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27758" y="2428605"/>
            <a:ext cx="999958" cy="999958"/>
          </a:xfrm>
          <a:prstGeom prst="rect">
            <a:avLst/>
          </a:prstGeom>
        </p:spPr>
      </p:pic>
      <p:pic>
        <p:nvPicPr>
          <p:cNvPr id="52" name="Graphic 51">
            <a:extLst>
              <a:ext uri="{FF2B5EF4-FFF2-40B4-BE49-F238E27FC236}">
                <a16:creationId xmlns:a16="http://schemas.microsoft.com/office/drawing/2014/main" id="{80B8CB88-5701-49A7-B6CE-FD2ECDDFD6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4514" y="2428085"/>
            <a:ext cx="1000999" cy="1000999"/>
          </a:xfrm>
          <a:prstGeom prst="rect">
            <a:avLst/>
          </a:prstGeom>
        </p:spPr>
      </p:pic>
    </p:spTree>
    <p:extLst>
      <p:ext uri="{BB962C8B-B14F-4D97-AF65-F5344CB8AC3E}">
        <p14:creationId xmlns:p14="http://schemas.microsoft.com/office/powerpoint/2010/main" val="2307976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xEl>
                                              <p:pRg st="0" end="0"/>
                                            </p:txEl>
                                          </p:spTgt>
                                        </p:tgtEl>
                                        <p:attrNameLst>
                                          <p:attrName>style.visibility</p:attrName>
                                        </p:attrNameLst>
                                      </p:cBhvr>
                                      <p:to>
                                        <p:strVal val="visible"/>
                                      </p:to>
                                    </p:set>
                                    <p:animEffect transition="in" filter="fade">
                                      <p:cBhvr>
                                        <p:cTn id="10" dur="500"/>
                                        <p:tgtEl>
                                          <p:spTgt spid="41">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xEl>
                                              <p:pRg st="0" end="0"/>
                                            </p:txEl>
                                          </p:spTgt>
                                        </p:tgtEl>
                                        <p:attrNameLst>
                                          <p:attrName>style.visibility</p:attrName>
                                        </p:attrNameLst>
                                      </p:cBhvr>
                                      <p:to>
                                        <p:strVal val="visible"/>
                                      </p:to>
                                    </p:set>
                                    <p:animEffect transition="in" filter="fade">
                                      <p:cBhvr>
                                        <p:cTn id="20" dur="500"/>
                                        <p:tgtEl>
                                          <p:spTgt spid="26">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2">
                                            <p:txEl>
                                              <p:pRg st="0" end="0"/>
                                            </p:txEl>
                                          </p:spTgt>
                                        </p:tgtEl>
                                        <p:attrNameLst>
                                          <p:attrName>style.visibility</p:attrName>
                                        </p:attrNameLst>
                                      </p:cBhvr>
                                      <p:to>
                                        <p:strVal val="visible"/>
                                      </p:to>
                                    </p:set>
                                    <p:animEffect transition="in" filter="fade">
                                      <p:cBhvr>
                                        <p:cTn id="23" dur="500"/>
                                        <p:tgtEl>
                                          <p:spTgt spid="42">
                                            <p:txEl>
                                              <p:pRg st="0" end="0"/>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0">
                                            <p:txEl>
                                              <p:pRg st="0" end="0"/>
                                            </p:txEl>
                                          </p:spTgt>
                                        </p:tgtEl>
                                        <p:attrNameLst>
                                          <p:attrName>style.visibility</p:attrName>
                                        </p:attrNameLst>
                                      </p:cBhvr>
                                      <p:to>
                                        <p:strVal val="visible"/>
                                      </p:to>
                                    </p:set>
                                    <p:animEffect transition="in" filter="fade">
                                      <p:cBhvr>
                                        <p:cTn id="30" dur="500"/>
                                        <p:tgtEl>
                                          <p:spTgt spid="40">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26" grpId="0" build="p"/>
      <p:bldP spid="40" grpId="0" build="p"/>
      <p:bldP spid="41" grpId="0" build="p"/>
      <p:bldP spid="42" grpId="0" build="p"/>
      <p:bldP spid="4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CBACFF-F47D-4EB9-AFC3-9E0B6A2A7A9E}"/>
              </a:ext>
            </a:extLst>
          </p:cNvPr>
          <p:cNvSpPr>
            <a:spLocks noGrp="1"/>
          </p:cNvSpPr>
          <p:nvPr>
            <p:ph type="title"/>
          </p:nvPr>
        </p:nvSpPr>
        <p:spPr>
          <a:xfrm>
            <a:off x="455995" y="620428"/>
            <a:ext cx="11306469" cy="795089"/>
          </a:xfrm>
        </p:spPr>
        <p:txBody>
          <a:bodyPr/>
          <a:lstStyle/>
          <a:p>
            <a:r>
              <a:rPr lang="en-US" dirty="0"/>
              <a:t>Azure landing zones</a:t>
            </a:r>
            <a:br>
              <a:rPr lang="en-US" dirty="0"/>
            </a:br>
            <a:r>
              <a:rPr lang="en-US" dirty="0">
                <a:solidFill>
                  <a:schemeClr val="tx2"/>
                </a:solidFill>
              </a:rPr>
              <a:t>Design areas</a:t>
            </a:r>
          </a:p>
        </p:txBody>
      </p:sp>
      <p:grpSp>
        <p:nvGrpSpPr>
          <p:cNvPr id="2" name="Group 1">
            <a:extLst>
              <a:ext uri="{FF2B5EF4-FFF2-40B4-BE49-F238E27FC236}">
                <a16:creationId xmlns:a16="http://schemas.microsoft.com/office/drawing/2014/main" id="{7263D9B5-A2E8-4ACF-A131-BECAF4601DCC}"/>
              </a:ext>
            </a:extLst>
          </p:cNvPr>
          <p:cNvGrpSpPr/>
          <p:nvPr/>
        </p:nvGrpSpPr>
        <p:grpSpPr>
          <a:xfrm>
            <a:off x="1910371" y="1815163"/>
            <a:ext cx="3667364" cy="914729"/>
            <a:chOff x="1910371" y="1815163"/>
            <a:chExt cx="3667364" cy="914729"/>
          </a:xfrm>
        </p:grpSpPr>
        <p:sp>
          <p:nvSpPr>
            <p:cNvPr id="25" name="Freeform: Shape 24">
              <a:extLst>
                <a:ext uri="{FF2B5EF4-FFF2-40B4-BE49-F238E27FC236}">
                  <a16:creationId xmlns:a16="http://schemas.microsoft.com/office/drawing/2014/main" id="{8D13B4D2-C95A-4D1F-A744-8834DABB58C8}"/>
                </a:ext>
              </a:extLst>
            </p:cNvPr>
            <p:cNvSpPr/>
            <p:nvPr/>
          </p:nvSpPr>
          <p:spPr>
            <a:xfrm>
              <a:off x="3076615" y="1815163"/>
              <a:ext cx="2501120"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2000" dirty="0">
                  <a:solidFill>
                    <a:srgbClr val="000000">
                      <a:hueOff val="0"/>
                      <a:satOff val="0"/>
                      <a:lumOff val="0"/>
                      <a:alphaOff val="0"/>
                    </a:srgbClr>
                  </a:solidFill>
                  <a:latin typeface="Segoe UI"/>
                </a:rPr>
                <a:t>AAD Tenant and Billing</a:t>
              </a:r>
              <a:endParaRPr lang="en-US" sz="2000" dirty="0">
                <a:solidFill>
                  <a:srgbClr val="000000">
                    <a:hueOff val="0"/>
                    <a:satOff val="0"/>
                    <a:lumOff val="0"/>
                    <a:alphaOff val="0"/>
                  </a:srgbClr>
                </a:solidFill>
                <a:latin typeface="Segoe UI"/>
              </a:endParaRPr>
            </a:p>
          </p:txBody>
        </p:sp>
        <p:grpSp>
          <p:nvGrpSpPr>
            <p:cNvPr id="27" name="Graphic 29" descr="Users">
              <a:extLst>
                <a:ext uri="{FF2B5EF4-FFF2-40B4-BE49-F238E27FC236}">
                  <a16:creationId xmlns:a16="http://schemas.microsoft.com/office/drawing/2014/main" id="{879314FB-DD9A-4B54-9E3E-43C18715537D}"/>
                </a:ext>
              </a:extLst>
            </p:cNvPr>
            <p:cNvGrpSpPr/>
            <p:nvPr/>
          </p:nvGrpSpPr>
          <p:grpSpPr>
            <a:xfrm>
              <a:off x="1910371" y="2023008"/>
              <a:ext cx="799986" cy="499038"/>
              <a:chOff x="786558" y="1865655"/>
              <a:chExt cx="800099" cy="499109"/>
            </a:xfrm>
            <a:solidFill>
              <a:srgbClr val="50E6FF"/>
            </a:solidFill>
          </p:grpSpPr>
          <p:sp>
            <p:nvSpPr>
              <p:cNvPr id="28" name="Freeform: Shape 27">
                <a:extLst>
                  <a:ext uri="{FF2B5EF4-FFF2-40B4-BE49-F238E27FC236}">
                    <a16:creationId xmlns:a16="http://schemas.microsoft.com/office/drawing/2014/main" id="{9416089B-F50A-4847-9554-C99C481F5BFD}"/>
                  </a:ext>
                </a:extLst>
              </p:cNvPr>
              <p:cNvSpPr/>
              <p:nvPr/>
            </p:nvSpPr>
            <p:spPr>
              <a:xfrm>
                <a:off x="872283" y="1865655"/>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4"/>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29" name="Freeform: Shape 28">
                <a:extLst>
                  <a:ext uri="{FF2B5EF4-FFF2-40B4-BE49-F238E27FC236}">
                    <a16:creationId xmlns:a16="http://schemas.microsoft.com/office/drawing/2014/main" id="{4B6B0476-0DE6-458A-8B95-D14714927127}"/>
                  </a:ext>
                </a:extLst>
              </p:cNvPr>
              <p:cNvSpPr/>
              <p:nvPr/>
            </p:nvSpPr>
            <p:spPr>
              <a:xfrm>
                <a:off x="1329483" y="1865655"/>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4"/>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30" name="Freeform: Shape 29">
                <a:extLst>
                  <a:ext uri="{FF2B5EF4-FFF2-40B4-BE49-F238E27FC236}">
                    <a16:creationId xmlns:a16="http://schemas.microsoft.com/office/drawing/2014/main" id="{032C4232-87DF-43D8-B895-D1FBC0D31BCD}"/>
                  </a:ext>
                </a:extLst>
              </p:cNvPr>
              <p:cNvSpPr/>
              <p:nvPr/>
            </p:nvSpPr>
            <p:spPr>
              <a:xfrm>
                <a:off x="1015158" y="2193315"/>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31" name="Freeform: Shape 30">
                <a:extLst>
                  <a:ext uri="{FF2B5EF4-FFF2-40B4-BE49-F238E27FC236}">
                    <a16:creationId xmlns:a16="http://schemas.microsoft.com/office/drawing/2014/main" id="{7106173A-92C0-43DD-A0B5-39955D3F62D4}"/>
                  </a:ext>
                </a:extLst>
              </p:cNvPr>
              <p:cNvSpPr/>
              <p:nvPr/>
            </p:nvSpPr>
            <p:spPr>
              <a:xfrm>
                <a:off x="1100883" y="1999005"/>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32" name="Freeform: Shape 31">
                <a:extLst>
                  <a:ext uri="{FF2B5EF4-FFF2-40B4-BE49-F238E27FC236}">
                    <a16:creationId xmlns:a16="http://schemas.microsoft.com/office/drawing/2014/main" id="{E9F6DB81-EDCB-4FD4-A1F7-AE0FE1628C36}"/>
                  </a:ext>
                </a:extLst>
              </p:cNvPr>
              <p:cNvSpPr/>
              <p:nvPr/>
            </p:nvSpPr>
            <p:spPr>
              <a:xfrm>
                <a:off x="1276143" y="2059965"/>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accent4"/>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33" name="Freeform: Shape 32">
                <a:extLst>
                  <a:ext uri="{FF2B5EF4-FFF2-40B4-BE49-F238E27FC236}">
                    <a16:creationId xmlns:a16="http://schemas.microsoft.com/office/drawing/2014/main" id="{5BE1A74D-4E57-490F-8673-40B2D2987FA4}"/>
                  </a:ext>
                </a:extLst>
              </p:cNvPr>
              <p:cNvSpPr/>
              <p:nvPr/>
            </p:nvSpPr>
            <p:spPr>
              <a:xfrm>
                <a:off x="786558" y="2059965"/>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accent4"/>
              </a:solidFill>
              <a:ln w="9525" cap="flat">
                <a:noFill/>
                <a:prstDash val="solid"/>
                <a:miter/>
              </a:ln>
            </p:spPr>
            <p:txBody>
              <a:bodyPr rtlCol="0" anchor="ctr"/>
              <a:lstStyle/>
              <a:p>
                <a:pPr defTabSz="914367"/>
                <a:endParaRPr lang="en-US" sz="2000" dirty="0">
                  <a:solidFill>
                    <a:srgbClr val="000000"/>
                  </a:solidFill>
                  <a:latin typeface="Segoe UI"/>
                </a:endParaRPr>
              </a:p>
            </p:txBody>
          </p:sp>
        </p:grpSp>
      </p:grpSp>
      <p:grpSp>
        <p:nvGrpSpPr>
          <p:cNvPr id="3" name="Group 2">
            <a:extLst>
              <a:ext uri="{FF2B5EF4-FFF2-40B4-BE49-F238E27FC236}">
                <a16:creationId xmlns:a16="http://schemas.microsoft.com/office/drawing/2014/main" id="{74694C63-A165-477D-86A2-C813ED16EF94}"/>
              </a:ext>
            </a:extLst>
          </p:cNvPr>
          <p:cNvGrpSpPr/>
          <p:nvPr/>
        </p:nvGrpSpPr>
        <p:grpSpPr>
          <a:xfrm>
            <a:off x="1943704" y="2996049"/>
            <a:ext cx="2968376" cy="914729"/>
            <a:chOff x="1943704" y="2996049"/>
            <a:chExt cx="2968376" cy="914729"/>
          </a:xfrm>
        </p:grpSpPr>
        <p:sp>
          <p:nvSpPr>
            <p:cNvPr id="38" name="Freeform: Shape 37">
              <a:extLst>
                <a:ext uri="{FF2B5EF4-FFF2-40B4-BE49-F238E27FC236}">
                  <a16:creationId xmlns:a16="http://schemas.microsoft.com/office/drawing/2014/main" id="{182AC797-25EA-482D-991C-D068907EFD8B}"/>
                </a:ext>
              </a:extLst>
            </p:cNvPr>
            <p:cNvSpPr/>
            <p:nvPr/>
          </p:nvSpPr>
          <p:spPr>
            <a:xfrm>
              <a:off x="3076615" y="2996049"/>
              <a:ext cx="1835465"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2000" dirty="0">
                  <a:solidFill>
                    <a:srgbClr val="000000">
                      <a:hueOff val="0"/>
                      <a:satOff val="0"/>
                      <a:lumOff val="0"/>
                      <a:alphaOff val="0"/>
                    </a:srgbClr>
                  </a:solidFill>
                  <a:latin typeface="Segoe UI"/>
                </a:rPr>
                <a:t>Identity</a:t>
              </a:r>
              <a:endParaRPr lang="en-US" sz="2000" dirty="0">
                <a:solidFill>
                  <a:srgbClr val="000000">
                    <a:hueOff val="0"/>
                    <a:satOff val="0"/>
                    <a:lumOff val="0"/>
                    <a:alphaOff val="0"/>
                  </a:srgbClr>
                </a:solidFill>
                <a:latin typeface="Segoe UI"/>
              </a:endParaRPr>
            </a:p>
          </p:txBody>
        </p:sp>
        <p:grpSp>
          <p:nvGrpSpPr>
            <p:cNvPr id="39" name="Graphic 42" descr="Employee badge">
              <a:extLst>
                <a:ext uri="{FF2B5EF4-FFF2-40B4-BE49-F238E27FC236}">
                  <a16:creationId xmlns:a16="http://schemas.microsoft.com/office/drawing/2014/main" id="{FFEC986F-4069-4FA5-8169-8657F9BBF96E}"/>
                </a:ext>
              </a:extLst>
            </p:cNvPr>
            <p:cNvGrpSpPr/>
            <p:nvPr/>
          </p:nvGrpSpPr>
          <p:grpSpPr>
            <a:xfrm>
              <a:off x="1943704" y="3078157"/>
              <a:ext cx="733321" cy="623323"/>
              <a:chOff x="5715000" y="3105150"/>
              <a:chExt cx="762000" cy="647700"/>
            </a:xfrm>
            <a:solidFill>
              <a:srgbClr val="50E6FF"/>
            </a:solidFill>
          </p:grpSpPr>
          <p:sp>
            <p:nvSpPr>
              <p:cNvPr id="43" name="Freeform: Shape 42">
                <a:extLst>
                  <a:ext uri="{FF2B5EF4-FFF2-40B4-BE49-F238E27FC236}">
                    <a16:creationId xmlns:a16="http://schemas.microsoft.com/office/drawing/2014/main" id="{E5652CB8-3749-414E-9378-37D5B5E28301}"/>
                  </a:ext>
                </a:extLst>
              </p:cNvPr>
              <p:cNvSpPr/>
              <p:nvPr/>
            </p:nvSpPr>
            <p:spPr>
              <a:xfrm>
                <a:off x="6038850" y="3105150"/>
                <a:ext cx="114300" cy="152400"/>
              </a:xfrm>
              <a:custGeom>
                <a:avLst/>
                <a:gdLst>
                  <a:gd name="connsiteX0" fmla="*/ 76200 w 114300"/>
                  <a:gd name="connsiteY0" fmla="*/ 152400 h 152400"/>
                  <a:gd name="connsiteX1" fmla="*/ 38100 w 114300"/>
                  <a:gd name="connsiteY1" fmla="*/ 152400 h 152400"/>
                  <a:gd name="connsiteX2" fmla="*/ 0 w 114300"/>
                  <a:gd name="connsiteY2" fmla="*/ 114300 h 152400"/>
                  <a:gd name="connsiteX3" fmla="*/ 0 w 114300"/>
                  <a:gd name="connsiteY3" fmla="*/ 38100 h 152400"/>
                  <a:gd name="connsiteX4" fmla="*/ 38100 w 114300"/>
                  <a:gd name="connsiteY4" fmla="*/ 0 h 152400"/>
                  <a:gd name="connsiteX5" fmla="*/ 76200 w 114300"/>
                  <a:gd name="connsiteY5" fmla="*/ 0 h 152400"/>
                  <a:gd name="connsiteX6" fmla="*/ 114300 w 114300"/>
                  <a:gd name="connsiteY6" fmla="*/ 38100 h 152400"/>
                  <a:gd name="connsiteX7" fmla="*/ 114300 w 114300"/>
                  <a:gd name="connsiteY7" fmla="*/ 114300 h 152400"/>
                  <a:gd name="connsiteX8" fmla="*/ 76200 w 114300"/>
                  <a:gd name="connsiteY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52400">
                    <a:moveTo>
                      <a:pt x="76200" y="152400"/>
                    </a:moveTo>
                    <a:lnTo>
                      <a:pt x="38100" y="152400"/>
                    </a:lnTo>
                    <a:cubicBezTo>
                      <a:pt x="17145" y="152400"/>
                      <a:pt x="0" y="135255"/>
                      <a:pt x="0" y="114300"/>
                    </a:cubicBezTo>
                    <a:lnTo>
                      <a:pt x="0" y="38100"/>
                    </a:lnTo>
                    <a:cubicBezTo>
                      <a:pt x="0" y="17145"/>
                      <a:pt x="17145" y="0"/>
                      <a:pt x="38100" y="0"/>
                    </a:cubicBezTo>
                    <a:lnTo>
                      <a:pt x="76200" y="0"/>
                    </a:lnTo>
                    <a:cubicBezTo>
                      <a:pt x="97155" y="0"/>
                      <a:pt x="114300" y="17145"/>
                      <a:pt x="114300" y="38100"/>
                    </a:cubicBezTo>
                    <a:lnTo>
                      <a:pt x="114300" y="114300"/>
                    </a:lnTo>
                    <a:cubicBezTo>
                      <a:pt x="114300" y="135255"/>
                      <a:pt x="97155" y="152400"/>
                      <a:pt x="76200" y="152400"/>
                    </a:cubicBez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44" name="Freeform: Shape 43">
                <a:extLst>
                  <a:ext uri="{FF2B5EF4-FFF2-40B4-BE49-F238E27FC236}">
                    <a16:creationId xmlns:a16="http://schemas.microsoft.com/office/drawing/2014/main" id="{F828D35B-C400-4878-9DBB-05DBEF70ABC2}"/>
                  </a:ext>
                </a:extLst>
              </p:cNvPr>
              <p:cNvSpPr/>
              <p:nvPr/>
            </p:nvSpPr>
            <p:spPr>
              <a:xfrm>
                <a:off x="5715000" y="3219450"/>
                <a:ext cx="762000" cy="533400"/>
              </a:xfrm>
              <a:custGeom>
                <a:avLst/>
                <a:gdLst>
                  <a:gd name="connsiteX0" fmla="*/ 685800 w 762000"/>
                  <a:gd name="connsiteY0" fmla="*/ 228600 h 533400"/>
                  <a:gd name="connsiteX1" fmla="*/ 457200 w 762000"/>
                  <a:gd name="connsiteY1" fmla="*/ 228600 h 533400"/>
                  <a:gd name="connsiteX2" fmla="*/ 457200 w 762000"/>
                  <a:gd name="connsiteY2" fmla="*/ 190500 h 533400"/>
                  <a:gd name="connsiteX3" fmla="*/ 685800 w 762000"/>
                  <a:gd name="connsiteY3" fmla="*/ 190500 h 533400"/>
                  <a:gd name="connsiteX4" fmla="*/ 685800 w 762000"/>
                  <a:gd name="connsiteY4" fmla="*/ 228600 h 533400"/>
                  <a:gd name="connsiteX5" fmla="*/ 685800 w 762000"/>
                  <a:gd name="connsiteY5" fmla="*/ 342900 h 533400"/>
                  <a:gd name="connsiteX6" fmla="*/ 457200 w 762000"/>
                  <a:gd name="connsiteY6" fmla="*/ 342900 h 533400"/>
                  <a:gd name="connsiteX7" fmla="*/ 457200 w 762000"/>
                  <a:gd name="connsiteY7" fmla="*/ 304800 h 533400"/>
                  <a:gd name="connsiteX8" fmla="*/ 685800 w 762000"/>
                  <a:gd name="connsiteY8" fmla="*/ 304800 h 533400"/>
                  <a:gd name="connsiteX9" fmla="*/ 685800 w 762000"/>
                  <a:gd name="connsiteY9" fmla="*/ 342900 h 533400"/>
                  <a:gd name="connsiteX10" fmla="*/ 685800 w 762000"/>
                  <a:gd name="connsiteY10" fmla="*/ 457200 h 533400"/>
                  <a:gd name="connsiteX11" fmla="*/ 457200 w 762000"/>
                  <a:gd name="connsiteY11" fmla="*/ 457200 h 533400"/>
                  <a:gd name="connsiteX12" fmla="*/ 457200 w 762000"/>
                  <a:gd name="connsiteY12" fmla="*/ 419100 h 533400"/>
                  <a:gd name="connsiteX13" fmla="*/ 685800 w 762000"/>
                  <a:gd name="connsiteY13" fmla="*/ 419100 h 533400"/>
                  <a:gd name="connsiteX14" fmla="*/ 685800 w 762000"/>
                  <a:gd name="connsiteY14" fmla="*/ 457200 h 533400"/>
                  <a:gd name="connsiteX15" fmla="*/ 381000 w 762000"/>
                  <a:gd name="connsiteY15" fmla="*/ 457200 h 533400"/>
                  <a:gd name="connsiteX16" fmla="*/ 76200 w 762000"/>
                  <a:gd name="connsiteY16" fmla="*/ 457200 h 533400"/>
                  <a:gd name="connsiteX17" fmla="*/ 76200 w 762000"/>
                  <a:gd name="connsiteY17" fmla="*/ 381000 h 533400"/>
                  <a:gd name="connsiteX18" fmla="*/ 91440 w 762000"/>
                  <a:gd name="connsiteY18" fmla="*/ 350520 h 533400"/>
                  <a:gd name="connsiteX19" fmla="*/ 165735 w 762000"/>
                  <a:gd name="connsiteY19" fmla="*/ 314325 h 533400"/>
                  <a:gd name="connsiteX20" fmla="*/ 228600 w 762000"/>
                  <a:gd name="connsiteY20" fmla="*/ 304800 h 533400"/>
                  <a:gd name="connsiteX21" fmla="*/ 291465 w 762000"/>
                  <a:gd name="connsiteY21" fmla="*/ 314325 h 533400"/>
                  <a:gd name="connsiteX22" fmla="*/ 365760 w 762000"/>
                  <a:gd name="connsiteY22" fmla="*/ 350520 h 533400"/>
                  <a:gd name="connsiteX23" fmla="*/ 381000 w 762000"/>
                  <a:gd name="connsiteY23" fmla="*/ 381000 h 533400"/>
                  <a:gd name="connsiteX24" fmla="*/ 381000 w 762000"/>
                  <a:gd name="connsiteY24" fmla="*/ 457200 h 533400"/>
                  <a:gd name="connsiteX25" fmla="*/ 228600 w 762000"/>
                  <a:gd name="connsiteY25" fmla="*/ 133350 h 533400"/>
                  <a:gd name="connsiteX26" fmla="*/ 304800 w 762000"/>
                  <a:gd name="connsiteY26" fmla="*/ 209550 h 533400"/>
                  <a:gd name="connsiteX27" fmla="*/ 228600 w 762000"/>
                  <a:gd name="connsiteY27" fmla="*/ 285750 h 533400"/>
                  <a:gd name="connsiteX28" fmla="*/ 152400 w 762000"/>
                  <a:gd name="connsiteY28" fmla="*/ 209550 h 533400"/>
                  <a:gd name="connsiteX29" fmla="*/ 228600 w 762000"/>
                  <a:gd name="connsiteY29" fmla="*/ 133350 h 533400"/>
                  <a:gd name="connsiteX30" fmla="*/ 723900 w 762000"/>
                  <a:gd name="connsiteY30" fmla="*/ 0 h 533400"/>
                  <a:gd name="connsiteX31" fmla="*/ 476250 w 762000"/>
                  <a:gd name="connsiteY31" fmla="*/ 0 h 533400"/>
                  <a:gd name="connsiteX32" fmla="*/ 400050 w 762000"/>
                  <a:gd name="connsiteY32" fmla="*/ 76200 h 533400"/>
                  <a:gd name="connsiteX33" fmla="*/ 361950 w 762000"/>
                  <a:gd name="connsiteY33" fmla="*/ 76200 h 533400"/>
                  <a:gd name="connsiteX34" fmla="*/ 285750 w 762000"/>
                  <a:gd name="connsiteY34" fmla="*/ 0 h 533400"/>
                  <a:gd name="connsiteX35" fmla="*/ 38100 w 762000"/>
                  <a:gd name="connsiteY35" fmla="*/ 0 h 533400"/>
                  <a:gd name="connsiteX36" fmla="*/ 0 w 762000"/>
                  <a:gd name="connsiteY36" fmla="*/ 38100 h 533400"/>
                  <a:gd name="connsiteX37" fmla="*/ 0 w 762000"/>
                  <a:gd name="connsiteY37" fmla="*/ 495300 h 533400"/>
                  <a:gd name="connsiteX38" fmla="*/ 38100 w 762000"/>
                  <a:gd name="connsiteY38" fmla="*/ 533400 h 533400"/>
                  <a:gd name="connsiteX39" fmla="*/ 723900 w 762000"/>
                  <a:gd name="connsiteY39" fmla="*/ 533400 h 533400"/>
                  <a:gd name="connsiteX40" fmla="*/ 762000 w 762000"/>
                  <a:gd name="connsiteY40" fmla="*/ 495300 h 533400"/>
                  <a:gd name="connsiteX41" fmla="*/ 762000 w 762000"/>
                  <a:gd name="connsiteY41" fmla="*/ 38100 h 533400"/>
                  <a:gd name="connsiteX42" fmla="*/ 723900 w 762000"/>
                  <a:gd name="connsiteY42"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62000" h="533400">
                    <a:moveTo>
                      <a:pt x="685800" y="228600"/>
                    </a:moveTo>
                    <a:lnTo>
                      <a:pt x="457200" y="228600"/>
                    </a:lnTo>
                    <a:lnTo>
                      <a:pt x="457200" y="190500"/>
                    </a:lnTo>
                    <a:lnTo>
                      <a:pt x="685800" y="190500"/>
                    </a:lnTo>
                    <a:lnTo>
                      <a:pt x="685800" y="228600"/>
                    </a:lnTo>
                    <a:close/>
                    <a:moveTo>
                      <a:pt x="685800" y="342900"/>
                    </a:moveTo>
                    <a:lnTo>
                      <a:pt x="457200" y="342900"/>
                    </a:lnTo>
                    <a:lnTo>
                      <a:pt x="457200" y="304800"/>
                    </a:lnTo>
                    <a:lnTo>
                      <a:pt x="685800" y="304800"/>
                    </a:lnTo>
                    <a:lnTo>
                      <a:pt x="685800" y="342900"/>
                    </a:lnTo>
                    <a:close/>
                    <a:moveTo>
                      <a:pt x="685800" y="457200"/>
                    </a:moveTo>
                    <a:lnTo>
                      <a:pt x="457200" y="457200"/>
                    </a:lnTo>
                    <a:lnTo>
                      <a:pt x="457200" y="419100"/>
                    </a:lnTo>
                    <a:lnTo>
                      <a:pt x="685800" y="419100"/>
                    </a:lnTo>
                    <a:lnTo>
                      <a:pt x="685800" y="457200"/>
                    </a:lnTo>
                    <a:close/>
                    <a:moveTo>
                      <a:pt x="381000" y="457200"/>
                    </a:moveTo>
                    <a:lnTo>
                      <a:pt x="76200" y="457200"/>
                    </a:lnTo>
                    <a:lnTo>
                      <a:pt x="76200" y="381000"/>
                    </a:lnTo>
                    <a:cubicBezTo>
                      <a:pt x="76200" y="369570"/>
                      <a:pt x="81915" y="358140"/>
                      <a:pt x="91440" y="350520"/>
                    </a:cubicBezTo>
                    <a:cubicBezTo>
                      <a:pt x="112395" y="335280"/>
                      <a:pt x="139065" y="321945"/>
                      <a:pt x="165735" y="314325"/>
                    </a:cubicBezTo>
                    <a:cubicBezTo>
                      <a:pt x="186690" y="308610"/>
                      <a:pt x="207645" y="304800"/>
                      <a:pt x="228600" y="304800"/>
                    </a:cubicBezTo>
                    <a:cubicBezTo>
                      <a:pt x="251460" y="304800"/>
                      <a:pt x="272415" y="308610"/>
                      <a:pt x="291465" y="314325"/>
                    </a:cubicBezTo>
                    <a:cubicBezTo>
                      <a:pt x="318135" y="321945"/>
                      <a:pt x="344805" y="333375"/>
                      <a:pt x="365760" y="350520"/>
                    </a:cubicBezTo>
                    <a:cubicBezTo>
                      <a:pt x="375285" y="358140"/>
                      <a:pt x="381000" y="369570"/>
                      <a:pt x="381000" y="381000"/>
                    </a:cubicBezTo>
                    <a:lnTo>
                      <a:pt x="381000" y="457200"/>
                    </a:lnTo>
                    <a:close/>
                    <a:moveTo>
                      <a:pt x="228600" y="133350"/>
                    </a:moveTo>
                    <a:cubicBezTo>
                      <a:pt x="270510" y="133350"/>
                      <a:pt x="304800" y="167640"/>
                      <a:pt x="304800" y="209550"/>
                    </a:cubicBezTo>
                    <a:cubicBezTo>
                      <a:pt x="304800" y="251460"/>
                      <a:pt x="270510" y="285750"/>
                      <a:pt x="228600" y="285750"/>
                    </a:cubicBezTo>
                    <a:cubicBezTo>
                      <a:pt x="186690" y="285750"/>
                      <a:pt x="152400" y="251460"/>
                      <a:pt x="152400" y="209550"/>
                    </a:cubicBezTo>
                    <a:cubicBezTo>
                      <a:pt x="152400" y="167640"/>
                      <a:pt x="186690" y="133350"/>
                      <a:pt x="228600" y="133350"/>
                    </a:cubicBezTo>
                    <a:close/>
                    <a:moveTo>
                      <a:pt x="723900" y="0"/>
                    </a:moveTo>
                    <a:lnTo>
                      <a:pt x="476250" y="0"/>
                    </a:lnTo>
                    <a:cubicBezTo>
                      <a:pt x="476250" y="41910"/>
                      <a:pt x="441960" y="76200"/>
                      <a:pt x="400050" y="76200"/>
                    </a:cubicBezTo>
                    <a:lnTo>
                      <a:pt x="361950" y="76200"/>
                    </a:lnTo>
                    <a:cubicBezTo>
                      <a:pt x="320040" y="76200"/>
                      <a:pt x="285750" y="41910"/>
                      <a:pt x="285750" y="0"/>
                    </a:cubicBezTo>
                    <a:lnTo>
                      <a:pt x="38100" y="0"/>
                    </a:lnTo>
                    <a:cubicBezTo>
                      <a:pt x="17145" y="0"/>
                      <a:pt x="0" y="17145"/>
                      <a:pt x="0" y="38100"/>
                    </a:cubicBezTo>
                    <a:lnTo>
                      <a:pt x="0" y="495300"/>
                    </a:lnTo>
                    <a:cubicBezTo>
                      <a:pt x="0" y="516255"/>
                      <a:pt x="17145" y="533400"/>
                      <a:pt x="38100" y="533400"/>
                    </a:cubicBezTo>
                    <a:lnTo>
                      <a:pt x="723900" y="533400"/>
                    </a:lnTo>
                    <a:cubicBezTo>
                      <a:pt x="744855" y="533400"/>
                      <a:pt x="762000" y="516255"/>
                      <a:pt x="762000" y="495300"/>
                    </a:cubicBezTo>
                    <a:lnTo>
                      <a:pt x="762000" y="38100"/>
                    </a:lnTo>
                    <a:cubicBezTo>
                      <a:pt x="762000" y="17145"/>
                      <a:pt x="744855" y="0"/>
                      <a:pt x="723900" y="0"/>
                    </a:cubicBezTo>
                    <a:close/>
                  </a:path>
                </a:pathLst>
              </a:custGeom>
              <a:solidFill>
                <a:schemeClr val="tx2"/>
              </a:solidFill>
              <a:ln w="9525" cap="flat">
                <a:noFill/>
                <a:prstDash val="solid"/>
                <a:miter/>
              </a:ln>
            </p:spPr>
            <p:txBody>
              <a:bodyPr rtlCol="0" anchor="ctr"/>
              <a:lstStyle/>
              <a:p>
                <a:pPr defTabSz="914367"/>
                <a:endParaRPr lang="en-US" sz="2000" dirty="0">
                  <a:solidFill>
                    <a:srgbClr val="000000"/>
                  </a:solidFill>
                  <a:latin typeface="Segoe UI"/>
                </a:endParaRPr>
              </a:p>
            </p:txBody>
          </p:sp>
        </p:grpSp>
      </p:grpSp>
      <p:grpSp>
        <p:nvGrpSpPr>
          <p:cNvPr id="9" name="Group 8">
            <a:extLst>
              <a:ext uri="{FF2B5EF4-FFF2-40B4-BE49-F238E27FC236}">
                <a16:creationId xmlns:a16="http://schemas.microsoft.com/office/drawing/2014/main" id="{0E52951B-E804-4E77-806A-A85417B744D8}"/>
              </a:ext>
            </a:extLst>
          </p:cNvPr>
          <p:cNvGrpSpPr/>
          <p:nvPr/>
        </p:nvGrpSpPr>
        <p:grpSpPr>
          <a:xfrm>
            <a:off x="6812241" y="4272120"/>
            <a:ext cx="3422899" cy="914729"/>
            <a:chOff x="6812241" y="4272120"/>
            <a:chExt cx="3422899" cy="914729"/>
          </a:xfrm>
        </p:grpSpPr>
        <p:sp>
          <p:nvSpPr>
            <p:cNvPr id="47" name="Freeform: Shape 46">
              <a:extLst>
                <a:ext uri="{FF2B5EF4-FFF2-40B4-BE49-F238E27FC236}">
                  <a16:creationId xmlns:a16="http://schemas.microsoft.com/office/drawing/2014/main" id="{8CD7E813-F085-4F13-AB4B-71881B52FA08}"/>
                </a:ext>
              </a:extLst>
            </p:cNvPr>
            <p:cNvSpPr/>
            <p:nvPr/>
          </p:nvSpPr>
          <p:spPr>
            <a:xfrm>
              <a:off x="7774801" y="4272120"/>
              <a:ext cx="2460339"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2000" dirty="0">
                  <a:solidFill>
                    <a:srgbClr val="000000">
                      <a:hueOff val="0"/>
                      <a:satOff val="0"/>
                      <a:lumOff val="0"/>
                      <a:alphaOff val="0"/>
                    </a:srgbClr>
                  </a:solidFill>
                  <a:latin typeface="Segoe UI"/>
                </a:rPr>
                <a:t>Operations Baseline</a:t>
              </a:r>
              <a:endParaRPr lang="en-US" sz="2000" dirty="0">
                <a:solidFill>
                  <a:srgbClr val="000000">
                    <a:hueOff val="0"/>
                    <a:satOff val="0"/>
                    <a:lumOff val="0"/>
                    <a:alphaOff val="0"/>
                  </a:srgbClr>
                </a:solidFill>
                <a:latin typeface="Segoe UI"/>
              </a:endParaRPr>
            </a:p>
          </p:txBody>
        </p:sp>
        <p:grpSp>
          <p:nvGrpSpPr>
            <p:cNvPr id="48" name="Graphic 47" descr="Checklist">
              <a:extLst>
                <a:ext uri="{FF2B5EF4-FFF2-40B4-BE49-F238E27FC236}">
                  <a16:creationId xmlns:a16="http://schemas.microsoft.com/office/drawing/2014/main" id="{9F1F62D0-169C-4FA1-AE49-F4F972C8A139}"/>
                </a:ext>
              </a:extLst>
            </p:cNvPr>
            <p:cNvGrpSpPr/>
            <p:nvPr/>
          </p:nvGrpSpPr>
          <p:grpSpPr>
            <a:xfrm>
              <a:off x="6812241" y="4348538"/>
              <a:ext cx="494733" cy="638366"/>
              <a:chOff x="5800725" y="3048000"/>
              <a:chExt cx="590550" cy="762000"/>
            </a:xfrm>
            <a:solidFill>
              <a:srgbClr val="0078D4"/>
            </a:solidFill>
          </p:grpSpPr>
          <p:sp>
            <p:nvSpPr>
              <p:cNvPr id="49" name="Freeform: Shape 48">
                <a:extLst>
                  <a:ext uri="{FF2B5EF4-FFF2-40B4-BE49-F238E27FC236}">
                    <a16:creationId xmlns:a16="http://schemas.microsoft.com/office/drawing/2014/main" id="{193F91E6-F735-4EF6-B84D-0E4F72A0CDEB}"/>
                  </a:ext>
                </a:extLst>
              </p:cNvPr>
              <p:cNvSpPr/>
              <p:nvPr/>
            </p:nvSpPr>
            <p:spPr>
              <a:xfrm>
                <a:off x="5800725" y="3048000"/>
                <a:ext cx="590550" cy="762000"/>
              </a:xfrm>
              <a:custGeom>
                <a:avLst/>
                <a:gdLst>
                  <a:gd name="connsiteX0" fmla="*/ 57150 w 590550"/>
                  <a:gd name="connsiteY0" fmla="*/ 57150 h 762000"/>
                  <a:gd name="connsiteX1" fmla="*/ 533400 w 590550"/>
                  <a:gd name="connsiteY1" fmla="*/ 57150 h 762000"/>
                  <a:gd name="connsiteX2" fmla="*/ 533400 w 590550"/>
                  <a:gd name="connsiteY2" fmla="*/ 704850 h 762000"/>
                  <a:gd name="connsiteX3" fmla="*/ 57150 w 590550"/>
                  <a:gd name="connsiteY3" fmla="*/ 704850 h 762000"/>
                  <a:gd name="connsiteX4" fmla="*/ 57150 w 590550"/>
                  <a:gd name="connsiteY4" fmla="*/ 57150 h 762000"/>
                  <a:gd name="connsiteX5" fmla="*/ 0 w 590550"/>
                  <a:gd name="connsiteY5" fmla="*/ 762000 h 762000"/>
                  <a:gd name="connsiteX6" fmla="*/ 590550 w 590550"/>
                  <a:gd name="connsiteY6" fmla="*/ 762000 h 762000"/>
                  <a:gd name="connsiteX7" fmla="*/ 590550 w 590550"/>
                  <a:gd name="connsiteY7" fmla="*/ 0 h 762000"/>
                  <a:gd name="connsiteX8" fmla="*/ 0 w 590550"/>
                  <a:gd name="connsiteY8" fmla="*/ 0 h 762000"/>
                  <a:gd name="connsiteX9" fmla="*/ 0 w 590550"/>
                  <a:gd name="connsiteY9" fmla="*/ 7620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550" h="762000">
                    <a:moveTo>
                      <a:pt x="57150" y="57150"/>
                    </a:moveTo>
                    <a:lnTo>
                      <a:pt x="533400" y="57150"/>
                    </a:lnTo>
                    <a:lnTo>
                      <a:pt x="533400" y="704850"/>
                    </a:lnTo>
                    <a:lnTo>
                      <a:pt x="57150" y="704850"/>
                    </a:lnTo>
                    <a:lnTo>
                      <a:pt x="57150" y="57150"/>
                    </a:lnTo>
                    <a:close/>
                    <a:moveTo>
                      <a:pt x="0" y="762000"/>
                    </a:moveTo>
                    <a:lnTo>
                      <a:pt x="590550" y="762000"/>
                    </a:lnTo>
                    <a:lnTo>
                      <a:pt x="590550" y="0"/>
                    </a:lnTo>
                    <a:lnTo>
                      <a:pt x="0" y="0"/>
                    </a:lnTo>
                    <a:lnTo>
                      <a:pt x="0" y="762000"/>
                    </a:lnTo>
                    <a:close/>
                  </a:path>
                </a:pathLst>
              </a:custGeom>
              <a:solidFill>
                <a:schemeClr val="accent4"/>
              </a:solidFill>
              <a:ln w="9525" cap="flat">
                <a:noFill/>
                <a:prstDash val="solid"/>
                <a:miter/>
              </a:ln>
            </p:spPr>
            <p:txBody>
              <a:bodyPr rtlCol="0" anchor="ctr"/>
              <a:lstStyle/>
              <a:p>
                <a:pPr defTabSz="914367"/>
                <a:endParaRPr lang="en-US" sz="2000" dirty="0">
                  <a:solidFill>
                    <a:srgbClr val="0078D3"/>
                  </a:solidFill>
                  <a:latin typeface="Segoe UI"/>
                </a:endParaRPr>
              </a:p>
            </p:txBody>
          </p:sp>
          <p:sp>
            <p:nvSpPr>
              <p:cNvPr id="53" name="Freeform: Shape 52">
                <a:extLst>
                  <a:ext uri="{FF2B5EF4-FFF2-40B4-BE49-F238E27FC236}">
                    <a16:creationId xmlns:a16="http://schemas.microsoft.com/office/drawing/2014/main" id="{7A8F1C82-F205-4EC8-87D6-0438EE79FD86}"/>
                  </a:ext>
                </a:extLst>
              </p:cNvPr>
              <p:cNvSpPr/>
              <p:nvPr/>
            </p:nvSpPr>
            <p:spPr>
              <a:xfrm>
                <a:off x="6115050" y="31908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pPr defTabSz="914367"/>
                <a:endParaRPr lang="en-US" sz="2000" dirty="0">
                  <a:solidFill>
                    <a:srgbClr val="0078D3"/>
                  </a:solidFill>
                  <a:latin typeface="Segoe UI"/>
                </a:endParaRPr>
              </a:p>
            </p:txBody>
          </p:sp>
          <p:sp>
            <p:nvSpPr>
              <p:cNvPr id="54" name="Freeform: Shape 53">
                <a:extLst>
                  <a:ext uri="{FF2B5EF4-FFF2-40B4-BE49-F238E27FC236}">
                    <a16:creationId xmlns:a16="http://schemas.microsoft.com/office/drawing/2014/main" id="{20EAAE23-D659-4465-ACCB-D0A77A27398F}"/>
                  </a:ext>
                </a:extLst>
              </p:cNvPr>
              <p:cNvSpPr/>
              <p:nvPr/>
            </p:nvSpPr>
            <p:spPr>
              <a:xfrm>
                <a:off x="6115050" y="33432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pPr defTabSz="914367"/>
                <a:endParaRPr lang="en-US" sz="2000" dirty="0">
                  <a:solidFill>
                    <a:srgbClr val="0078D3"/>
                  </a:solidFill>
                  <a:latin typeface="Segoe UI"/>
                </a:endParaRPr>
              </a:p>
            </p:txBody>
          </p:sp>
          <p:sp>
            <p:nvSpPr>
              <p:cNvPr id="55" name="Freeform: Shape 54">
                <a:extLst>
                  <a:ext uri="{FF2B5EF4-FFF2-40B4-BE49-F238E27FC236}">
                    <a16:creationId xmlns:a16="http://schemas.microsoft.com/office/drawing/2014/main" id="{19543F8B-C606-4174-8DC9-E73E48585185}"/>
                  </a:ext>
                </a:extLst>
              </p:cNvPr>
              <p:cNvSpPr/>
              <p:nvPr/>
            </p:nvSpPr>
            <p:spPr>
              <a:xfrm>
                <a:off x="6115050" y="36480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pPr defTabSz="914367"/>
                <a:endParaRPr lang="en-US" sz="2000" dirty="0">
                  <a:solidFill>
                    <a:srgbClr val="0078D3"/>
                  </a:solidFill>
                  <a:latin typeface="Segoe UI"/>
                </a:endParaRPr>
              </a:p>
            </p:txBody>
          </p:sp>
          <p:sp>
            <p:nvSpPr>
              <p:cNvPr id="56" name="Freeform: Shape 55">
                <a:extLst>
                  <a:ext uri="{FF2B5EF4-FFF2-40B4-BE49-F238E27FC236}">
                    <a16:creationId xmlns:a16="http://schemas.microsoft.com/office/drawing/2014/main" id="{36B058BE-F3BD-4CD1-9966-48E70DF0E18C}"/>
                  </a:ext>
                </a:extLst>
              </p:cNvPr>
              <p:cNvSpPr/>
              <p:nvPr/>
            </p:nvSpPr>
            <p:spPr>
              <a:xfrm>
                <a:off x="6115050" y="34956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pPr defTabSz="914367"/>
                <a:endParaRPr lang="en-US" sz="2000" dirty="0">
                  <a:solidFill>
                    <a:srgbClr val="0078D3"/>
                  </a:solidFill>
                  <a:latin typeface="Segoe UI"/>
                </a:endParaRPr>
              </a:p>
            </p:txBody>
          </p:sp>
          <p:sp>
            <p:nvSpPr>
              <p:cNvPr id="57" name="Freeform: Shape 56">
                <a:extLst>
                  <a:ext uri="{FF2B5EF4-FFF2-40B4-BE49-F238E27FC236}">
                    <a16:creationId xmlns:a16="http://schemas.microsoft.com/office/drawing/2014/main" id="{4A9BD586-11B9-4DC7-8590-CCD78773ED60}"/>
                  </a:ext>
                </a:extLst>
              </p:cNvPr>
              <p:cNvSpPr/>
              <p:nvPr/>
            </p:nvSpPr>
            <p:spPr>
              <a:xfrm>
                <a:off x="5915025" y="3143250"/>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5">
                    <a:moveTo>
                      <a:pt x="140970" y="26670"/>
                    </a:moveTo>
                    <a:lnTo>
                      <a:pt x="114300" y="0"/>
                    </a:lnTo>
                    <a:lnTo>
                      <a:pt x="51435" y="62865"/>
                    </a:lnTo>
                    <a:lnTo>
                      <a:pt x="26670" y="38100"/>
                    </a:lnTo>
                    <a:lnTo>
                      <a:pt x="0" y="64770"/>
                    </a:lnTo>
                    <a:lnTo>
                      <a:pt x="51435" y="116205"/>
                    </a:ln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58" name="Freeform: Shape 57">
                <a:extLst>
                  <a:ext uri="{FF2B5EF4-FFF2-40B4-BE49-F238E27FC236}">
                    <a16:creationId xmlns:a16="http://schemas.microsoft.com/office/drawing/2014/main" id="{317193A7-269C-4B2F-847E-5FF685FA9AC6}"/>
                  </a:ext>
                </a:extLst>
              </p:cNvPr>
              <p:cNvSpPr/>
              <p:nvPr/>
            </p:nvSpPr>
            <p:spPr>
              <a:xfrm>
                <a:off x="5915025" y="3295650"/>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5">
                    <a:moveTo>
                      <a:pt x="140970" y="26670"/>
                    </a:moveTo>
                    <a:lnTo>
                      <a:pt x="114300" y="0"/>
                    </a:lnTo>
                    <a:lnTo>
                      <a:pt x="51435" y="62865"/>
                    </a:lnTo>
                    <a:lnTo>
                      <a:pt x="26670" y="38100"/>
                    </a:lnTo>
                    <a:lnTo>
                      <a:pt x="0" y="64770"/>
                    </a:lnTo>
                    <a:lnTo>
                      <a:pt x="51435" y="116205"/>
                    </a:ln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59" name="Freeform: Shape 58">
                <a:extLst>
                  <a:ext uri="{FF2B5EF4-FFF2-40B4-BE49-F238E27FC236}">
                    <a16:creationId xmlns:a16="http://schemas.microsoft.com/office/drawing/2014/main" id="{51A71D41-068B-4755-A7F3-A96BC5611245}"/>
                  </a:ext>
                </a:extLst>
              </p:cNvPr>
              <p:cNvSpPr/>
              <p:nvPr/>
            </p:nvSpPr>
            <p:spPr>
              <a:xfrm>
                <a:off x="5915025" y="3448050"/>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5">
                    <a:moveTo>
                      <a:pt x="140970" y="26670"/>
                    </a:moveTo>
                    <a:lnTo>
                      <a:pt x="114300" y="0"/>
                    </a:lnTo>
                    <a:lnTo>
                      <a:pt x="51435" y="62865"/>
                    </a:lnTo>
                    <a:lnTo>
                      <a:pt x="26670" y="38100"/>
                    </a:lnTo>
                    <a:lnTo>
                      <a:pt x="0" y="64770"/>
                    </a:lnTo>
                    <a:lnTo>
                      <a:pt x="51435" y="116205"/>
                    </a:ln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60" name="Freeform: Shape 59">
                <a:extLst>
                  <a:ext uri="{FF2B5EF4-FFF2-40B4-BE49-F238E27FC236}">
                    <a16:creationId xmlns:a16="http://schemas.microsoft.com/office/drawing/2014/main" id="{13DCC7E8-B5EC-4F0D-8992-7F796161DB64}"/>
                  </a:ext>
                </a:extLst>
              </p:cNvPr>
              <p:cNvSpPr/>
              <p:nvPr/>
            </p:nvSpPr>
            <p:spPr>
              <a:xfrm>
                <a:off x="5915025" y="3598545"/>
                <a:ext cx="140969" cy="116204"/>
              </a:xfrm>
              <a:custGeom>
                <a:avLst/>
                <a:gdLst>
                  <a:gd name="connsiteX0" fmla="*/ 140970 w 140969"/>
                  <a:gd name="connsiteY0" fmla="*/ 26670 h 116204"/>
                  <a:gd name="connsiteX1" fmla="*/ 114300 w 140969"/>
                  <a:gd name="connsiteY1" fmla="*/ 0 h 116204"/>
                  <a:gd name="connsiteX2" fmla="*/ 51435 w 140969"/>
                  <a:gd name="connsiteY2" fmla="*/ 62865 h 116204"/>
                  <a:gd name="connsiteX3" fmla="*/ 26670 w 140969"/>
                  <a:gd name="connsiteY3" fmla="*/ 38100 h 116204"/>
                  <a:gd name="connsiteX4" fmla="*/ 0 w 140969"/>
                  <a:gd name="connsiteY4" fmla="*/ 64770 h 116204"/>
                  <a:gd name="connsiteX5" fmla="*/ 51435 w 140969"/>
                  <a:gd name="connsiteY5" fmla="*/ 116205 h 11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4">
                    <a:moveTo>
                      <a:pt x="140970" y="26670"/>
                    </a:moveTo>
                    <a:lnTo>
                      <a:pt x="114300" y="0"/>
                    </a:lnTo>
                    <a:lnTo>
                      <a:pt x="51435" y="62865"/>
                    </a:lnTo>
                    <a:lnTo>
                      <a:pt x="26670" y="38100"/>
                    </a:lnTo>
                    <a:lnTo>
                      <a:pt x="0" y="64770"/>
                    </a:lnTo>
                    <a:lnTo>
                      <a:pt x="51435" y="116205"/>
                    </a:ln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grpSp>
      </p:grpSp>
      <p:grpSp>
        <p:nvGrpSpPr>
          <p:cNvPr id="8" name="Group 7">
            <a:extLst>
              <a:ext uri="{FF2B5EF4-FFF2-40B4-BE49-F238E27FC236}">
                <a16:creationId xmlns:a16="http://schemas.microsoft.com/office/drawing/2014/main" id="{787A0C29-5220-4E6A-B0F6-4ABD78AA6603}"/>
              </a:ext>
            </a:extLst>
          </p:cNvPr>
          <p:cNvGrpSpPr/>
          <p:nvPr/>
        </p:nvGrpSpPr>
        <p:grpSpPr>
          <a:xfrm>
            <a:off x="6749136" y="2955050"/>
            <a:ext cx="3796177" cy="914729"/>
            <a:chOff x="6749136" y="2955050"/>
            <a:chExt cx="3796177" cy="914729"/>
          </a:xfrm>
        </p:grpSpPr>
        <p:sp>
          <p:nvSpPr>
            <p:cNvPr id="62" name="Freeform: Shape 61">
              <a:extLst>
                <a:ext uri="{FF2B5EF4-FFF2-40B4-BE49-F238E27FC236}">
                  <a16:creationId xmlns:a16="http://schemas.microsoft.com/office/drawing/2014/main" id="{24F5D784-8F90-44C6-BDAC-B3A899EB00B8}"/>
                </a:ext>
              </a:extLst>
            </p:cNvPr>
            <p:cNvSpPr/>
            <p:nvPr/>
          </p:nvSpPr>
          <p:spPr>
            <a:xfrm>
              <a:off x="7774801" y="2955050"/>
              <a:ext cx="2770512"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2000" dirty="0">
                  <a:solidFill>
                    <a:srgbClr val="000000">
                      <a:hueOff val="0"/>
                      <a:satOff val="0"/>
                      <a:lumOff val="0"/>
                      <a:alphaOff val="0"/>
                    </a:srgbClr>
                  </a:solidFill>
                  <a:latin typeface="Segoe UI"/>
                </a:rPr>
                <a:t>Deployment Options</a:t>
              </a:r>
              <a:endParaRPr lang="en-US" sz="2000" dirty="0">
                <a:solidFill>
                  <a:srgbClr val="000000">
                    <a:hueOff val="0"/>
                    <a:satOff val="0"/>
                    <a:lumOff val="0"/>
                    <a:alphaOff val="0"/>
                  </a:srgbClr>
                </a:solidFill>
                <a:latin typeface="Segoe UI"/>
              </a:endParaRPr>
            </a:p>
          </p:txBody>
        </p:sp>
        <p:grpSp>
          <p:nvGrpSpPr>
            <p:cNvPr id="63" name="Graphic 59" descr="Gears">
              <a:extLst>
                <a:ext uri="{FF2B5EF4-FFF2-40B4-BE49-F238E27FC236}">
                  <a16:creationId xmlns:a16="http://schemas.microsoft.com/office/drawing/2014/main" id="{CCB18D4D-0379-4C4F-ABC8-C65898B18D59}"/>
                </a:ext>
              </a:extLst>
            </p:cNvPr>
            <p:cNvGrpSpPr/>
            <p:nvPr/>
          </p:nvGrpSpPr>
          <p:grpSpPr>
            <a:xfrm>
              <a:off x="6749136" y="3036706"/>
              <a:ext cx="620942" cy="751415"/>
              <a:chOff x="5687896" y="3077456"/>
              <a:chExt cx="621030" cy="751522"/>
            </a:xfrm>
            <a:solidFill>
              <a:srgbClr val="50E6FF"/>
            </a:solidFill>
          </p:grpSpPr>
          <p:sp>
            <p:nvSpPr>
              <p:cNvPr id="64" name="Freeform: Shape 63">
                <a:extLst>
                  <a:ext uri="{FF2B5EF4-FFF2-40B4-BE49-F238E27FC236}">
                    <a16:creationId xmlns:a16="http://schemas.microsoft.com/office/drawing/2014/main" id="{63A5DC95-65D5-4153-AE0B-022FF8BCA67B}"/>
                  </a:ext>
                </a:extLst>
              </p:cNvPr>
              <p:cNvSpPr/>
              <p:nvPr/>
            </p:nvSpPr>
            <p:spPr>
              <a:xfrm>
                <a:off x="5903162" y="307745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65" name="Freeform: Shape 64">
                <a:extLst>
                  <a:ext uri="{FF2B5EF4-FFF2-40B4-BE49-F238E27FC236}">
                    <a16:creationId xmlns:a16="http://schemas.microsoft.com/office/drawing/2014/main" id="{5011A43C-7C1B-433B-8E5F-6CD724D910AA}"/>
                  </a:ext>
                </a:extLst>
              </p:cNvPr>
              <p:cNvSpPr/>
              <p:nvPr/>
            </p:nvSpPr>
            <p:spPr>
              <a:xfrm>
                <a:off x="5687896" y="342416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4"/>
              </a:solidFill>
              <a:ln w="9525" cap="flat">
                <a:noFill/>
                <a:prstDash val="solid"/>
                <a:miter/>
              </a:ln>
            </p:spPr>
            <p:txBody>
              <a:bodyPr rtlCol="0" anchor="ctr"/>
              <a:lstStyle/>
              <a:p>
                <a:pPr defTabSz="914367"/>
                <a:endParaRPr lang="en-US" sz="2000" dirty="0">
                  <a:solidFill>
                    <a:srgbClr val="000000"/>
                  </a:solidFill>
                  <a:latin typeface="Segoe UI"/>
                </a:endParaRPr>
              </a:p>
            </p:txBody>
          </p:sp>
        </p:grpSp>
      </p:grpSp>
      <p:grpSp>
        <p:nvGrpSpPr>
          <p:cNvPr id="5" name="Group 4">
            <a:extLst>
              <a:ext uri="{FF2B5EF4-FFF2-40B4-BE49-F238E27FC236}">
                <a16:creationId xmlns:a16="http://schemas.microsoft.com/office/drawing/2014/main" id="{06FF94BD-EF2C-4B27-AB50-28D85CE54DD6}"/>
              </a:ext>
            </a:extLst>
          </p:cNvPr>
          <p:cNvGrpSpPr/>
          <p:nvPr/>
        </p:nvGrpSpPr>
        <p:grpSpPr>
          <a:xfrm>
            <a:off x="1853229" y="4176935"/>
            <a:ext cx="3835589" cy="914729"/>
            <a:chOff x="1853229" y="4176935"/>
            <a:chExt cx="3835589" cy="914729"/>
          </a:xfrm>
        </p:grpSpPr>
        <p:sp>
          <p:nvSpPr>
            <p:cNvPr id="67" name="Freeform: Shape 66">
              <a:extLst>
                <a:ext uri="{FF2B5EF4-FFF2-40B4-BE49-F238E27FC236}">
                  <a16:creationId xmlns:a16="http://schemas.microsoft.com/office/drawing/2014/main" id="{AD4AEDF4-3272-4E1D-B098-B4CA43245F96}"/>
                </a:ext>
              </a:extLst>
            </p:cNvPr>
            <p:cNvSpPr/>
            <p:nvPr/>
          </p:nvSpPr>
          <p:spPr>
            <a:xfrm>
              <a:off x="3076615" y="4176935"/>
              <a:ext cx="2612203"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2000" dirty="0">
                  <a:solidFill>
                    <a:srgbClr val="000000">
                      <a:hueOff val="0"/>
                      <a:satOff val="0"/>
                      <a:lumOff val="0"/>
                      <a:alphaOff val="0"/>
                    </a:srgbClr>
                  </a:solidFill>
                  <a:latin typeface="Segoe UI"/>
                </a:rPr>
                <a:t>Resource Organization</a:t>
              </a:r>
              <a:endParaRPr lang="en-US" sz="2000" dirty="0">
                <a:solidFill>
                  <a:srgbClr val="000000">
                    <a:hueOff val="0"/>
                    <a:satOff val="0"/>
                    <a:lumOff val="0"/>
                    <a:alphaOff val="0"/>
                  </a:srgbClr>
                </a:solidFill>
                <a:latin typeface="Segoe UI"/>
              </a:endParaRPr>
            </a:p>
          </p:txBody>
        </p:sp>
        <p:grpSp>
          <p:nvGrpSpPr>
            <p:cNvPr id="68" name="Graphic 64" descr="Management">
              <a:extLst>
                <a:ext uri="{FF2B5EF4-FFF2-40B4-BE49-F238E27FC236}">
                  <a16:creationId xmlns:a16="http://schemas.microsoft.com/office/drawing/2014/main" id="{C39C55A9-C10C-49F2-BF46-C3E03DA7EE9C}"/>
                </a:ext>
              </a:extLst>
            </p:cNvPr>
            <p:cNvGrpSpPr/>
            <p:nvPr/>
          </p:nvGrpSpPr>
          <p:grpSpPr>
            <a:xfrm>
              <a:off x="1853229" y="4177394"/>
              <a:ext cx="914270" cy="914270"/>
              <a:chOff x="8245227" y="1627530"/>
              <a:chExt cx="914400" cy="914400"/>
            </a:xfrm>
          </p:grpSpPr>
          <p:sp>
            <p:nvSpPr>
              <p:cNvPr id="69" name="Freeform: Shape 68">
                <a:extLst>
                  <a:ext uri="{FF2B5EF4-FFF2-40B4-BE49-F238E27FC236}">
                    <a16:creationId xmlns:a16="http://schemas.microsoft.com/office/drawing/2014/main" id="{E9BE029C-8861-4B5D-BC63-9F4820854BED}"/>
                  </a:ext>
                </a:extLst>
              </p:cNvPr>
              <p:cNvSpPr/>
              <p:nvPr/>
            </p:nvSpPr>
            <p:spPr>
              <a:xfrm>
                <a:off x="8426202" y="2037105"/>
                <a:ext cx="552450" cy="171450"/>
              </a:xfrm>
              <a:custGeom>
                <a:avLst/>
                <a:gdLst>
                  <a:gd name="connsiteX0" fmla="*/ 38100 w 552450"/>
                  <a:gd name="connsiteY0" fmla="*/ 104775 h 171450"/>
                  <a:gd name="connsiteX1" fmla="*/ 257175 w 552450"/>
                  <a:gd name="connsiteY1" fmla="*/ 104775 h 171450"/>
                  <a:gd name="connsiteX2" fmla="*/ 257175 w 552450"/>
                  <a:gd name="connsiteY2" fmla="*/ 171450 h 171450"/>
                  <a:gd name="connsiteX3" fmla="*/ 295275 w 552450"/>
                  <a:gd name="connsiteY3" fmla="*/ 171450 h 171450"/>
                  <a:gd name="connsiteX4" fmla="*/ 295275 w 552450"/>
                  <a:gd name="connsiteY4" fmla="*/ 104775 h 171450"/>
                  <a:gd name="connsiteX5" fmla="*/ 514350 w 552450"/>
                  <a:gd name="connsiteY5" fmla="*/ 104775 h 171450"/>
                  <a:gd name="connsiteX6" fmla="*/ 514350 w 552450"/>
                  <a:gd name="connsiteY6" fmla="*/ 171450 h 171450"/>
                  <a:gd name="connsiteX7" fmla="*/ 552450 w 552450"/>
                  <a:gd name="connsiteY7" fmla="*/ 171450 h 171450"/>
                  <a:gd name="connsiteX8" fmla="*/ 552450 w 552450"/>
                  <a:gd name="connsiteY8" fmla="*/ 66675 h 171450"/>
                  <a:gd name="connsiteX9" fmla="*/ 295275 w 552450"/>
                  <a:gd name="connsiteY9" fmla="*/ 66675 h 171450"/>
                  <a:gd name="connsiteX10" fmla="*/ 295275 w 552450"/>
                  <a:gd name="connsiteY10" fmla="*/ 0 h 171450"/>
                  <a:gd name="connsiteX11" fmla="*/ 257175 w 552450"/>
                  <a:gd name="connsiteY11" fmla="*/ 0 h 171450"/>
                  <a:gd name="connsiteX12" fmla="*/ 257175 w 552450"/>
                  <a:gd name="connsiteY12" fmla="*/ 66675 h 171450"/>
                  <a:gd name="connsiteX13" fmla="*/ 0 w 552450"/>
                  <a:gd name="connsiteY13" fmla="*/ 66675 h 171450"/>
                  <a:gd name="connsiteX14" fmla="*/ 0 w 552450"/>
                  <a:gd name="connsiteY14" fmla="*/ 171450 h 171450"/>
                  <a:gd name="connsiteX15" fmla="*/ 38100 w 552450"/>
                  <a:gd name="connsiteY15" fmla="*/ 171450 h 171450"/>
                  <a:gd name="connsiteX16" fmla="*/ 38100 w 552450"/>
                  <a:gd name="connsiteY16" fmla="*/ 10477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2450" h="171450">
                    <a:moveTo>
                      <a:pt x="38100" y="104775"/>
                    </a:moveTo>
                    <a:lnTo>
                      <a:pt x="257175" y="104775"/>
                    </a:lnTo>
                    <a:lnTo>
                      <a:pt x="257175" y="171450"/>
                    </a:lnTo>
                    <a:lnTo>
                      <a:pt x="295275" y="171450"/>
                    </a:lnTo>
                    <a:lnTo>
                      <a:pt x="295275" y="104775"/>
                    </a:lnTo>
                    <a:lnTo>
                      <a:pt x="514350" y="104775"/>
                    </a:lnTo>
                    <a:lnTo>
                      <a:pt x="514350" y="171450"/>
                    </a:lnTo>
                    <a:lnTo>
                      <a:pt x="552450" y="171450"/>
                    </a:lnTo>
                    <a:lnTo>
                      <a:pt x="552450" y="66675"/>
                    </a:lnTo>
                    <a:lnTo>
                      <a:pt x="295275" y="66675"/>
                    </a:lnTo>
                    <a:lnTo>
                      <a:pt x="295275" y="0"/>
                    </a:lnTo>
                    <a:lnTo>
                      <a:pt x="257175" y="0"/>
                    </a:lnTo>
                    <a:lnTo>
                      <a:pt x="257175" y="66675"/>
                    </a:lnTo>
                    <a:lnTo>
                      <a:pt x="0" y="66675"/>
                    </a:lnTo>
                    <a:lnTo>
                      <a:pt x="0" y="171450"/>
                    </a:lnTo>
                    <a:lnTo>
                      <a:pt x="38100" y="171450"/>
                    </a:lnTo>
                    <a:lnTo>
                      <a:pt x="38100" y="104775"/>
                    </a:ln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70" name="Freeform: Shape 69">
                <a:extLst>
                  <a:ext uri="{FF2B5EF4-FFF2-40B4-BE49-F238E27FC236}">
                    <a16:creationId xmlns:a16="http://schemas.microsoft.com/office/drawing/2014/main" id="{6338E3B7-C87B-477D-83CB-78D47A206D61}"/>
                  </a:ext>
                </a:extLst>
              </p:cNvPr>
              <p:cNvSpPr/>
              <p:nvPr/>
            </p:nvSpPr>
            <p:spPr>
              <a:xfrm>
                <a:off x="8864352" y="2246655"/>
                <a:ext cx="190500" cy="19050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5250 w 190500"/>
                  <a:gd name="connsiteY5" fmla="*/ 31613 h 190500"/>
                  <a:gd name="connsiteX6" fmla="*/ 122520 w 190500"/>
                  <a:gd name="connsiteY6" fmla="*/ 58865 h 190500"/>
                  <a:gd name="connsiteX7" fmla="*/ 95269 w 190500"/>
                  <a:gd name="connsiteY7" fmla="*/ 86135 h 190500"/>
                  <a:gd name="connsiteX8" fmla="*/ 67999 w 190500"/>
                  <a:gd name="connsiteY8" fmla="*/ 58884 h 190500"/>
                  <a:gd name="connsiteX9" fmla="*/ 67999 w 190500"/>
                  <a:gd name="connsiteY9" fmla="*/ 58865 h 190500"/>
                  <a:gd name="connsiteX10" fmla="*/ 95250 w 190500"/>
                  <a:gd name="connsiteY10" fmla="*/ 31613 h 190500"/>
                  <a:gd name="connsiteX11" fmla="*/ 149762 w 190500"/>
                  <a:gd name="connsiteY11" fmla="*/ 143437 h 190500"/>
                  <a:gd name="connsiteX12" fmla="*/ 40738 w 190500"/>
                  <a:gd name="connsiteY12" fmla="*/ 143437 h 190500"/>
                  <a:gd name="connsiteX13" fmla="*/ 40738 w 190500"/>
                  <a:gd name="connsiteY13" fmla="*/ 120644 h 190500"/>
                  <a:gd name="connsiteX14" fmla="*/ 46196 w 190500"/>
                  <a:gd name="connsiteY14" fmla="*/ 109738 h 190500"/>
                  <a:gd name="connsiteX15" fmla="*/ 72866 w 190500"/>
                  <a:gd name="connsiteY15" fmla="*/ 97022 h 190500"/>
                  <a:gd name="connsiteX16" fmla="*/ 95250 w 190500"/>
                  <a:gd name="connsiteY16" fmla="*/ 93393 h 190500"/>
                  <a:gd name="connsiteX17" fmla="*/ 117662 w 190500"/>
                  <a:gd name="connsiteY17" fmla="*/ 97022 h 190500"/>
                  <a:gd name="connsiteX18" fmla="*/ 144332 w 190500"/>
                  <a:gd name="connsiteY18" fmla="*/ 109738 h 190500"/>
                  <a:gd name="connsiteX19" fmla="*/ 149790 w 190500"/>
                  <a:gd name="connsiteY19" fmla="*/ 1206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90500">
                    <a:moveTo>
                      <a:pt x="95250" y="0"/>
                    </a:moveTo>
                    <a:cubicBezTo>
                      <a:pt x="42644" y="0"/>
                      <a:pt x="0" y="42644"/>
                      <a:pt x="0" y="95250"/>
                    </a:cubicBezTo>
                    <a:cubicBezTo>
                      <a:pt x="0" y="147856"/>
                      <a:pt x="42644" y="190500"/>
                      <a:pt x="95250" y="190500"/>
                    </a:cubicBezTo>
                    <a:cubicBezTo>
                      <a:pt x="147856" y="190500"/>
                      <a:pt x="190500" y="147856"/>
                      <a:pt x="190500" y="95250"/>
                    </a:cubicBezTo>
                    <a:cubicBezTo>
                      <a:pt x="190500" y="42644"/>
                      <a:pt x="147856" y="0"/>
                      <a:pt x="95250" y="0"/>
                    </a:cubicBezTo>
                    <a:close/>
                    <a:moveTo>
                      <a:pt x="95250" y="31613"/>
                    </a:moveTo>
                    <a:cubicBezTo>
                      <a:pt x="110305" y="31609"/>
                      <a:pt x="122514" y="43809"/>
                      <a:pt x="122520" y="58865"/>
                    </a:cubicBezTo>
                    <a:cubicBezTo>
                      <a:pt x="122525" y="73920"/>
                      <a:pt x="110324" y="86129"/>
                      <a:pt x="95269" y="86135"/>
                    </a:cubicBezTo>
                    <a:cubicBezTo>
                      <a:pt x="80214" y="86139"/>
                      <a:pt x="68004" y="73939"/>
                      <a:pt x="67999" y="58884"/>
                    </a:cubicBezTo>
                    <a:cubicBezTo>
                      <a:pt x="67999" y="58877"/>
                      <a:pt x="67999" y="58871"/>
                      <a:pt x="67999" y="58865"/>
                    </a:cubicBezTo>
                    <a:cubicBezTo>
                      <a:pt x="67999" y="43814"/>
                      <a:pt x="80200" y="31613"/>
                      <a:pt x="95250" y="31613"/>
                    </a:cubicBezTo>
                    <a:close/>
                    <a:moveTo>
                      <a:pt x="149762" y="143437"/>
                    </a:moveTo>
                    <a:lnTo>
                      <a:pt x="40738" y="143437"/>
                    </a:lnTo>
                    <a:lnTo>
                      <a:pt x="40738" y="120644"/>
                    </a:lnTo>
                    <a:cubicBezTo>
                      <a:pt x="40760" y="116356"/>
                      <a:pt x="42778" y="112325"/>
                      <a:pt x="46196" y="109738"/>
                    </a:cubicBezTo>
                    <a:cubicBezTo>
                      <a:pt x="54257" y="103942"/>
                      <a:pt x="63289" y="99636"/>
                      <a:pt x="72866" y="97022"/>
                    </a:cubicBezTo>
                    <a:cubicBezTo>
                      <a:pt x="80091" y="94643"/>
                      <a:pt x="87644" y="93419"/>
                      <a:pt x="95250" y="93393"/>
                    </a:cubicBezTo>
                    <a:cubicBezTo>
                      <a:pt x="102847" y="93615"/>
                      <a:pt x="110383" y="94835"/>
                      <a:pt x="117662" y="97022"/>
                    </a:cubicBezTo>
                    <a:cubicBezTo>
                      <a:pt x="127377" y="99252"/>
                      <a:pt x="136483" y="103594"/>
                      <a:pt x="144332" y="109738"/>
                    </a:cubicBezTo>
                    <a:cubicBezTo>
                      <a:pt x="147855" y="112237"/>
                      <a:pt x="149902" y="116326"/>
                      <a:pt x="149790" y="120644"/>
                    </a:cubicBezTo>
                    <a:close/>
                  </a:path>
                </a:pathLst>
              </a:custGeom>
              <a:solidFill>
                <a:schemeClr val="accent4"/>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71" name="Freeform: Shape 70">
                <a:extLst>
                  <a:ext uri="{FF2B5EF4-FFF2-40B4-BE49-F238E27FC236}">
                    <a16:creationId xmlns:a16="http://schemas.microsoft.com/office/drawing/2014/main" id="{F48A654A-BFFC-40E4-9626-04326B4673C3}"/>
                  </a:ext>
                </a:extLst>
              </p:cNvPr>
              <p:cNvSpPr/>
              <p:nvPr/>
            </p:nvSpPr>
            <p:spPr>
              <a:xfrm>
                <a:off x="8607177" y="2246655"/>
                <a:ext cx="190500" cy="19050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5250 w 190500"/>
                  <a:gd name="connsiteY5" fmla="*/ 31613 h 190500"/>
                  <a:gd name="connsiteX6" fmla="*/ 122520 w 190500"/>
                  <a:gd name="connsiteY6" fmla="*/ 58865 h 190500"/>
                  <a:gd name="connsiteX7" fmla="*/ 95269 w 190500"/>
                  <a:gd name="connsiteY7" fmla="*/ 86135 h 190500"/>
                  <a:gd name="connsiteX8" fmla="*/ 67999 w 190500"/>
                  <a:gd name="connsiteY8" fmla="*/ 58884 h 190500"/>
                  <a:gd name="connsiteX9" fmla="*/ 67999 w 190500"/>
                  <a:gd name="connsiteY9" fmla="*/ 58865 h 190500"/>
                  <a:gd name="connsiteX10" fmla="*/ 95250 w 190500"/>
                  <a:gd name="connsiteY10" fmla="*/ 31613 h 190500"/>
                  <a:gd name="connsiteX11" fmla="*/ 149762 w 190500"/>
                  <a:gd name="connsiteY11" fmla="*/ 143437 h 190500"/>
                  <a:gd name="connsiteX12" fmla="*/ 40738 w 190500"/>
                  <a:gd name="connsiteY12" fmla="*/ 143437 h 190500"/>
                  <a:gd name="connsiteX13" fmla="*/ 40738 w 190500"/>
                  <a:gd name="connsiteY13" fmla="*/ 120644 h 190500"/>
                  <a:gd name="connsiteX14" fmla="*/ 46196 w 190500"/>
                  <a:gd name="connsiteY14" fmla="*/ 109738 h 190500"/>
                  <a:gd name="connsiteX15" fmla="*/ 72866 w 190500"/>
                  <a:gd name="connsiteY15" fmla="*/ 97022 h 190500"/>
                  <a:gd name="connsiteX16" fmla="*/ 95250 w 190500"/>
                  <a:gd name="connsiteY16" fmla="*/ 93393 h 190500"/>
                  <a:gd name="connsiteX17" fmla="*/ 117662 w 190500"/>
                  <a:gd name="connsiteY17" fmla="*/ 97022 h 190500"/>
                  <a:gd name="connsiteX18" fmla="*/ 144332 w 190500"/>
                  <a:gd name="connsiteY18" fmla="*/ 109738 h 190500"/>
                  <a:gd name="connsiteX19" fmla="*/ 149790 w 190500"/>
                  <a:gd name="connsiteY19" fmla="*/ 1206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90500">
                    <a:moveTo>
                      <a:pt x="95250" y="0"/>
                    </a:moveTo>
                    <a:cubicBezTo>
                      <a:pt x="42645" y="0"/>
                      <a:pt x="0" y="42644"/>
                      <a:pt x="0" y="95250"/>
                    </a:cubicBezTo>
                    <a:cubicBezTo>
                      <a:pt x="0" y="147856"/>
                      <a:pt x="42645" y="190500"/>
                      <a:pt x="95250" y="190500"/>
                    </a:cubicBezTo>
                    <a:cubicBezTo>
                      <a:pt x="147855" y="190500"/>
                      <a:pt x="190500" y="147856"/>
                      <a:pt x="190500" y="95250"/>
                    </a:cubicBezTo>
                    <a:cubicBezTo>
                      <a:pt x="190500" y="42644"/>
                      <a:pt x="147855" y="0"/>
                      <a:pt x="95250" y="0"/>
                    </a:cubicBezTo>
                    <a:close/>
                    <a:moveTo>
                      <a:pt x="95250" y="31613"/>
                    </a:moveTo>
                    <a:cubicBezTo>
                      <a:pt x="110305" y="31609"/>
                      <a:pt x="122514" y="43809"/>
                      <a:pt x="122520" y="58865"/>
                    </a:cubicBezTo>
                    <a:cubicBezTo>
                      <a:pt x="122526" y="73920"/>
                      <a:pt x="110324" y="86129"/>
                      <a:pt x="95269" y="86135"/>
                    </a:cubicBezTo>
                    <a:cubicBezTo>
                      <a:pt x="80214" y="86139"/>
                      <a:pt x="68005" y="73939"/>
                      <a:pt x="67999" y="58884"/>
                    </a:cubicBezTo>
                    <a:cubicBezTo>
                      <a:pt x="67999" y="58877"/>
                      <a:pt x="67999" y="58871"/>
                      <a:pt x="67999" y="58865"/>
                    </a:cubicBezTo>
                    <a:cubicBezTo>
                      <a:pt x="67999" y="43814"/>
                      <a:pt x="80200" y="31613"/>
                      <a:pt x="95250" y="31613"/>
                    </a:cubicBezTo>
                    <a:close/>
                    <a:moveTo>
                      <a:pt x="149762" y="143437"/>
                    </a:moveTo>
                    <a:lnTo>
                      <a:pt x="40738" y="143437"/>
                    </a:lnTo>
                    <a:lnTo>
                      <a:pt x="40738" y="120644"/>
                    </a:lnTo>
                    <a:cubicBezTo>
                      <a:pt x="40760" y="116356"/>
                      <a:pt x="42778" y="112325"/>
                      <a:pt x="46196" y="109738"/>
                    </a:cubicBezTo>
                    <a:cubicBezTo>
                      <a:pt x="54257" y="103942"/>
                      <a:pt x="63289" y="99636"/>
                      <a:pt x="72866" y="97022"/>
                    </a:cubicBezTo>
                    <a:cubicBezTo>
                      <a:pt x="80091" y="94643"/>
                      <a:pt x="87644" y="93419"/>
                      <a:pt x="95250" y="93393"/>
                    </a:cubicBezTo>
                    <a:cubicBezTo>
                      <a:pt x="102847" y="93615"/>
                      <a:pt x="110383" y="94835"/>
                      <a:pt x="117662" y="97022"/>
                    </a:cubicBezTo>
                    <a:cubicBezTo>
                      <a:pt x="127378" y="99252"/>
                      <a:pt x="136483" y="103594"/>
                      <a:pt x="144332" y="109738"/>
                    </a:cubicBezTo>
                    <a:cubicBezTo>
                      <a:pt x="147855" y="112237"/>
                      <a:pt x="149902" y="116326"/>
                      <a:pt x="149790" y="120644"/>
                    </a:cubicBezTo>
                    <a:close/>
                  </a:path>
                </a:pathLst>
              </a:custGeom>
              <a:solidFill>
                <a:schemeClr val="accent4"/>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72" name="Freeform: Shape 71">
                <a:extLst>
                  <a:ext uri="{FF2B5EF4-FFF2-40B4-BE49-F238E27FC236}">
                    <a16:creationId xmlns:a16="http://schemas.microsoft.com/office/drawing/2014/main" id="{A6F4DCFF-E352-4722-BAF5-70C8BE81447A}"/>
                  </a:ext>
                </a:extLst>
              </p:cNvPr>
              <p:cNvSpPr/>
              <p:nvPr/>
            </p:nvSpPr>
            <p:spPr>
              <a:xfrm>
                <a:off x="8350002" y="2246655"/>
                <a:ext cx="190500" cy="19050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5250 w 190500"/>
                  <a:gd name="connsiteY5" fmla="*/ 31613 h 190500"/>
                  <a:gd name="connsiteX6" fmla="*/ 122520 w 190500"/>
                  <a:gd name="connsiteY6" fmla="*/ 58865 h 190500"/>
                  <a:gd name="connsiteX7" fmla="*/ 95269 w 190500"/>
                  <a:gd name="connsiteY7" fmla="*/ 86135 h 190500"/>
                  <a:gd name="connsiteX8" fmla="*/ 67999 w 190500"/>
                  <a:gd name="connsiteY8" fmla="*/ 58884 h 190500"/>
                  <a:gd name="connsiteX9" fmla="*/ 67999 w 190500"/>
                  <a:gd name="connsiteY9" fmla="*/ 58865 h 190500"/>
                  <a:gd name="connsiteX10" fmla="*/ 95250 w 190500"/>
                  <a:gd name="connsiteY10" fmla="*/ 31613 h 190500"/>
                  <a:gd name="connsiteX11" fmla="*/ 149762 w 190500"/>
                  <a:gd name="connsiteY11" fmla="*/ 143437 h 190500"/>
                  <a:gd name="connsiteX12" fmla="*/ 40738 w 190500"/>
                  <a:gd name="connsiteY12" fmla="*/ 143437 h 190500"/>
                  <a:gd name="connsiteX13" fmla="*/ 40738 w 190500"/>
                  <a:gd name="connsiteY13" fmla="*/ 120644 h 190500"/>
                  <a:gd name="connsiteX14" fmla="*/ 46196 w 190500"/>
                  <a:gd name="connsiteY14" fmla="*/ 109738 h 190500"/>
                  <a:gd name="connsiteX15" fmla="*/ 72866 w 190500"/>
                  <a:gd name="connsiteY15" fmla="*/ 97022 h 190500"/>
                  <a:gd name="connsiteX16" fmla="*/ 95250 w 190500"/>
                  <a:gd name="connsiteY16" fmla="*/ 93393 h 190500"/>
                  <a:gd name="connsiteX17" fmla="*/ 117662 w 190500"/>
                  <a:gd name="connsiteY17" fmla="*/ 97022 h 190500"/>
                  <a:gd name="connsiteX18" fmla="*/ 144332 w 190500"/>
                  <a:gd name="connsiteY18" fmla="*/ 109738 h 190500"/>
                  <a:gd name="connsiteX19" fmla="*/ 149790 w 190500"/>
                  <a:gd name="connsiteY19" fmla="*/ 1206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90500">
                    <a:moveTo>
                      <a:pt x="95250" y="0"/>
                    </a:moveTo>
                    <a:cubicBezTo>
                      <a:pt x="42645" y="0"/>
                      <a:pt x="0" y="42644"/>
                      <a:pt x="0" y="95250"/>
                    </a:cubicBezTo>
                    <a:cubicBezTo>
                      <a:pt x="0" y="147856"/>
                      <a:pt x="42645" y="190500"/>
                      <a:pt x="95250" y="190500"/>
                    </a:cubicBezTo>
                    <a:cubicBezTo>
                      <a:pt x="147855" y="190500"/>
                      <a:pt x="190500" y="147856"/>
                      <a:pt x="190500" y="95250"/>
                    </a:cubicBezTo>
                    <a:cubicBezTo>
                      <a:pt x="190500" y="42644"/>
                      <a:pt x="147855" y="0"/>
                      <a:pt x="95250" y="0"/>
                    </a:cubicBezTo>
                    <a:close/>
                    <a:moveTo>
                      <a:pt x="95250" y="31613"/>
                    </a:moveTo>
                    <a:cubicBezTo>
                      <a:pt x="110305" y="31609"/>
                      <a:pt x="122514" y="43809"/>
                      <a:pt x="122520" y="58865"/>
                    </a:cubicBezTo>
                    <a:cubicBezTo>
                      <a:pt x="122526" y="73920"/>
                      <a:pt x="110324" y="86129"/>
                      <a:pt x="95269" y="86135"/>
                    </a:cubicBezTo>
                    <a:cubicBezTo>
                      <a:pt x="80214" y="86139"/>
                      <a:pt x="68005" y="73939"/>
                      <a:pt x="67999" y="58884"/>
                    </a:cubicBezTo>
                    <a:cubicBezTo>
                      <a:pt x="67999" y="58877"/>
                      <a:pt x="67999" y="58871"/>
                      <a:pt x="67999" y="58865"/>
                    </a:cubicBezTo>
                    <a:cubicBezTo>
                      <a:pt x="67999" y="43814"/>
                      <a:pt x="80200" y="31613"/>
                      <a:pt x="95250" y="31613"/>
                    </a:cubicBezTo>
                    <a:close/>
                    <a:moveTo>
                      <a:pt x="149762" y="143437"/>
                    </a:moveTo>
                    <a:lnTo>
                      <a:pt x="40738" y="143437"/>
                    </a:lnTo>
                    <a:lnTo>
                      <a:pt x="40738" y="120644"/>
                    </a:lnTo>
                    <a:cubicBezTo>
                      <a:pt x="40760" y="116356"/>
                      <a:pt x="42778" y="112325"/>
                      <a:pt x="46196" y="109738"/>
                    </a:cubicBezTo>
                    <a:cubicBezTo>
                      <a:pt x="54257" y="103942"/>
                      <a:pt x="63289" y="99636"/>
                      <a:pt x="72866" y="97022"/>
                    </a:cubicBezTo>
                    <a:cubicBezTo>
                      <a:pt x="80091" y="94643"/>
                      <a:pt x="87644" y="93419"/>
                      <a:pt x="95250" y="93393"/>
                    </a:cubicBezTo>
                    <a:cubicBezTo>
                      <a:pt x="102847" y="93615"/>
                      <a:pt x="110383" y="94835"/>
                      <a:pt x="117662" y="97022"/>
                    </a:cubicBezTo>
                    <a:cubicBezTo>
                      <a:pt x="127378" y="99252"/>
                      <a:pt x="136483" y="103594"/>
                      <a:pt x="144332" y="109738"/>
                    </a:cubicBezTo>
                    <a:cubicBezTo>
                      <a:pt x="147855" y="112237"/>
                      <a:pt x="149902" y="116326"/>
                      <a:pt x="149790" y="120644"/>
                    </a:cubicBezTo>
                    <a:close/>
                  </a:path>
                </a:pathLst>
              </a:custGeom>
              <a:solidFill>
                <a:schemeClr val="accent4"/>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73" name="Freeform: Shape 72">
                <a:extLst>
                  <a:ext uri="{FF2B5EF4-FFF2-40B4-BE49-F238E27FC236}">
                    <a16:creationId xmlns:a16="http://schemas.microsoft.com/office/drawing/2014/main" id="{1633FCCF-13ED-4518-8F1E-9B5FF14EA4E1}"/>
                  </a:ext>
                </a:extLst>
              </p:cNvPr>
              <p:cNvSpPr/>
              <p:nvPr/>
            </p:nvSpPr>
            <p:spPr>
              <a:xfrm>
                <a:off x="8569077" y="1732305"/>
                <a:ext cx="266700" cy="266700"/>
              </a:xfrm>
              <a:custGeom>
                <a:avLst/>
                <a:gdLst>
                  <a:gd name="connsiteX0" fmla="*/ 133350 w 266700"/>
                  <a:gd name="connsiteY0" fmla="*/ 266700 h 266700"/>
                  <a:gd name="connsiteX1" fmla="*/ 266700 w 266700"/>
                  <a:gd name="connsiteY1" fmla="*/ 133350 h 266700"/>
                  <a:gd name="connsiteX2" fmla="*/ 133350 w 266700"/>
                  <a:gd name="connsiteY2" fmla="*/ 0 h 266700"/>
                  <a:gd name="connsiteX3" fmla="*/ 0 w 266700"/>
                  <a:gd name="connsiteY3" fmla="*/ 133350 h 266700"/>
                  <a:gd name="connsiteX4" fmla="*/ 133350 w 266700"/>
                  <a:gd name="connsiteY4" fmla="*/ 266700 h 266700"/>
                  <a:gd name="connsiteX5" fmla="*/ 133350 w 266700"/>
                  <a:gd name="connsiteY5" fmla="*/ 44253 h 266700"/>
                  <a:gd name="connsiteX6" fmla="*/ 171507 w 266700"/>
                  <a:gd name="connsiteY6" fmla="*/ 82410 h 266700"/>
                  <a:gd name="connsiteX7" fmla="*/ 133350 w 266700"/>
                  <a:gd name="connsiteY7" fmla="*/ 120567 h 266700"/>
                  <a:gd name="connsiteX8" fmla="*/ 95193 w 266700"/>
                  <a:gd name="connsiteY8" fmla="*/ 82410 h 266700"/>
                  <a:gd name="connsiteX9" fmla="*/ 133350 w 266700"/>
                  <a:gd name="connsiteY9" fmla="*/ 44253 h 266700"/>
                  <a:gd name="connsiteX10" fmla="*/ 57036 w 266700"/>
                  <a:gd name="connsiteY10" fmla="*/ 168897 h 266700"/>
                  <a:gd name="connsiteX11" fmla="*/ 64656 w 266700"/>
                  <a:gd name="connsiteY11" fmla="*/ 153657 h 266700"/>
                  <a:gd name="connsiteX12" fmla="*/ 101965 w 266700"/>
                  <a:gd name="connsiteY12" fmla="*/ 135855 h 266700"/>
                  <a:gd name="connsiteX13" fmla="*/ 133350 w 266700"/>
                  <a:gd name="connsiteY13" fmla="*/ 130750 h 266700"/>
                  <a:gd name="connsiteX14" fmla="*/ 164725 w 266700"/>
                  <a:gd name="connsiteY14" fmla="*/ 135836 h 266700"/>
                  <a:gd name="connsiteX15" fmla="*/ 202035 w 266700"/>
                  <a:gd name="connsiteY15" fmla="*/ 153638 h 266700"/>
                  <a:gd name="connsiteX16" fmla="*/ 209655 w 266700"/>
                  <a:gd name="connsiteY16" fmla="*/ 168878 h 266700"/>
                  <a:gd name="connsiteX17" fmla="*/ 209655 w 266700"/>
                  <a:gd name="connsiteY17" fmla="*/ 203225 h 266700"/>
                  <a:gd name="connsiteX18" fmla="*/ 57036 w 266700"/>
                  <a:gd name="connsiteY18" fmla="*/ 203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6700" h="266700">
                    <a:moveTo>
                      <a:pt x="133350" y="266700"/>
                    </a:moveTo>
                    <a:cubicBezTo>
                      <a:pt x="206997" y="266700"/>
                      <a:pt x="266700" y="206997"/>
                      <a:pt x="266700" y="133350"/>
                    </a:cubicBezTo>
                    <a:cubicBezTo>
                      <a:pt x="266700" y="59703"/>
                      <a:pt x="206997" y="0"/>
                      <a:pt x="133350" y="0"/>
                    </a:cubicBezTo>
                    <a:cubicBezTo>
                      <a:pt x="59703" y="0"/>
                      <a:pt x="0" y="59703"/>
                      <a:pt x="0" y="133350"/>
                    </a:cubicBezTo>
                    <a:cubicBezTo>
                      <a:pt x="0" y="206997"/>
                      <a:pt x="59703" y="266700"/>
                      <a:pt x="133350" y="266700"/>
                    </a:cubicBezTo>
                    <a:close/>
                    <a:moveTo>
                      <a:pt x="133350" y="44253"/>
                    </a:moveTo>
                    <a:cubicBezTo>
                      <a:pt x="154424" y="44253"/>
                      <a:pt x="171507" y="61336"/>
                      <a:pt x="171507" y="82410"/>
                    </a:cubicBezTo>
                    <a:cubicBezTo>
                      <a:pt x="171507" y="103484"/>
                      <a:pt x="154424" y="120567"/>
                      <a:pt x="133350" y="120567"/>
                    </a:cubicBezTo>
                    <a:cubicBezTo>
                      <a:pt x="112276" y="120567"/>
                      <a:pt x="95193" y="103484"/>
                      <a:pt x="95193" y="82410"/>
                    </a:cubicBezTo>
                    <a:cubicBezTo>
                      <a:pt x="95199" y="61339"/>
                      <a:pt x="112279" y="44259"/>
                      <a:pt x="133350" y="44253"/>
                    </a:cubicBezTo>
                    <a:close/>
                    <a:moveTo>
                      <a:pt x="57036" y="168897"/>
                    </a:moveTo>
                    <a:cubicBezTo>
                      <a:pt x="57068" y="162909"/>
                      <a:pt x="59885" y="157277"/>
                      <a:pt x="64656" y="153657"/>
                    </a:cubicBezTo>
                    <a:cubicBezTo>
                      <a:pt x="75934" y="145552"/>
                      <a:pt x="88569" y="139523"/>
                      <a:pt x="101965" y="135855"/>
                    </a:cubicBezTo>
                    <a:cubicBezTo>
                      <a:pt x="112092" y="132511"/>
                      <a:pt x="122685" y="130788"/>
                      <a:pt x="133350" y="130750"/>
                    </a:cubicBezTo>
                    <a:cubicBezTo>
                      <a:pt x="143986" y="131064"/>
                      <a:pt x="154535" y="132774"/>
                      <a:pt x="164725" y="135836"/>
                    </a:cubicBezTo>
                    <a:cubicBezTo>
                      <a:pt x="178315" y="138970"/>
                      <a:pt x="191051" y="145047"/>
                      <a:pt x="202035" y="153638"/>
                    </a:cubicBezTo>
                    <a:cubicBezTo>
                      <a:pt x="206957" y="157130"/>
                      <a:pt x="209815" y="162845"/>
                      <a:pt x="209655" y="168878"/>
                    </a:cubicBezTo>
                    <a:lnTo>
                      <a:pt x="209655" y="203225"/>
                    </a:lnTo>
                    <a:lnTo>
                      <a:pt x="57036" y="203225"/>
                    </a:ln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grpSp>
      </p:grpSp>
      <p:grpSp>
        <p:nvGrpSpPr>
          <p:cNvPr id="10" name="Group 9">
            <a:extLst>
              <a:ext uri="{FF2B5EF4-FFF2-40B4-BE49-F238E27FC236}">
                <a16:creationId xmlns:a16="http://schemas.microsoft.com/office/drawing/2014/main" id="{B2809E88-BBD3-4725-8533-A459901754C9}"/>
              </a:ext>
            </a:extLst>
          </p:cNvPr>
          <p:cNvGrpSpPr/>
          <p:nvPr/>
        </p:nvGrpSpPr>
        <p:grpSpPr>
          <a:xfrm>
            <a:off x="6734264" y="5357820"/>
            <a:ext cx="3500877" cy="914729"/>
            <a:chOff x="6734264" y="5357820"/>
            <a:chExt cx="3500877" cy="914729"/>
          </a:xfrm>
        </p:grpSpPr>
        <p:sp>
          <p:nvSpPr>
            <p:cNvPr id="75" name="Freeform: Shape 74">
              <a:extLst>
                <a:ext uri="{FF2B5EF4-FFF2-40B4-BE49-F238E27FC236}">
                  <a16:creationId xmlns:a16="http://schemas.microsoft.com/office/drawing/2014/main" id="{F0796459-F3C0-4470-BFC3-A6A84816D8CD}"/>
                </a:ext>
              </a:extLst>
            </p:cNvPr>
            <p:cNvSpPr/>
            <p:nvPr/>
          </p:nvSpPr>
          <p:spPr>
            <a:xfrm>
              <a:off x="7774801" y="5357820"/>
              <a:ext cx="2460340"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US" sz="2000" dirty="0">
                  <a:solidFill>
                    <a:srgbClr val="000000">
                      <a:hueOff val="0"/>
                      <a:satOff val="0"/>
                      <a:lumOff val="0"/>
                      <a:alphaOff val="0"/>
                    </a:srgbClr>
                  </a:solidFill>
                  <a:latin typeface="Segoe UI"/>
                </a:rPr>
                <a:t>Business Continuity </a:t>
              </a:r>
              <a:br>
                <a:rPr lang="en-US" sz="2000" dirty="0">
                  <a:solidFill>
                    <a:srgbClr val="000000">
                      <a:hueOff val="0"/>
                      <a:satOff val="0"/>
                      <a:lumOff val="0"/>
                      <a:alphaOff val="0"/>
                    </a:srgbClr>
                  </a:solidFill>
                  <a:latin typeface="Segoe UI"/>
                </a:rPr>
              </a:br>
              <a:r>
                <a:rPr lang="en-US" sz="2000" dirty="0">
                  <a:solidFill>
                    <a:srgbClr val="000000">
                      <a:hueOff val="0"/>
                      <a:satOff val="0"/>
                      <a:lumOff val="0"/>
                      <a:alphaOff val="0"/>
                    </a:srgbClr>
                  </a:solidFill>
                  <a:latin typeface="Segoe UI"/>
                </a:rPr>
                <a:t>&amp; Disaster Recovery</a:t>
              </a:r>
            </a:p>
          </p:txBody>
        </p:sp>
        <p:grpSp>
          <p:nvGrpSpPr>
            <p:cNvPr id="76" name="Graphic 72" descr="Lightning">
              <a:extLst>
                <a:ext uri="{FF2B5EF4-FFF2-40B4-BE49-F238E27FC236}">
                  <a16:creationId xmlns:a16="http://schemas.microsoft.com/office/drawing/2014/main" id="{609556CC-A9CE-46D4-8475-9738381B79C5}"/>
                </a:ext>
              </a:extLst>
            </p:cNvPr>
            <p:cNvGrpSpPr/>
            <p:nvPr/>
          </p:nvGrpSpPr>
          <p:grpSpPr>
            <a:xfrm>
              <a:off x="6734264" y="5608751"/>
              <a:ext cx="650687" cy="628821"/>
              <a:chOff x="8376450" y="3527728"/>
              <a:chExt cx="650779" cy="628910"/>
            </a:xfrm>
            <a:solidFill>
              <a:srgbClr val="50E6FF"/>
            </a:solidFill>
          </p:grpSpPr>
          <p:sp>
            <p:nvSpPr>
              <p:cNvPr id="77" name="Freeform: Shape 76">
                <a:extLst>
                  <a:ext uri="{FF2B5EF4-FFF2-40B4-BE49-F238E27FC236}">
                    <a16:creationId xmlns:a16="http://schemas.microsoft.com/office/drawing/2014/main" id="{73A1EB2A-4B9F-43D6-957D-4DC60921785C}"/>
                  </a:ext>
                </a:extLst>
              </p:cNvPr>
              <p:cNvSpPr/>
              <p:nvPr/>
            </p:nvSpPr>
            <p:spPr>
              <a:xfrm>
                <a:off x="8376450" y="3527728"/>
                <a:ext cx="650779" cy="362210"/>
              </a:xfrm>
              <a:custGeom>
                <a:avLst/>
                <a:gdLst>
                  <a:gd name="connsiteX0" fmla="*/ 650779 w 650779"/>
                  <a:gd name="connsiteY0" fmla="*/ 271723 h 362210"/>
                  <a:gd name="connsiteX1" fmla="*/ 619347 w 650779"/>
                  <a:gd name="connsiteY1" fmla="*/ 203143 h 362210"/>
                  <a:gd name="connsiteX2" fmla="*/ 546004 w 650779"/>
                  <a:gd name="connsiteY2" fmla="*/ 183141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106902 w 650779"/>
                  <a:gd name="connsiteY11" fmla="*/ 362211 h 362210"/>
                  <a:gd name="connsiteX12" fmla="*/ 564102 w 650779"/>
                  <a:gd name="connsiteY12" fmla="*/ 362211 h 362210"/>
                  <a:gd name="connsiteX13" fmla="*/ 650779 w 650779"/>
                  <a:gd name="connsiteY13" fmla="*/ 271723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779" h="362210">
                    <a:moveTo>
                      <a:pt x="650779" y="271723"/>
                    </a:moveTo>
                    <a:cubicBezTo>
                      <a:pt x="650779" y="245053"/>
                      <a:pt x="639349" y="220288"/>
                      <a:pt x="619347" y="203143"/>
                    </a:cubicBezTo>
                    <a:cubicBezTo>
                      <a:pt x="599344" y="185998"/>
                      <a:pt x="572674" y="178378"/>
                      <a:pt x="546004" y="183141"/>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106902" y="362211"/>
                    </a:lnTo>
                    <a:lnTo>
                      <a:pt x="564102" y="362211"/>
                    </a:lnTo>
                    <a:cubicBezTo>
                      <a:pt x="613632" y="360306"/>
                      <a:pt x="650779" y="320301"/>
                      <a:pt x="650779" y="271723"/>
                    </a:cubicBezTo>
                    <a:close/>
                  </a:path>
                </a:pathLst>
              </a:custGeom>
              <a:solidFill>
                <a:schemeClr val="accent4"/>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78" name="Freeform: Shape 77">
                <a:extLst>
                  <a:ext uri="{FF2B5EF4-FFF2-40B4-BE49-F238E27FC236}">
                    <a16:creationId xmlns:a16="http://schemas.microsoft.com/office/drawing/2014/main" id="{D1AFA561-C3FB-4D78-A645-6D7F3F6D89CD}"/>
                  </a:ext>
                </a:extLst>
              </p:cNvPr>
              <p:cNvSpPr/>
              <p:nvPr/>
            </p:nvSpPr>
            <p:spPr>
              <a:xfrm>
                <a:off x="8627179" y="3928039"/>
                <a:ext cx="152400" cy="228600"/>
              </a:xfrm>
              <a:custGeom>
                <a:avLst/>
                <a:gdLst>
                  <a:gd name="connsiteX0" fmla="*/ 152400 w 152400"/>
                  <a:gd name="connsiteY0" fmla="*/ 76200 h 228600"/>
                  <a:gd name="connsiteX1" fmla="*/ 71438 w 152400"/>
                  <a:gd name="connsiteY1" fmla="*/ 76200 h 228600"/>
                  <a:gd name="connsiteX2" fmla="*/ 101918 w 152400"/>
                  <a:gd name="connsiteY2" fmla="*/ 0 h 228600"/>
                  <a:gd name="connsiteX3" fmla="*/ 29528 w 152400"/>
                  <a:gd name="connsiteY3" fmla="*/ 0 h 228600"/>
                  <a:gd name="connsiteX4" fmla="*/ 0 w 152400"/>
                  <a:gd name="connsiteY4" fmla="*/ 123825 h 228600"/>
                  <a:gd name="connsiteX5" fmla="*/ 60960 w 152400"/>
                  <a:gd name="connsiteY5" fmla="*/ 123825 h 228600"/>
                  <a:gd name="connsiteX6" fmla="*/ 23813 w 152400"/>
                  <a:gd name="connsiteY6"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28600">
                    <a:moveTo>
                      <a:pt x="152400" y="76200"/>
                    </a:moveTo>
                    <a:lnTo>
                      <a:pt x="71438" y="76200"/>
                    </a:lnTo>
                    <a:lnTo>
                      <a:pt x="101918" y="0"/>
                    </a:lnTo>
                    <a:lnTo>
                      <a:pt x="29528" y="0"/>
                    </a:lnTo>
                    <a:lnTo>
                      <a:pt x="0" y="123825"/>
                    </a:lnTo>
                    <a:lnTo>
                      <a:pt x="60960" y="123825"/>
                    </a:lnTo>
                    <a:lnTo>
                      <a:pt x="23813" y="228600"/>
                    </a:ln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79" name="Freeform: Shape 78">
                <a:extLst>
                  <a:ext uri="{FF2B5EF4-FFF2-40B4-BE49-F238E27FC236}">
                    <a16:creationId xmlns:a16="http://schemas.microsoft.com/office/drawing/2014/main" id="{0A86FDD1-522B-4D37-8EB2-8EC9F0351741}"/>
                  </a:ext>
                </a:extLst>
              </p:cNvPr>
              <p:cNvSpPr/>
              <p:nvPr/>
            </p:nvSpPr>
            <p:spPr>
              <a:xfrm>
                <a:off x="8808154" y="3928039"/>
                <a:ext cx="76200" cy="114300"/>
              </a:xfrm>
              <a:custGeom>
                <a:avLst/>
                <a:gdLst>
                  <a:gd name="connsiteX0" fmla="*/ 76200 w 76200"/>
                  <a:gd name="connsiteY0" fmla="*/ 38100 h 114300"/>
                  <a:gd name="connsiteX1" fmla="*/ 35243 w 76200"/>
                  <a:gd name="connsiteY1" fmla="*/ 38100 h 114300"/>
                  <a:gd name="connsiteX2" fmla="*/ 50483 w 76200"/>
                  <a:gd name="connsiteY2" fmla="*/ 0 h 114300"/>
                  <a:gd name="connsiteX3" fmla="*/ 15240 w 76200"/>
                  <a:gd name="connsiteY3" fmla="*/ 0 h 114300"/>
                  <a:gd name="connsiteX4" fmla="*/ 0 w 76200"/>
                  <a:gd name="connsiteY4" fmla="*/ 61913 h 114300"/>
                  <a:gd name="connsiteX5" fmla="*/ 30480 w 76200"/>
                  <a:gd name="connsiteY5" fmla="*/ 61913 h 114300"/>
                  <a:gd name="connsiteX6" fmla="*/ 11430 w 76200"/>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14300">
                    <a:moveTo>
                      <a:pt x="76200" y="38100"/>
                    </a:moveTo>
                    <a:lnTo>
                      <a:pt x="35243" y="38100"/>
                    </a:lnTo>
                    <a:lnTo>
                      <a:pt x="50483" y="0"/>
                    </a:lnTo>
                    <a:lnTo>
                      <a:pt x="15240" y="0"/>
                    </a:lnTo>
                    <a:lnTo>
                      <a:pt x="0" y="61913"/>
                    </a:lnTo>
                    <a:lnTo>
                      <a:pt x="30480" y="61913"/>
                    </a:lnTo>
                    <a:lnTo>
                      <a:pt x="11430" y="114300"/>
                    </a:ln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80" name="Freeform: Shape 79">
                <a:extLst>
                  <a:ext uri="{FF2B5EF4-FFF2-40B4-BE49-F238E27FC236}">
                    <a16:creationId xmlns:a16="http://schemas.microsoft.com/office/drawing/2014/main" id="{0A7BCAF9-0D68-4391-B4CE-43BE13C77CB0}"/>
                  </a:ext>
                </a:extLst>
              </p:cNvPr>
              <p:cNvSpPr/>
              <p:nvPr/>
            </p:nvSpPr>
            <p:spPr>
              <a:xfrm>
                <a:off x="8531929" y="3928039"/>
                <a:ext cx="76199" cy="114300"/>
              </a:xfrm>
              <a:custGeom>
                <a:avLst/>
                <a:gdLst>
                  <a:gd name="connsiteX0" fmla="*/ 76200 w 76199"/>
                  <a:gd name="connsiteY0" fmla="*/ 38100 h 114300"/>
                  <a:gd name="connsiteX1" fmla="*/ 35242 w 76199"/>
                  <a:gd name="connsiteY1" fmla="*/ 38100 h 114300"/>
                  <a:gd name="connsiteX2" fmla="*/ 50483 w 76199"/>
                  <a:gd name="connsiteY2" fmla="*/ 0 h 114300"/>
                  <a:gd name="connsiteX3" fmla="*/ 15240 w 76199"/>
                  <a:gd name="connsiteY3" fmla="*/ 0 h 114300"/>
                  <a:gd name="connsiteX4" fmla="*/ 0 w 76199"/>
                  <a:gd name="connsiteY4" fmla="*/ 61913 h 114300"/>
                  <a:gd name="connsiteX5" fmla="*/ 30480 w 76199"/>
                  <a:gd name="connsiteY5" fmla="*/ 61913 h 114300"/>
                  <a:gd name="connsiteX6" fmla="*/ 11430 w 76199"/>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99" h="114300">
                    <a:moveTo>
                      <a:pt x="76200" y="38100"/>
                    </a:moveTo>
                    <a:lnTo>
                      <a:pt x="35242" y="38100"/>
                    </a:lnTo>
                    <a:lnTo>
                      <a:pt x="50483" y="0"/>
                    </a:lnTo>
                    <a:lnTo>
                      <a:pt x="15240" y="0"/>
                    </a:lnTo>
                    <a:lnTo>
                      <a:pt x="0" y="61913"/>
                    </a:lnTo>
                    <a:lnTo>
                      <a:pt x="30480" y="61913"/>
                    </a:lnTo>
                    <a:lnTo>
                      <a:pt x="11430" y="114300"/>
                    </a:ln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grpSp>
      </p:grpSp>
      <p:grpSp>
        <p:nvGrpSpPr>
          <p:cNvPr id="7" name="Group 6">
            <a:extLst>
              <a:ext uri="{FF2B5EF4-FFF2-40B4-BE49-F238E27FC236}">
                <a16:creationId xmlns:a16="http://schemas.microsoft.com/office/drawing/2014/main" id="{CC96C791-A4EC-4CB9-B559-0D0D9535D1CA}"/>
              </a:ext>
            </a:extLst>
          </p:cNvPr>
          <p:cNvGrpSpPr/>
          <p:nvPr/>
        </p:nvGrpSpPr>
        <p:grpSpPr>
          <a:xfrm>
            <a:off x="6630414" y="1815163"/>
            <a:ext cx="4345608" cy="914729"/>
            <a:chOff x="6630414" y="1815163"/>
            <a:chExt cx="4345608" cy="914729"/>
          </a:xfrm>
        </p:grpSpPr>
        <p:sp>
          <p:nvSpPr>
            <p:cNvPr id="82" name="Freeform: Shape 81">
              <a:extLst>
                <a:ext uri="{FF2B5EF4-FFF2-40B4-BE49-F238E27FC236}">
                  <a16:creationId xmlns:a16="http://schemas.microsoft.com/office/drawing/2014/main" id="{A9150698-B5F1-44EE-B2F4-EF3A06CE33C2}"/>
                </a:ext>
              </a:extLst>
            </p:cNvPr>
            <p:cNvSpPr/>
            <p:nvPr/>
          </p:nvSpPr>
          <p:spPr>
            <a:xfrm>
              <a:off x="7774801" y="1815163"/>
              <a:ext cx="320122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2000" dirty="0">
                  <a:solidFill>
                    <a:srgbClr val="000000">
                      <a:hueOff val="0"/>
                      <a:satOff val="0"/>
                      <a:lumOff val="0"/>
                      <a:alphaOff val="0"/>
                    </a:srgbClr>
                  </a:solidFill>
                  <a:latin typeface="Segoe UI"/>
                </a:rPr>
                <a:t>Governance Disciplines</a:t>
              </a:r>
              <a:endParaRPr lang="en-US" sz="2000" dirty="0">
                <a:solidFill>
                  <a:srgbClr val="000000">
                    <a:hueOff val="0"/>
                    <a:satOff val="0"/>
                    <a:lumOff val="0"/>
                    <a:alphaOff val="0"/>
                  </a:srgbClr>
                </a:solidFill>
                <a:latin typeface="Segoe UI"/>
              </a:endParaRPr>
            </a:p>
          </p:txBody>
        </p:sp>
        <p:grpSp>
          <p:nvGrpSpPr>
            <p:cNvPr id="83" name="Graphic 87" descr="Map compass">
              <a:extLst>
                <a:ext uri="{FF2B5EF4-FFF2-40B4-BE49-F238E27FC236}">
                  <a16:creationId xmlns:a16="http://schemas.microsoft.com/office/drawing/2014/main" id="{90630CB0-FD3E-4BEE-8703-605588DCD329}"/>
                </a:ext>
              </a:extLst>
            </p:cNvPr>
            <p:cNvGrpSpPr/>
            <p:nvPr/>
          </p:nvGrpSpPr>
          <p:grpSpPr>
            <a:xfrm>
              <a:off x="6630414" y="1815622"/>
              <a:ext cx="858387" cy="858387"/>
              <a:chOff x="359586" y="3932986"/>
              <a:chExt cx="914400" cy="914400"/>
            </a:xfrm>
          </p:grpSpPr>
          <p:sp>
            <p:nvSpPr>
              <p:cNvPr id="84" name="Freeform: Shape 83">
                <a:extLst>
                  <a:ext uri="{FF2B5EF4-FFF2-40B4-BE49-F238E27FC236}">
                    <a16:creationId xmlns:a16="http://schemas.microsoft.com/office/drawing/2014/main" id="{838E16AC-4EEB-4B2D-A601-5C12F3756C99}"/>
                  </a:ext>
                </a:extLst>
              </p:cNvPr>
              <p:cNvSpPr/>
              <p:nvPr/>
            </p:nvSpPr>
            <p:spPr>
              <a:xfrm>
                <a:off x="454836" y="4028236"/>
                <a:ext cx="722947" cy="722947"/>
              </a:xfrm>
              <a:custGeom>
                <a:avLst/>
                <a:gdLst>
                  <a:gd name="connsiteX0" fmla="*/ 361950 w 722947"/>
                  <a:gd name="connsiteY0" fmla="*/ 419100 h 722947"/>
                  <a:gd name="connsiteX1" fmla="*/ 304800 w 722947"/>
                  <a:gd name="connsiteY1" fmla="*/ 361950 h 722947"/>
                  <a:gd name="connsiteX2" fmla="*/ 361950 w 722947"/>
                  <a:gd name="connsiteY2" fmla="*/ 304800 h 722947"/>
                  <a:gd name="connsiteX3" fmla="*/ 419100 w 722947"/>
                  <a:gd name="connsiteY3" fmla="*/ 361950 h 722947"/>
                  <a:gd name="connsiteX4" fmla="*/ 361950 w 722947"/>
                  <a:gd name="connsiteY4" fmla="*/ 419100 h 722947"/>
                  <a:gd name="connsiteX5" fmla="*/ 685800 w 722947"/>
                  <a:gd name="connsiteY5" fmla="*/ 349568 h 722947"/>
                  <a:gd name="connsiteX6" fmla="*/ 626745 w 722947"/>
                  <a:gd name="connsiteY6" fmla="*/ 331470 h 722947"/>
                  <a:gd name="connsiteX7" fmla="*/ 481965 w 722947"/>
                  <a:gd name="connsiteY7" fmla="*/ 285750 h 722947"/>
                  <a:gd name="connsiteX8" fmla="*/ 528638 w 722947"/>
                  <a:gd name="connsiteY8" fmla="*/ 195263 h 722947"/>
                  <a:gd name="connsiteX9" fmla="*/ 439103 w 722947"/>
                  <a:gd name="connsiteY9" fmla="*/ 241935 h 722947"/>
                  <a:gd name="connsiteX10" fmla="*/ 392430 w 722947"/>
                  <a:gd name="connsiteY10" fmla="*/ 96203 h 722947"/>
                  <a:gd name="connsiteX11" fmla="*/ 373380 w 722947"/>
                  <a:gd name="connsiteY11" fmla="*/ 37147 h 722947"/>
                  <a:gd name="connsiteX12" fmla="*/ 361950 w 722947"/>
                  <a:gd name="connsiteY12" fmla="*/ 0 h 722947"/>
                  <a:gd name="connsiteX13" fmla="*/ 349568 w 722947"/>
                  <a:gd name="connsiteY13" fmla="*/ 38100 h 722947"/>
                  <a:gd name="connsiteX14" fmla="*/ 331470 w 722947"/>
                  <a:gd name="connsiteY14" fmla="*/ 97155 h 722947"/>
                  <a:gd name="connsiteX15" fmla="*/ 286703 w 722947"/>
                  <a:gd name="connsiteY15" fmla="*/ 241935 h 722947"/>
                  <a:gd name="connsiteX16" fmla="*/ 196215 w 722947"/>
                  <a:gd name="connsiteY16" fmla="*/ 195263 h 722947"/>
                  <a:gd name="connsiteX17" fmla="*/ 242888 w 722947"/>
                  <a:gd name="connsiteY17" fmla="*/ 284798 h 722947"/>
                  <a:gd name="connsiteX18" fmla="*/ 98107 w 722947"/>
                  <a:gd name="connsiteY18" fmla="*/ 330518 h 722947"/>
                  <a:gd name="connsiteX19" fmla="*/ 38100 w 722947"/>
                  <a:gd name="connsiteY19" fmla="*/ 348615 h 722947"/>
                  <a:gd name="connsiteX20" fmla="*/ 0 w 722947"/>
                  <a:gd name="connsiteY20" fmla="*/ 360998 h 722947"/>
                  <a:gd name="connsiteX21" fmla="*/ 38100 w 722947"/>
                  <a:gd name="connsiteY21" fmla="*/ 373380 h 722947"/>
                  <a:gd name="connsiteX22" fmla="*/ 96203 w 722947"/>
                  <a:gd name="connsiteY22" fmla="*/ 392430 h 722947"/>
                  <a:gd name="connsiteX23" fmla="*/ 241935 w 722947"/>
                  <a:gd name="connsiteY23" fmla="*/ 438150 h 722947"/>
                  <a:gd name="connsiteX24" fmla="*/ 195263 w 722947"/>
                  <a:gd name="connsiteY24" fmla="*/ 527685 h 722947"/>
                  <a:gd name="connsiteX25" fmla="*/ 284798 w 722947"/>
                  <a:gd name="connsiteY25" fmla="*/ 481013 h 722947"/>
                  <a:gd name="connsiteX26" fmla="*/ 330518 w 722947"/>
                  <a:gd name="connsiteY26" fmla="*/ 625793 h 722947"/>
                  <a:gd name="connsiteX27" fmla="*/ 348615 w 722947"/>
                  <a:gd name="connsiteY27" fmla="*/ 684848 h 722947"/>
                  <a:gd name="connsiteX28" fmla="*/ 360998 w 722947"/>
                  <a:gd name="connsiteY28" fmla="*/ 722948 h 722947"/>
                  <a:gd name="connsiteX29" fmla="*/ 373380 w 722947"/>
                  <a:gd name="connsiteY29" fmla="*/ 684848 h 722947"/>
                  <a:gd name="connsiteX30" fmla="*/ 392430 w 722947"/>
                  <a:gd name="connsiteY30" fmla="*/ 625793 h 722947"/>
                  <a:gd name="connsiteX31" fmla="*/ 439103 w 722947"/>
                  <a:gd name="connsiteY31" fmla="*/ 480060 h 722947"/>
                  <a:gd name="connsiteX32" fmla="*/ 528638 w 722947"/>
                  <a:gd name="connsiteY32" fmla="*/ 526733 h 722947"/>
                  <a:gd name="connsiteX33" fmla="*/ 481013 w 722947"/>
                  <a:gd name="connsiteY33" fmla="*/ 437198 h 722947"/>
                  <a:gd name="connsiteX34" fmla="*/ 625793 w 722947"/>
                  <a:gd name="connsiteY34" fmla="*/ 391478 h 722947"/>
                  <a:gd name="connsiteX35" fmla="*/ 684848 w 722947"/>
                  <a:gd name="connsiteY35" fmla="*/ 372428 h 722947"/>
                  <a:gd name="connsiteX36" fmla="*/ 722948 w 722947"/>
                  <a:gd name="connsiteY36" fmla="*/ 360045 h 722947"/>
                  <a:gd name="connsiteX37" fmla="*/ 685800 w 722947"/>
                  <a:gd name="connsiteY37" fmla="*/ 349568 h 7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2947" h="722947">
                    <a:moveTo>
                      <a:pt x="361950" y="419100"/>
                    </a:moveTo>
                    <a:cubicBezTo>
                      <a:pt x="330518" y="419100"/>
                      <a:pt x="304800" y="393383"/>
                      <a:pt x="304800" y="361950"/>
                    </a:cubicBezTo>
                    <a:cubicBezTo>
                      <a:pt x="304800" y="330518"/>
                      <a:pt x="330518" y="304800"/>
                      <a:pt x="361950" y="304800"/>
                    </a:cubicBezTo>
                    <a:cubicBezTo>
                      <a:pt x="393383" y="304800"/>
                      <a:pt x="419100" y="330518"/>
                      <a:pt x="419100" y="361950"/>
                    </a:cubicBezTo>
                    <a:cubicBezTo>
                      <a:pt x="419100" y="393383"/>
                      <a:pt x="393383" y="419100"/>
                      <a:pt x="361950" y="419100"/>
                    </a:cubicBezTo>
                    <a:close/>
                    <a:moveTo>
                      <a:pt x="685800" y="349568"/>
                    </a:moveTo>
                    <a:lnTo>
                      <a:pt x="626745" y="331470"/>
                    </a:lnTo>
                    <a:lnTo>
                      <a:pt x="481965" y="285750"/>
                    </a:lnTo>
                    <a:lnTo>
                      <a:pt x="528638" y="195263"/>
                    </a:lnTo>
                    <a:lnTo>
                      <a:pt x="439103" y="241935"/>
                    </a:lnTo>
                    <a:lnTo>
                      <a:pt x="392430" y="96203"/>
                    </a:lnTo>
                    <a:lnTo>
                      <a:pt x="373380" y="37147"/>
                    </a:lnTo>
                    <a:lnTo>
                      <a:pt x="361950" y="0"/>
                    </a:lnTo>
                    <a:lnTo>
                      <a:pt x="349568" y="38100"/>
                    </a:lnTo>
                    <a:lnTo>
                      <a:pt x="331470" y="97155"/>
                    </a:lnTo>
                    <a:lnTo>
                      <a:pt x="286703" y="241935"/>
                    </a:lnTo>
                    <a:lnTo>
                      <a:pt x="196215" y="195263"/>
                    </a:lnTo>
                    <a:lnTo>
                      <a:pt x="242888" y="284798"/>
                    </a:lnTo>
                    <a:lnTo>
                      <a:pt x="98107" y="330518"/>
                    </a:lnTo>
                    <a:lnTo>
                      <a:pt x="38100" y="348615"/>
                    </a:lnTo>
                    <a:lnTo>
                      <a:pt x="0" y="360998"/>
                    </a:lnTo>
                    <a:lnTo>
                      <a:pt x="38100" y="373380"/>
                    </a:lnTo>
                    <a:lnTo>
                      <a:pt x="96203" y="392430"/>
                    </a:lnTo>
                    <a:lnTo>
                      <a:pt x="241935" y="438150"/>
                    </a:lnTo>
                    <a:lnTo>
                      <a:pt x="195263" y="527685"/>
                    </a:lnTo>
                    <a:lnTo>
                      <a:pt x="284798" y="481013"/>
                    </a:lnTo>
                    <a:lnTo>
                      <a:pt x="330518" y="625793"/>
                    </a:lnTo>
                    <a:lnTo>
                      <a:pt x="348615" y="684848"/>
                    </a:lnTo>
                    <a:lnTo>
                      <a:pt x="360998" y="722948"/>
                    </a:lnTo>
                    <a:lnTo>
                      <a:pt x="373380" y="684848"/>
                    </a:lnTo>
                    <a:lnTo>
                      <a:pt x="392430" y="625793"/>
                    </a:lnTo>
                    <a:lnTo>
                      <a:pt x="439103" y="480060"/>
                    </a:lnTo>
                    <a:lnTo>
                      <a:pt x="528638" y="526733"/>
                    </a:lnTo>
                    <a:lnTo>
                      <a:pt x="481013" y="437198"/>
                    </a:lnTo>
                    <a:lnTo>
                      <a:pt x="625793" y="391478"/>
                    </a:lnTo>
                    <a:lnTo>
                      <a:pt x="684848" y="372428"/>
                    </a:lnTo>
                    <a:lnTo>
                      <a:pt x="722948" y="360045"/>
                    </a:lnTo>
                    <a:lnTo>
                      <a:pt x="685800" y="349568"/>
                    </a:lnTo>
                    <a:close/>
                  </a:path>
                </a:pathLst>
              </a:custGeom>
              <a:solidFill>
                <a:schemeClr val="accent4"/>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85" name="Freeform: Shape 84">
                <a:extLst>
                  <a:ext uri="{FF2B5EF4-FFF2-40B4-BE49-F238E27FC236}">
                    <a16:creationId xmlns:a16="http://schemas.microsoft.com/office/drawing/2014/main" id="{04441843-3FEE-4DF3-9CD7-8C6982D46A82}"/>
                  </a:ext>
                </a:extLst>
              </p:cNvPr>
              <p:cNvSpPr/>
              <p:nvPr/>
            </p:nvSpPr>
            <p:spPr>
              <a:xfrm>
                <a:off x="870125" y="4442573"/>
                <a:ext cx="266700" cy="266700"/>
              </a:xfrm>
              <a:custGeom>
                <a:avLst/>
                <a:gdLst>
                  <a:gd name="connsiteX0" fmla="*/ 202883 w 266700"/>
                  <a:gd name="connsiteY0" fmla="*/ 20002 h 266700"/>
                  <a:gd name="connsiteX1" fmla="*/ 155258 w 266700"/>
                  <a:gd name="connsiteY1" fmla="*/ 112395 h 266700"/>
                  <a:gd name="connsiteX2" fmla="*/ 112395 w 266700"/>
                  <a:gd name="connsiteY2" fmla="*/ 156210 h 266700"/>
                  <a:gd name="connsiteX3" fmla="*/ 19050 w 266700"/>
                  <a:gd name="connsiteY3" fmla="*/ 203835 h 266700"/>
                  <a:gd name="connsiteX4" fmla="*/ 13335 w 266700"/>
                  <a:gd name="connsiteY4" fmla="*/ 223838 h 266700"/>
                  <a:gd name="connsiteX5" fmla="*/ 0 w 266700"/>
                  <a:gd name="connsiteY5" fmla="*/ 266700 h 266700"/>
                  <a:gd name="connsiteX6" fmla="*/ 167640 w 266700"/>
                  <a:gd name="connsiteY6" fmla="*/ 183833 h 266700"/>
                  <a:gd name="connsiteX7" fmla="*/ 184785 w 266700"/>
                  <a:gd name="connsiteY7" fmla="*/ 166688 h 266700"/>
                  <a:gd name="connsiteX8" fmla="*/ 266700 w 266700"/>
                  <a:gd name="connsiteY8" fmla="*/ 0 h 266700"/>
                  <a:gd name="connsiteX9" fmla="*/ 222885 w 266700"/>
                  <a:gd name="connsiteY9" fmla="*/ 14288 h 266700"/>
                  <a:gd name="connsiteX10" fmla="*/ 202883 w 266700"/>
                  <a:gd name="connsiteY10" fmla="*/ 2000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700" h="266700">
                    <a:moveTo>
                      <a:pt x="202883" y="20002"/>
                    </a:moveTo>
                    <a:cubicBezTo>
                      <a:pt x="193358" y="53340"/>
                      <a:pt x="177165" y="84773"/>
                      <a:pt x="155258" y="112395"/>
                    </a:cubicBezTo>
                    <a:cubicBezTo>
                      <a:pt x="142875" y="128588"/>
                      <a:pt x="127635" y="142875"/>
                      <a:pt x="112395" y="156210"/>
                    </a:cubicBezTo>
                    <a:cubicBezTo>
                      <a:pt x="84773" y="178117"/>
                      <a:pt x="53340" y="194310"/>
                      <a:pt x="19050" y="203835"/>
                    </a:cubicBezTo>
                    <a:lnTo>
                      <a:pt x="13335" y="223838"/>
                    </a:lnTo>
                    <a:lnTo>
                      <a:pt x="0" y="266700"/>
                    </a:lnTo>
                    <a:cubicBezTo>
                      <a:pt x="62865" y="256223"/>
                      <a:pt x="120968" y="227648"/>
                      <a:pt x="167640" y="183833"/>
                    </a:cubicBezTo>
                    <a:cubicBezTo>
                      <a:pt x="173355" y="178117"/>
                      <a:pt x="179070" y="172402"/>
                      <a:pt x="184785" y="166688"/>
                    </a:cubicBezTo>
                    <a:cubicBezTo>
                      <a:pt x="227648" y="120015"/>
                      <a:pt x="256223" y="61913"/>
                      <a:pt x="266700" y="0"/>
                    </a:cubicBezTo>
                    <a:lnTo>
                      <a:pt x="222885" y="14288"/>
                    </a:lnTo>
                    <a:lnTo>
                      <a:pt x="202883" y="20002"/>
                    </a:ln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86" name="Freeform: Shape 85">
                <a:extLst>
                  <a:ext uri="{FF2B5EF4-FFF2-40B4-BE49-F238E27FC236}">
                    <a16:creationId xmlns:a16="http://schemas.microsoft.com/office/drawing/2014/main" id="{E4506614-0838-4432-A9E2-4FBCE9822441}"/>
                  </a:ext>
                </a:extLst>
              </p:cNvPr>
              <p:cNvSpPr/>
              <p:nvPr/>
            </p:nvSpPr>
            <p:spPr>
              <a:xfrm>
                <a:off x="870125" y="4071098"/>
                <a:ext cx="265747" cy="265747"/>
              </a:xfrm>
              <a:custGeom>
                <a:avLst/>
                <a:gdLst>
                  <a:gd name="connsiteX0" fmla="*/ 20003 w 265747"/>
                  <a:gd name="connsiteY0" fmla="*/ 62865 h 265747"/>
                  <a:gd name="connsiteX1" fmla="*/ 111443 w 265747"/>
                  <a:gd name="connsiteY1" fmla="*/ 110490 h 265747"/>
                  <a:gd name="connsiteX2" fmla="*/ 155258 w 265747"/>
                  <a:gd name="connsiteY2" fmla="*/ 154305 h 265747"/>
                  <a:gd name="connsiteX3" fmla="*/ 202883 w 265747"/>
                  <a:gd name="connsiteY3" fmla="*/ 246698 h 265747"/>
                  <a:gd name="connsiteX4" fmla="*/ 222885 w 265747"/>
                  <a:gd name="connsiteY4" fmla="*/ 252413 h 265747"/>
                  <a:gd name="connsiteX5" fmla="*/ 265748 w 265747"/>
                  <a:gd name="connsiteY5" fmla="*/ 265748 h 265747"/>
                  <a:gd name="connsiteX6" fmla="*/ 183833 w 265747"/>
                  <a:gd name="connsiteY6" fmla="*/ 99060 h 265747"/>
                  <a:gd name="connsiteX7" fmla="*/ 166688 w 265747"/>
                  <a:gd name="connsiteY7" fmla="*/ 81915 h 265747"/>
                  <a:gd name="connsiteX8" fmla="*/ 0 w 265747"/>
                  <a:gd name="connsiteY8" fmla="*/ 0 h 265747"/>
                  <a:gd name="connsiteX9" fmla="*/ 13335 w 265747"/>
                  <a:gd name="connsiteY9" fmla="*/ 42863 h 265747"/>
                  <a:gd name="connsiteX10" fmla="*/ 20003 w 265747"/>
                  <a:gd name="connsiteY10" fmla="*/ 62865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47" h="265747">
                    <a:moveTo>
                      <a:pt x="20003" y="62865"/>
                    </a:moveTo>
                    <a:cubicBezTo>
                      <a:pt x="53340" y="72390"/>
                      <a:pt x="84773" y="88582"/>
                      <a:pt x="111443" y="110490"/>
                    </a:cubicBezTo>
                    <a:cubicBezTo>
                      <a:pt x="127635" y="122873"/>
                      <a:pt x="141923" y="138113"/>
                      <a:pt x="155258" y="154305"/>
                    </a:cubicBezTo>
                    <a:cubicBezTo>
                      <a:pt x="177165" y="181927"/>
                      <a:pt x="193358" y="212408"/>
                      <a:pt x="202883" y="246698"/>
                    </a:cubicBezTo>
                    <a:lnTo>
                      <a:pt x="222885" y="252413"/>
                    </a:lnTo>
                    <a:lnTo>
                      <a:pt x="265748" y="265748"/>
                    </a:lnTo>
                    <a:cubicBezTo>
                      <a:pt x="255270" y="203835"/>
                      <a:pt x="226695" y="145733"/>
                      <a:pt x="183833" y="99060"/>
                    </a:cubicBezTo>
                    <a:cubicBezTo>
                      <a:pt x="178118" y="93345"/>
                      <a:pt x="172402" y="87630"/>
                      <a:pt x="166688" y="81915"/>
                    </a:cubicBezTo>
                    <a:cubicBezTo>
                      <a:pt x="120015" y="39053"/>
                      <a:pt x="62865" y="10478"/>
                      <a:pt x="0" y="0"/>
                    </a:cubicBezTo>
                    <a:lnTo>
                      <a:pt x="13335" y="42863"/>
                    </a:lnTo>
                    <a:lnTo>
                      <a:pt x="20003" y="62865"/>
                    </a:ln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87" name="Freeform: Shape 86">
                <a:extLst>
                  <a:ext uri="{FF2B5EF4-FFF2-40B4-BE49-F238E27FC236}">
                    <a16:creationId xmlns:a16="http://schemas.microsoft.com/office/drawing/2014/main" id="{B1F7485B-583E-4625-8E83-CCD76471EEFC}"/>
                  </a:ext>
                </a:extLst>
              </p:cNvPr>
              <p:cNvSpPr/>
              <p:nvPr/>
            </p:nvSpPr>
            <p:spPr>
              <a:xfrm>
                <a:off x="496745" y="4071098"/>
                <a:ext cx="266700" cy="264794"/>
              </a:xfrm>
              <a:custGeom>
                <a:avLst/>
                <a:gdLst>
                  <a:gd name="connsiteX0" fmla="*/ 63818 w 266700"/>
                  <a:gd name="connsiteY0" fmla="*/ 244793 h 264794"/>
                  <a:gd name="connsiteX1" fmla="*/ 111443 w 266700"/>
                  <a:gd name="connsiteY1" fmla="*/ 152400 h 264794"/>
                  <a:gd name="connsiteX2" fmla="*/ 155258 w 266700"/>
                  <a:gd name="connsiteY2" fmla="*/ 108585 h 264794"/>
                  <a:gd name="connsiteX3" fmla="*/ 246698 w 266700"/>
                  <a:gd name="connsiteY3" fmla="*/ 61913 h 264794"/>
                  <a:gd name="connsiteX4" fmla="*/ 253365 w 266700"/>
                  <a:gd name="connsiteY4" fmla="*/ 42863 h 264794"/>
                  <a:gd name="connsiteX5" fmla="*/ 266700 w 266700"/>
                  <a:gd name="connsiteY5" fmla="*/ 0 h 264794"/>
                  <a:gd name="connsiteX6" fmla="*/ 100013 w 266700"/>
                  <a:gd name="connsiteY6" fmla="*/ 80963 h 264794"/>
                  <a:gd name="connsiteX7" fmla="*/ 82868 w 266700"/>
                  <a:gd name="connsiteY7" fmla="*/ 98107 h 264794"/>
                  <a:gd name="connsiteX8" fmla="*/ 0 w 266700"/>
                  <a:gd name="connsiteY8" fmla="*/ 264795 h 264794"/>
                  <a:gd name="connsiteX9" fmla="*/ 42863 w 266700"/>
                  <a:gd name="connsiteY9" fmla="*/ 251460 h 264794"/>
                  <a:gd name="connsiteX10" fmla="*/ 63818 w 266700"/>
                  <a:gd name="connsiteY10" fmla="*/ 244793 h 26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700" h="264794">
                    <a:moveTo>
                      <a:pt x="63818" y="244793"/>
                    </a:moveTo>
                    <a:cubicBezTo>
                      <a:pt x="73343" y="211455"/>
                      <a:pt x="89535" y="180023"/>
                      <a:pt x="111443" y="152400"/>
                    </a:cubicBezTo>
                    <a:cubicBezTo>
                      <a:pt x="123825" y="136208"/>
                      <a:pt x="139065" y="121920"/>
                      <a:pt x="155258" y="108585"/>
                    </a:cubicBezTo>
                    <a:cubicBezTo>
                      <a:pt x="182880" y="86678"/>
                      <a:pt x="213360" y="71438"/>
                      <a:pt x="246698" y="61913"/>
                    </a:cubicBezTo>
                    <a:lnTo>
                      <a:pt x="253365" y="42863"/>
                    </a:lnTo>
                    <a:lnTo>
                      <a:pt x="266700" y="0"/>
                    </a:lnTo>
                    <a:cubicBezTo>
                      <a:pt x="204788" y="10478"/>
                      <a:pt x="146685" y="38100"/>
                      <a:pt x="100013" y="80963"/>
                    </a:cubicBezTo>
                    <a:cubicBezTo>
                      <a:pt x="94298" y="86678"/>
                      <a:pt x="88583" y="92393"/>
                      <a:pt x="82868" y="98107"/>
                    </a:cubicBezTo>
                    <a:cubicBezTo>
                      <a:pt x="40005" y="144780"/>
                      <a:pt x="10478" y="202883"/>
                      <a:pt x="0" y="264795"/>
                    </a:cubicBezTo>
                    <a:lnTo>
                      <a:pt x="42863" y="251460"/>
                    </a:lnTo>
                    <a:lnTo>
                      <a:pt x="63818" y="244793"/>
                    </a:ln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88" name="Freeform: Shape 87">
                <a:extLst>
                  <a:ext uri="{FF2B5EF4-FFF2-40B4-BE49-F238E27FC236}">
                    <a16:creationId xmlns:a16="http://schemas.microsoft.com/office/drawing/2014/main" id="{2C02344D-7420-4EAB-BF2D-3C5B62DB57D1}"/>
                  </a:ext>
                </a:extLst>
              </p:cNvPr>
              <p:cNvSpPr/>
              <p:nvPr/>
            </p:nvSpPr>
            <p:spPr>
              <a:xfrm>
                <a:off x="497698" y="4443525"/>
                <a:ext cx="265747" cy="265747"/>
              </a:xfrm>
              <a:custGeom>
                <a:avLst/>
                <a:gdLst>
                  <a:gd name="connsiteX0" fmla="*/ 245745 w 265747"/>
                  <a:gd name="connsiteY0" fmla="*/ 202883 h 265747"/>
                  <a:gd name="connsiteX1" fmla="*/ 153353 w 265747"/>
                  <a:gd name="connsiteY1" fmla="*/ 155258 h 265747"/>
                  <a:gd name="connsiteX2" fmla="*/ 110490 w 265747"/>
                  <a:gd name="connsiteY2" fmla="*/ 112395 h 265747"/>
                  <a:gd name="connsiteX3" fmla="*/ 62865 w 265747"/>
                  <a:gd name="connsiteY3" fmla="*/ 20003 h 265747"/>
                  <a:gd name="connsiteX4" fmla="*/ 42863 w 265747"/>
                  <a:gd name="connsiteY4" fmla="*/ 13335 h 265747"/>
                  <a:gd name="connsiteX5" fmla="*/ 0 w 265747"/>
                  <a:gd name="connsiteY5" fmla="*/ 0 h 265747"/>
                  <a:gd name="connsiteX6" fmla="*/ 81915 w 265747"/>
                  <a:gd name="connsiteY6" fmla="*/ 166688 h 265747"/>
                  <a:gd name="connsiteX7" fmla="*/ 99060 w 265747"/>
                  <a:gd name="connsiteY7" fmla="*/ 183833 h 265747"/>
                  <a:gd name="connsiteX8" fmla="*/ 265748 w 265747"/>
                  <a:gd name="connsiteY8" fmla="*/ 265748 h 265747"/>
                  <a:gd name="connsiteX9" fmla="*/ 251460 w 265747"/>
                  <a:gd name="connsiteY9" fmla="*/ 222885 h 265747"/>
                  <a:gd name="connsiteX10" fmla="*/ 245745 w 265747"/>
                  <a:gd name="connsiteY10" fmla="*/ 202883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47" h="265747">
                    <a:moveTo>
                      <a:pt x="245745" y="202883"/>
                    </a:moveTo>
                    <a:cubicBezTo>
                      <a:pt x="212408" y="193358"/>
                      <a:pt x="180975" y="177165"/>
                      <a:pt x="153353" y="155258"/>
                    </a:cubicBezTo>
                    <a:cubicBezTo>
                      <a:pt x="137160" y="142875"/>
                      <a:pt x="122873" y="127635"/>
                      <a:pt x="110490" y="112395"/>
                    </a:cubicBezTo>
                    <a:cubicBezTo>
                      <a:pt x="88582" y="84773"/>
                      <a:pt x="72390" y="53340"/>
                      <a:pt x="62865" y="20003"/>
                    </a:cubicBezTo>
                    <a:lnTo>
                      <a:pt x="42863" y="13335"/>
                    </a:lnTo>
                    <a:lnTo>
                      <a:pt x="0" y="0"/>
                    </a:lnTo>
                    <a:cubicBezTo>
                      <a:pt x="10478" y="62865"/>
                      <a:pt x="39053" y="120968"/>
                      <a:pt x="81915" y="166688"/>
                    </a:cubicBezTo>
                    <a:cubicBezTo>
                      <a:pt x="87630" y="172402"/>
                      <a:pt x="93345" y="178118"/>
                      <a:pt x="99060" y="183833"/>
                    </a:cubicBezTo>
                    <a:cubicBezTo>
                      <a:pt x="145733" y="226695"/>
                      <a:pt x="203835" y="255270"/>
                      <a:pt x="265748" y="265748"/>
                    </a:cubicBezTo>
                    <a:lnTo>
                      <a:pt x="251460" y="222885"/>
                    </a:lnTo>
                    <a:lnTo>
                      <a:pt x="245745" y="202883"/>
                    </a:ln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grpSp>
      </p:grpSp>
      <p:grpSp>
        <p:nvGrpSpPr>
          <p:cNvPr id="12" name="Group 11">
            <a:extLst>
              <a:ext uri="{FF2B5EF4-FFF2-40B4-BE49-F238E27FC236}">
                <a16:creationId xmlns:a16="http://schemas.microsoft.com/office/drawing/2014/main" id="{42D66A22-4819-4D1E-85A8-205241B8D5C9}"/>
              </a:ext>
            </a:extLst>
          </p:cNvPr>
          <p:cNvGrpSpPr/>
          <p:nvPr/>
        </p:nvGrpSpPr>
        <p:grpSpPr>
          <a:xfrm>
            <a:off x="1853229" y="5357820"/>
            <a:ext cx="3379534" cy="914729"/>
            <a:chOff x="1853229" y="5357820"/>
            <a:chExt cx="3379534" cy="914729"/>
          </a:xfrm>
        </p:grpSpPr>
        <p:sp>
          <p:nvSpPr>
            <p:cNvPr id="35" name="Freeform: Shape 34">
              <a:extLst>
                <a:ext uri="{FF2B5EF4-FFF2-40B4-BE49-F238E27FC236}">
                  <a16:creationId xmlns:a16="http://schemas.microsoft.com/office/drawing/2014/main" id="{BB906B52-19D7-4147-A692-821B238318A0}"/>
                </a:ext>
              </a:extLst>
            </p:cNvPr>
            <p:cNvSpPr/>
            <p:nvPr/>
          </p:nvSpPr>
          <p:spPr>
            <a:xfrm>
              <a:off x="3076615" y="5357820"/>
              <a:ext cx="2156148"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2000" dirty="0">
                  <a:solidFill>
                    <a:srgbClr val="000000">
                      <a:hueOff val="0"/>
                      <a:satOff val="0"/>
                      <a:lumOff val="0"/>
                      <a:alphaOff val="0"/>
                    </a:srgbClr>
                  </a:solidFill>
                  <a:latin typeface="Segoe UI"/>
                </a:rPr>
                <a:t>Network Topology &amp; Connectivity</a:t>
              </a:r>
              <a:endParaRPr lang="en-US" sz="2000" dirty="0">
                <a:solidFill>
                  <a:srgbClr val="000000">
                    <a:hueOff val="0"/>
                    <a:satOff val="0"/>
                    <a:lumOff val="0"/>
                    <a:alphaOff val="0"/>
                  </a:srgbClr>
                </a:solidFill>
                <a:latin typeface="Segoe UI"/>
              </a:endParaRPr>
            </a:p>
          </p:txBody>
        </p:sp>
        <p:pic>
          <p:nvPicPr>
            <p:cNvPr id="36" name="Graphic 35" descr="Network">
              <a:extLst>
                <a:ext uri="{FF2B5EF4-FFF2-40B4-BE49-F238E27FC236}">
                  <a16:creationId xmlns:a16="http://schemas.microsoft.com/office/drawing/2014/main" id="{8CEDB0B0-3AAF-47CC-A8F3-66CB424D2F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3229" y="5357820"/>
              <a:ext cx="914270" cy="914270"/>
            </a:xfrm>
            <a:prstGeom prst="rect">
              <a:avLst/>
            </a:prstGeom>
          </p:spPr>
        </p:pic>
        <p:sp>
          <p:nvSpPr>
            <p:cNvPr id="11" name="Oval 10">
              <a:extLst>
                <a:ext uri="{FF2B5EF4-FFF2-40B4-BE49-F238E27FC236}">
                  <a16:creationId xmlns:a16="http://schemas.microsoft.com/office/drawing/2014/main" id="{43FB1A3C-4B8B-4AB3-BC96-7DC9AB35B8E4}"/>
                </a:ext>
              </a:extLst>
            </p:cNvPr>
            <p:cNvSpPr/>
            <p:nvPr/>
          </p:nvSpPr>
          <p:spPr bwMode="auto">
            <a:xfrm>
              <a:off x="2200405" y="5735012"/>
              <a:ext cx="219918" cy="219918"/>
            </a:xfrm>
            <a:prstGeom prst="ellipse">
              <a:avLst/>
            </a:prstGeom>
            <a:solidFill>
              <a:schemeClr val="tx1"/>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30259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anim calcmode="lin" valueType="num">
                                      <p:cBhvr>
                                        <p:cTn id="22" dur="500" fill="hold"/>
                                        <p:tgtEl>
                                          <p:spTgt spid="5"/>
                                        </p:tgtEl>
                                        <p:attrNameLst>
                                          <p:attrName>ppt_x</p:attrName>
                                        </p:attrNameLst>
                                      </p:cBhvr>
                                      <p:tavLst>
                                        <p:tav tm="0">
                                          <p:val>
                                            <p:strVal val="#ppt_x"/>
                                          </p:val>
                                        </p:tav>
                                        <p:tav tm="100000">
                                          <p:val>
                                            <p:strVal val="#ppt_x"/>
                                          </p:val>
                                        </p:tav>
                                      </p:tavLst>
                                    </p:anim>
                                    <p:anim calcmode="lin" valueType="num">
                                      <p:cBhvr>
                                        <p:cTn id="23"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anim calcmode="lin" valueType="num">
                                      <p:cBhvr>
                                        <p:cTn id="29" dur="500" fill="hold"/>
                                        <p:tgtEl>
                                          <p:spTgt spid="12"/>
                                        </p:tgtEl>
                                        <p:attrNameLst>
                                          <p:attrName>ppt_x</p:attrName>
                                        </p:attrNameLst>
                                      </p:cBhvr>
                                      <p:tavLst>
                                        <p:tav tm="0">
                                          <p:val>
                                            <p:strVal val="#ppt_x"/>
                                          </p:val>
                                        </p:tav>
                                        <p:tav tm="100000">
                                          <p:val>
                                            <p:strVal val="#ppt_x"/>
                                          </p:val>
                                        </p:tav>
                                      </p:tavLst>
                                    </p:anim>
                                    <p:anim calcmode="lin" valueType="num">
                                      <p:cBhvr>
                                        <p:cTn id="30"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anim calcmode="lin" valueType="num">
                                      <p:cBhvr>
                                        <p:cTn id="36" dur="500" fill="hold"/>
                                        <p:tgtEl>
                                          <p:spTgt spid="7"/>
                                        </p:tgtEl>
                                        <p:attrNameLst>
                                          <p:attrName>ppt_x</p:attrName>
                                        </p:attrNameLst>
                                      </p:cBhvr>
                                      <p:tavLst>
                                        <p:tav tm="0">
                                          <p:val>
                                            <p:strVal val="#ppt_x"/>
                                          </p:val>
                                        </p:tav>
                                        <p:tav tm="100000">
                                          <p:val>
                                            <p:strVal val="#ppt_x"/>
                                          </p:val>
                                        </p:tav>
                                      </p:tavLst>
                                    </p:anim>
                                    <p:anim calcmode="lin" valueType="num">
                                      <p:cBhvr>
                                        <p:cTn id="37"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anim calcmode="lin" valueType="num">
                                      <p:cBhvr>
                                        <p:cTn id="43" dur="500" fill="hold"/>
                                        <p:tgtEl>
                                          <p:spTgt spid="8"/>
                                        </p:tgtEl>
                                        <p:attrNameLst>
                                          <p:attrName>ppt_x</p:attrName>
                                        </p:attrNameLst>
                                      </p:cBhvr>
                                      <p:tavLst>
                                        <p:tav tm="0">
                                          <p:val>
                                            <p:strVal val="#ppt_x"/>
                                          </p:val>
                                        </p:tav>
                                        <p:tav tm="100000">
                                          <p:val>
                                            <p:strVal val="#ppt_x"/>
                                          </p:val>
                                        </p:tav>
                                      </p:tavLst>
                                    </p:anim>
                                    <p:anim calcmode="lin" valueType="num">
                                      <p:cBhvr>
                                        <p:cTn id="44"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anim calcmode="lin" valueType="num">
                                      <p:cBhvr>
                                        <p:cTn id="50" dur="500" fill="hold"/>
                                        <p:tgtEl>
                                          <p:spTgt spid="9"/>
                                        </p:tgtEl>
                                        <p:attrNameLst>
                                          <p:attrName>ppt_x</p:attrName>
                                        </p:attrNameLst>
                                      </p:cBhvr>
                                      <p:tavLst>
                                        <p:tav tm="0">
                                          <p:val>
                                            <p:strVal val="#ppt_x"/>
                                          </p:val>
                                        </p:tav>
                                        <p:tav tm="100000">
                                          <p:val>
                                            <p:strVal val="#ppt_x"/>
                                          </p:val>
                                        </p:tav>
                                      </p:tavLst>
                                    </p:anim>
                                    <p:anim calcmode="lin" valueType="num">
                                      <p:cBhvr>
                                        <p:cTn id="51"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anim calcmode="lin" valueType="num">
                                      <p:cBhvr>
                                        <p:cTn id="57" dur="500" fill="hold"/>
                                        <p:tgtEl>
                                          <p:spTgt spid="10"/>
                                        </p:tgtEl>
                                        <p:attrNameLst>
                                          <p:attrName>ppt_x</p:attrName>
                                        </p:attrNameLst>
                                      </p:cBhvr>
                                      <p:tavLst>
                                        <p:tav tm="0">
                                          <p:val>
                                            <p:strVal val="#ppt_x"/>
                                          </p:val>
                                        </p:tav>
                                        <p:tav tm="100000">
                                          <p:val>
                                            <p:strVal val="#ppt_x"/>
                                          </p:val>
                                        </p:tav>
                                      </p:tavLst>
                                    </p:anim>
                                    <p:anim calcmode="lin" valueType="num">
                                      <p:cBhvr>
                                        <p:cTn id="58"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ACD869-6BD1-44BC-973F-17A1CF366D4C}"/>
              </a:ext>
            </a:extLst>
          </p:cNvPr>
          <p:cNvSpPr>
            <a:spLocks noGrp="1"/>
          </p:cNvSpPr>
          <p:nvPr>
            <p:ph type="title"/>
          </p:nvPr>
        </p:nvSpPr>
        <p:spPr/>
        <p:txBody>
          <a:bodyPr/>
          <a:lstStyle/>
          <a:p>
            <a:r>
              <a:rPr lang="en-US" dirty="0"/>
              <a:t>How do you get started?</a:t>
            </a:r>
          </a:p>
        </p:txBody>
      </p:sp>
      <p:sp>
        <p:nvSpPr>
          <p:cNvPr id="23" name="TextBox 22">
            <a:extLst>
              <a:ext uri="{FF2B5EF4-FFF2-40B4-BE49-F238E27FC236}">
                <a16:creationId xmlns:a16="http://schemas.microsoft.com/office/drawing/2014/main" id="{F50696CC-85AC-43E0-92C3-C458F2AC7066}"/>
              </a:ext>
            </a:extLst>
          </p:cNvPr>
          <p:cNvSpPr txBox="1"/>
          <p:nvPr/>
        </p:nvSpPr>
        <p:spPr>
          <a:xfrm>
            <a:off x="455995" y="4161194"/>
            <a:ext cx="4995009" cy="785151"/>
          </a:xfrm>
          <a:prstGeom prst="rect">
            <a:avLst/>
          </a:prstGeom>
          <a:noFill/>
        </p:spPr>
        <p:txBody>
          <a:bodyPr wrap="square" anchor="b">
            <a:spAutoFit/>
          </a:bodyPr>
          <a:lstStyle/>
          <a:p>
            <a:pPr defTabSz="914367">
              <a:lnSpc>
                <a:spcPct val="150000"/>
              </a:lnSpc>
            </a:pPr>
            <a:r>
              <a:rPr lang="en-US" sz="1600" dirty="0">
                <a:hlinkClick r:id="rId4"/>
              </a:rPr>
              <a:t>What is an Azure landing zone? - Cloud Adoption Framework | Microsoft Docs</a:t>
            </a:r>
            <a:endParaRPr lang="en-US" sz="1600" u="sng" dirty="0">
              <a:solidFill>
                <a:schemeClr val="tx2"/>
              </a:solidFill>
              <a:latin typeface="Segoe UI "/>
              <a:cs typeface="Segoe UI Semilight" panose="020B0402040204020203" pitchFamily="34" charset="0"/>
            </a:endParaRPr>
          </a:p>
        </p:txBody>
      </p:sp>
      <p:sp>
        <p:nvSpPr>
          <p:cNvPr id="28" name="Text Placeholder 7">
            <a:extLst>
              <a:ext uri="{FF2B5EF4-FFF2-40B4-BE49-F238E27FC236}">
                <a16:creationId xmlns:a16="http://schemas.microsoft.com/office/drawing/2014/main" id="{B6F6953C-FB31-4FE2-B3E1-CB268935A633}"/>
              </a:ext>
            </a:extLst>
          </p:cNvPr>
          <p:cNvSpPr txBox="1">
            <a:spLocks/>
          </p:cNvSpPr>
          <p:nvPr/>
        </p:nvSpPr>
        <p:spPr>
          <a:xfrm>
            <a:off x="455995" y="1922586"/>
            <a:ext cx="4287650" cy="4308872"/>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spc="0" dirty="0">
                <a:solidFill>
                  <a:schemeClr val="tx2"/>
                </a:solidFill>
                <a:latin typeface="+mn-lt"/>
                <a:cs typeface="Segoe UI Semilight" panose="020B0402040204020203" pitchFamily="34" charset="0"/>
              </a:rPr>
              <a:t>Platform Development Velocity: </a:t>
            </a:r>
            <a:r>
              <a:rPr lang="en-US" sz="2000" spc="0" dirty="0">
                <a:latin typeface="+mn-lt"/>
                <a:cs typeface="Segoe UI Semilight" panose="020B0402040204020203" pitchFamily="34" charset="0"/>
              </a:rPr>
              <a:t>how fast your cloud platform team can develop the required skills.</a:t>
            </a:r>
          </a:p>
        </p:txBody>
      </p:sp>
      <p:sp>
        <p:nvSpPr>
          <p:cNvPr id="8" name="Rectangle 7">
            <a:extLst>
              <a:ext uri="{FF2B5EF4-FFF2-40B4-BE49-F238E27FC236}">
                <a16:creationId xmlns:a16="http://schemas.microsoft.com/office/drawing/2014/main" id="{A7BFE913-9F6B-4606-858E-D2C87033BEC3}"/>
              </a:ext>
            </a:extLst>
          </p:cNvPr>
          <p:cNvSpPr/>
          <p:nvPr/>
        </p:nvSpPr>
        <p:spPr bwMode="auto">
          <a:xfrm>
            <a:off x="5756745" y="731521"/>
            <a:ext cx="5899868" cy="5499938"/>
          </a:xfrm>
          <a:prstGeom prst="rect">
            <a:avLst/>
          </a:prstGeom>
          <a:solidFill>
            <a:schemeClr val="bg1"/>
          </a:solidFill>
          <a:ln w="25400">
            <a:solidFill>
              <a:srgbClr val="3C3C4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3C3C40"/>
                </a:solidFill>
                <a:latin typeface="+mj-lt"/>
                <a:ea typeface="Segoe UI" pitchFamily="34" charset="0"/>
                <a:cs typeface="Segoe UI" pitchFamily="34" charset="0"/>
              </a:rPr>
              <a:t>Azure Landing Zones</a:t>
            </a:r>
          </a:p>
        </p:txBody>
      </p:sp>
      <p:sp>
        <p:nvSpPr>
          <p:cNvPr id="14" name="Rectangle 13">
            <a:extLst>
              <a:ext uri="{FF2B5EF4-FFF2-40B4-BE49-F238E27FC236}">
                <a16:creationId xmlns:a16="http://schemas.microsoft.com/office/drawing/2014/main" id="{03AB6FDF-527A-4863-A3E5-256904FC61A1}"/>
              </a:ext>
            </a:extLst>
          </p:cNvPr>
          <p:cNvSpPr/>
          <p:nvPr/>
        </p:nvSpPr>
        <p:spPr bwMode="auto">
          <a:xfrm>
            <a:off x="6065658" y="1537227"/>
            <a:ext cx="5238239" cy="2117522"/>
          </a:xfrm>
          <a:prstGeom prst="rect">
            <a:avLst/>
          </a:prstGeom>
          <a:solidFill>
            <a:schemeClr val="accent6"/>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1600" b="1" dirty="0">
              <a:solidFill>
                <a:srgbClr val="3C3C40"/>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523780B3-EAC6-43AC-AFBB-C91E17769F17}"/>
              </a:ext>
            </a:extLst>
          </p:cNvPr>
          <p:cNvSpPr/>
          <p:nvPr/>
        </p:nvSpPr>
        <p:spPr bwMode="auto">
          <a:xfrm>
            <a:off x="8754386" y="1632080"/>
            <a:ext cx="2455642" cy="600019"/>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Foundation blueprint</a:t>
            </a:r>
          </a:p>
        </p:txBody>
      </p:sp>
      <p:sp>
        <p:nvSpPr>
          <p:cNvPr id="35" name="Rectangle 34">
            <a:extLst>
              <a:ext uri="{FF2B5EF4-FFF2-40B4-BE49-F238E27FC236}">
                <a16:creationId xmlns:a16="http://schemas.microsoft.com/office/drawing/2014/main" id="{80BE73BD-2213-4579-8DD0-40083FF974DB}"/>
              </a:ext>
            </a:extLst>
          </p:cNvPr>
          <p:cNvSpPr/>
          <p:nvPr/>
        </p:nvSpPr>
        <p:spPr bwMode="auto">
          <a:xfrm>
            <a:off x="8754386" y="2296966"/>
            <a:ext cx="2455642" cy="600019"/>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Migration blueprint</a:t>
            </a:r>
          </a:p>
        </p:txBody>
      </p:sp>
      <p:sp>
        <p:nvSpPr>
          <p:cNvPr id="36" name="Rectangle 35">
            <a:extLst>
              <a:ext uri="{FF2B5EF4-FFF2-40B4-BE49-F238E27FC236}">
                <a16:creationId xmlns:a16="http://schemas.microsoft.com/office/drawing/2014/main" id="{CF9EB183-2A96-4AA0-9E7E-A970B099A045}"/>
              </a:ext>
            </a:extLst>
          </p:cNvPr>
          <p:cNvSpPr/>
          <p:nvPr/>
        </p:nvSpPr>
        <p:spPr bwMode="auto">
          <a:xfrm>
            <a:off x="8754386" y="2978068"/>
            <a:ext cx="2455642" cy="600019"/>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Terraform modules</a:t>
            </a:r>
          </a:p>
        </p:txBody>
      </p:sp>
      <p:sp>
        <p:nvSpPr>
          <p:cNvPr id="40" name="Rectangle 39">
            <a:extLst>
              <a:ext uri="{FF2B5EF4-FFF2-40B4-BE49-F238E27FC236}">
                <a16:creationId xmlns:a16="http://schemas.microsoft.com/office/drawing/2014/main" id="{CFF87282-D1CB-41FF-A464-A49CC860C4C9}"/>
              </a:ext>
            </a:extLst>
          </p:cNvPr>
          <p:cNvSpPr/>
          <p:nvPr/>
        </p:nvSpPr>
        <p:spPr bwMode="auto">
          <a:xfrm>
            <a:off x="6065658" y="3755641"/>
            <a:ext cx="5238239" cy="2117522"/>
          </a:xfrm>
          <a:prstGeom prst="rect">
            <a:avLst/>
          </a:prstGeom>
          <a:solidFill>
            <a:schemeClr val="tx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1600" b="1" dirty="0">
              <a:solidFill>
                <a:schemeClr val="bg1"/>
              </a:soli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F8F1FF38-5E9B-4792-88E9-5DE9384A5CE8}"/>
              </a:ext>
            </a:extLst>
          </p:cNvPr>
          <p:cNvSpPr/>
          <p:nvPr/>
        </p:nvSpPr>
        <p:spPr bwMode="auto">
          <a:xfrm>
            <a:off x="8754386" y="4230378"/>
            <a:ext cx="2455642" cy="1090371"/>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Azure Landing Zone </a:t>
            </a:r>
            <a:r>
              <a:rPr lang="en-US" sz="1400" dirty="0" err="1">
                <a:solidFill>
                  <a:srgbClr val="3C3C40"/>
                </a:solidFill>
                <a:cs typeface="Segoe UI" pitchFamily="34" charset="0"/>
              </a:rPr>
              <a:t>Acellerator</a:t>
            </a:r>
            <a:endParaRPr lang="en-US" sz="1400" dirty="0">
              <a:solidFill>
                <a:srgbClr val="3C3C40"/>
              </a:solidFill>
              <a:cs typeface="Segoe UI" pitchFamily="34" charset="0"/>
            </a:endParaRPr>
          </a:p>
        </p:txBody>
      </p:sp>
      <p:grpSp>
        <p:nvGrpSpPr>
          <p:cNvPr id="59" name="Group 58">
            <a:extLst>
              <a:ext uri="{FF2B5EF4-FFF2-40B4-BE49-F238E27FC236}">
                <a16:creationId xmlns:a16="http://schemas.microsoft.com/office/drawing/2014/main" id="{A625F5A6-8571-4B09-AA3C-8C3462C69CF7}"/>
              </a:ext>
            </a:extLst>
          </p:cNvPr>
          <p:cNvGrpSpPr/>
          <p:nvPr/>
        </p:nvGrpSpPr>
        <p:grpSpPr>
          <a:xfrm>
            <a:off x="8205744" y="1932090"/>
            <a:ext cx="548640" cy="1345988"/>
            <a:chOff x="7889158" y="1932090"/>
            <a:chExt cx="866692" cy="1345988"/>
          </a:xfrm>
        </p:grpSpPr>
        <p:cxnSp>
          <p:nvCxnSpPr>
            <p:cNvPr id="17" name="Connector: Elbow 16">
              <a:extLst>
                <a:ext uri="{FF2B5EF4-FFF2-40B4-BE49-F238E27FC236}">
                  <a16:creationId xmlns:a16="http://schemas.microsoft.com/office/drawing/2014/main" id="{539D53D6-4E2A-487F-9767-407A449E8EB0}"/>
                </a:ext>
              </a:extLst>
            </p:cNvPr>
            <p:cNvCxnSpPr>
              <a:cxnSpLocks/>
              <a:stCxn id="13" idx="1"/>
            </p:cNvCxnSpPr>
            <p:nvPr/>
          </p:nvCxnSpPr>
          <p:spPr>
            <a:xfrm rot="10800000" flipV="1">
              <a:off x="8372724" y="1932090"/>
              <a:ext cx="381662" cy="660034"/>
            </a:xfrm>
            <a:prstGeom prst="bentConnector2">
              <a:avLst/>
            </a:prstGeom>
            <a:ln w="12700">
              <a:solidFill>
                <a:srgbClr val="3C3C4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191CFB71-7DAE-4174-B6F2-E061358BAC5A}"/>
                </a:ext>
              </a:extLst>
            </p:cNvPr>
            <p:cNvCxnSpPr>
              <a:cxnSpLocks/>
              <a:stCxn id="36" idx="1"/>
            </p:cNvCxnSpPr>
            <p:nvPr/>
          </p:nvCxnSpPr>
          <p:spPr>
            <a:xfrm rot="10800000">
              <a:off x="8372724" y="2592124"/>
              <a:ext cx="381663" cy="685954"/>
            </a:xfrm>
            <a:prstGeom prst="bentConnector2">
              <a:avLst/>
            </a:prstGeom>
            <a:ln w="12700">
              <a:solidFill>
                <a:srgbClr val="3C3C4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7E102DA-CB99-48DA-A7DB-708FBD349311}"/>
                </a:ext>
              </a:extLst>
            </p:cNvPr>
            <p:cNvCxnSpPr/>
            <p:nvPr/>
          </p:nvCxnSpPr>
          <p:spPr>
            <a:xfrm>
              <a:off x="7889158" y="2592125"/>
              <a:ext cx="866692" cy="0"/>
            </a:xfrm>
            <a:prstGeom prst="line">
              <a:avLst/>
            </a:prstGeom>
            <a:ln w="12700">
              <a:solidFill>
                <a:srgbClr val="3C3C4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16A460CB-B300-498D-9771-7CE0DC240700}"/>
              </a:ext>
            </a:extLst>
          </p:cNvPr>
          <p:cNvCxnSpPr>
            <a:cxnSpLocks/>
          </p:cNvCxnSpPr>
          <p:nvPr/>
        </p:nvCxnSpPr>
        <p:spPr>
          <a:xfrm>
            <a:off x="8205744" y="4757020"/>
            <a:ext cx="548640" cy="0"/>
          </a:xfrm>
          <a:prstGeom prst="line">
            <a:avLst/>
          </a:prstGeom>
          <a:ln w="1270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7D7008A-F885-46ED-AC35-512EB0D74B55}"/>
              </a:ext>
            </a:extLst>
          </p:cNvPr>
          <p:cNvSpPr/>
          <p:nvPr/>
        </p:nvSpPr>
        <p:spPr bwMode="auto">
          <a:xfrm>
            <a:off x="6214354" y="2059389"/>
            <a:ext cx="1990462" cy="1053284"/>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latin typeface="+mj-lt"/>
                <a:cs typeface="Segoe UI" pitchFamily="34" charset="0"/>
              </a:rPr>
              <a:t>Iterative implementation</a:t>
            </a:r>
          </a:p>
        </p:txBody>
      </p:sp>
      <p:sp>
        <p:nvSpPr>
          <p:cNvPr id="69" name="Rectangle 68">
            <a:extLst>
              <a:ext uri="{FF2B5EF4-FFF2-40B4-BE49-F238E27FC236}">
                <a16:creationId xmlns:a16="http://schemas.microsoft.com/office/drawing/2014/main" id="{4086618E-3EAD-4649-8C43-7EB47A758C65}"/>
              </a:ext>
            </a:extLst>
          </p:cNvPr>
          <p:cNvSpPr/>
          <p:nvPr/>
        </p:nvSpPr>
        <p:spPr bwMode="auto">
          <a:xfrm>
            <a:off x="6199663" y="4230378"/>
            <a:ext cx="1990462" cy="1053284"/>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latin typeface="+mj-lt"/>
                <a:cs typeface="Segoe UI" pitchFamily="34" charset="0"/>
              </a:rPr>
              <a:t>Rich initial implementation</a:t>
            </a:r>
          </a:p>
        </p:txBody>
      </p:sp>
    </p:spTree>
    <p:custDataLst>
      <p:tags r:id="rId1"/>
    </p:custDataLst>
    <p:extLst>
      <p:ext uri="{BB962C8B-B14F-4D97-AF65-F5344CB8AC3E}">
        <p14:creationId xmlns:p14="http://schemas.microsoft.com/office/powerpoint/2010/main" val="4212373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fade">
                                      <p:cBhvr>
                                        <p:cTn id="18" dur="500"/>
                                        <p:tgtEl>
                                          <p:spTgt spid="6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10" presetClass="entr" presetSubtype="0" fill="hold"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23" presetClass="entr" presetSubtype="288"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p:cTn id="50" dur="500" fill="hold"/>
                                        <p:tgtEl>
                                          <p:spTgt spid="8"/>
                                        </p:tgtEl>
                                        <p:attrNameLst>
                                          <p:attrName>ppt_w</p:attrName>
                                        </p:attrNameLst>
                                      </p:cBhvr>
                                      <p:tavLst>
                                        <p:tav tm="0">
                                          <p:val>
                                            <p:strVal val="4/3*#ppt_w"/>
                                          </p:val>
                                        </p:tav>
                                        <p:tav tm="100000">
                                          <p:val>
                                            <p:strVal val="#ppt_w"/>
                                          </p:val>
                                        </p:tav>
                                      </p:tavLst>
                                    </p:anim>
                                    <p:anim calcmode="lin" valueType="num">
                                      <p:cBhvr>
                                        <p:cTn id="51" dur="500" fill="hold"/>
                                        <p:tgtEl>
                                          <p:spTgt spid="8"/>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 grpId="0" animBg="1"/>
      <p:bldP spid="14" grpId="0" animBg="1"/>
      <p:bldP spid="13" grpId="0" animBg="1"/>
      <p:bldP spid="35" grpId="0" animBg="1"/>
      <p:bldP spid="36" grpId="0" animBg="1"/>
      <p:bldP spid="40" grpId="0" animBg="1"/>
      <p:bldP spid="41" grpId="0" animBg="1"/>
      <p:bldP spid="67" grpId="0" animBg="1"/>
      <p:bldP spid="6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ACD869-6BD1-44BC-973F-17A1CF366D4C}"/>
              </a:ext>
            </a:extLst>
          </p:cNvPr>
          <p:cNvSpPr>
            <a:spLocks noGrp="1"/>
          </p:cNvSpPr>
          <p:nvPr>
            <p:ph type="title"/>
          </p:nvPr>
        </p:nvSpPr>
        <p:spPr/>
        <p:txBody>
          <a:bodyPr/>
          <a:lstStyle/>
          <a:p>
            <a:r>
              <a:rPr lang="en-US" dirty="0"/>
              <a:t>How do you get started?</a:t>
            </a:r>
          </a:p>
        </p:txBody>
      </p:sp>
      <p:sp>
        <p:nvSpPr>
          <p:cNvPr id="28" name="Text Placeholder 7">
            <a:extLst>
              <a:ext uri="{FF2B5EF4-FFF2-40B4-BE49-F238E27FC236}">
                <a16:creationId xmlns:a16="http://schemas.microsoft.com/office/drawing/2014/main" id="{B6F6953C-FB31-4FE2-B3E1-CB268935A633}"/>
              </a:ext>
            </a:extLst>
          </p:cNvPr>
          <p:cNvSpPr txBox="1">
            <a:spLocks/>
          </p:cNvSpPr>
          <p:nvPr/>
        </p:nvSpPr>
        <p:spPr>
          <a:xfrm>
            <a:off x="455995" y="1922586"/>
            <a:ext cx="4287650" cy="510757"/>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spc="0" dirty="0">
                <a:solidFill>
                  <a:srgbClr val="0070C0"/>
                </a:solidFill>
                <a:latin typeface="+mn-lt"/>
                <a:cs typeface="Segoe UI Semibold" panose="020B0702040204020203" pitchFamily="34" charset="0"/>
              </a:rPr>
              <a:t>Cloud Operating Model</a:t>
            </a:r>
          </a:p>
        </p:txBody>
      </p:sp>
      <p:grpSp>
        <p:nvGrpSpPr>
          <p:cNvPr id="131" name="Group 130">
            <a:extLst>
              <a:ext uri="{FF2B5EF4-FFF2-40B4-BE49-F238E27FC236}">
                <a16:creationId xmlns:a16="http://schemas.microsoft.com/office/drawing/2014/main" id="{E9836393-607F-417C-9AA9-24005C4D0025}"/>
              </a:ext>
            </a:extLst>
          </p:cNvPr>
          <p:cNvGrpSpPr/>
          <p:nvPr/>
        </p:nvGrpSpPr>
        <p:grpSpPr>
          <a:xfrm>
            <a:off x="6062318" y="1633276"/>
            <a:ext cx="3233453" cy="2269973"/>
            <a:chOff x="6062318" y="1633276"/>
            <a:chExt cx="3233453" cy="2269973"/>
          </a:xfrm>
        </p:grpSpPr>
        <p:pic>
          <p:nvPicPr>
            <p:cNvPr id="30" name="Graphic 29" descr="Cloud">
              <a:extLst>
                <a:ext uri="{FF2B5EF4-FFF2-40B4-BE49-F238E27FC236}">
                  <a16:creationId xmlns:a16="http://schemas.microsoft.com/office/drawing/2014/main" id="{B945A471-8B72-4D68-BCBF-23CDEF1DA2A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9995" b="20857"/>
            <a:stretch/>
          </p:blipFill>
          <p:spPr>
            <a:xfrm>
              <a:off x="6062318" y="1633276"/>
              <a:ext cx="3233453" cy="1912494"/>
            </a:xfrm>
            <a:prstGeom prst="rect">
              <a:avLst/>
            </a:prstGeom>
          </p:spPr>
        </p:pic>
        <p:sp>
          <p:nvSpPr>
            <p:cNvPr id="34" name="Rectangle 33">
              <a:extLst>
                <a:ext uri="{FF2B5EF4-FFF2-40B4-BE49-F238E27FC236}">
                  <a16:creationId xmlns:a16="http://schemas.microsoft.com/office/drawing/2014/main" id="{4A08FA7F-91C3-40EE-A86D-14EE59460021}"/>
                </a:ext>
              </a:extLst>
            </p:cNvPr>
            <p:cNvSpPr/>
            <p:nvPr/>
          </p:nvSpPr>
          <p:spPr bwMode="auto">
            <a:xfrm>
              <a:off x="7121472" y="2935708"/>
              <a:ext cx="78975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solidFill>
                  <a:srgbClr val="000000"/>
                </a:solidFill>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F52B27A2-1CB4-4011-B5DD-8C594A368BD7}"/>
                </a:ext>
              </a:extLst>
            </p:cNvPr>
            <p:cNvSpPr txBox="1"/>
            <p:nvPr/>
          </p:nvSpPr>
          <p:spPr>
            <a:xfrm>
              <a:off x="7122783" y="2111061"/>
              <a:ext cx="365760" cy="365760"/>
            </a:xfrm>
            <a:prstGeom prst="rect">
              <a:avLst/>
            </a:prstGeom>
            <a:solidFill>
              <a:schemeClr val="accent2"/>
            </a:solidFill>
          </p:spPr>
          <p:txBody>
            <a:bodyPr wrap="square" lIns="0" tIns="0" rIns="0" bIns="0" rtlCol="0" anchor="ctr">
              <a:noAutofit/>
            </a:bodyPr>
            <a:lstStyle/>
            <a:p>
              <a:pPr algn="ctr" defTabSz="914367"/>
              <a:r>
                <a:rPr lang="en-US" sz="1400" b="1" dirty="0">
                  <a:solidFill>
                    <a:srgbClr val="FFFFFF"/>
                  </a:solidFill>
                  <a:latin typeface="Segoe UI"/>
                </a:rPr>
                <a:t>W</a:t>
              </a:r>
            </a:p>
          </p:txBody>
        </p:sp>
        <p:sp>
          <p:nvSpPr>
            <p:cNvPr id="38" name="TextBox 37">
              <a:extLst>
                <a:ext uri="{FF2B5EF4-FFF2-40B4-BE49-F238E27FC236}">
                  <a16:creationId xmlns:a16="http://schemas.microsoft.com/office/drawing/2014/main" id="{47299A42-AFEB-4051-9DCB-294BD3DF97AD}"/>
                </a:ext>
              </a:extLst>
            </p:cNvPr>
            <p:cNvSpPr txBox="1"/>
            <p:nvPr/>
          </p:nvSpPr>
          <p:spPr>
            <a:xfrm>
              <a:off x="7122783" y="2524242"/>
              <a:ext cx="365760" cy="365760"/>
            </a:xfrm>
            <a:prstGeom prst="rect">
              <a:avLst/>
            </a:prstGeom>
            <a:solidFill>
              <a:schemeClr val="accent2"/>
            </a:solidFill>
          </p:spPr>
          <p:txBody>
            <a:bodyPr wrap="square" lIns="0" tIns="0" rIns="0" bIns="0" rtlCol="0" anchor="ctr">
              <a:noAutofit/>
            </a:bodyPr>
            <a:lstStyle/>
            <a:p>
              <a:pPr algn="ctr" defTabSz="914367"/>
              <a:r>
                <a:rPr lang="en-US" sz="1400" b="1" dirty="0">
                  <a:solidFill>
                    <a:srgbClr val="FFFFFF"/>
                  </a:solidFill>
                  <a:latin typeface="Segoe UI"/>
                </a:rPr>
                <a:t>W</a:t>
              </a:r>
            </a:p>
          </p:txBody>
        </p:sp>
        <p:sp>
          <p:nvSpPr>
            <p:cNvPr id="39" name="TextBox 38">
              <a:extLst>
                <a:ext uri="{FF2B5EF4-FFF2-40B4-BE49-F238E27FC236}">
                  <a16:creationId xmlns:a16="http://schemas.microsoft.com/office/drawing/2014/main" id="{94A44DD6-F2CA-42B3-BA3E-F9D4CED4FFBB}"/>
                </a:ext>
              </a:extLst>
            </p:cNvPr>
            <p:cNvSpPr txBox="1"/>
            <p:nvPr/>
          </p:nvSpPr>
          <p:spPr>
            <a:xfrm>
              <a:off x="7545464" y="2524242"/>
              <a:ext cx="365760" cy="365760"/>
            </a:xfrm>
            <a:prstGeom prst="rect">
              <a:avLst/>
            </a:prstGeom>
            <a:solidFill>
              <a:schemeClr val="accent2"/>
            </a:solidFill>
          </p:spPr>
          <p:txBody>
            <a:bodyPr wrap="square" lIns="0" tIns="0" rIns="0" bIns="0" rtlCol="0" anchor="ctr">
              <a:noAutofit/>
            </a:bodyPr>
            <a:lstStyle/>
            <a:p>
              <a:pPr algn="ctr" defTabSz="914367"/>
              <a:r>
                <a:rPr lang="en-US" sz="1400" b="1" dirty="0">
                  <a:solidFill>
                    <a:srgbClr val="FFFFFF"/>
                  </a:solidFill>
                  <a:latin typeface="Segoe UI"/>
                </a:rPr>
                <a:t>W</a:t>
              </a:r>
            </a:p>
          </p:txBody>
        </p:sp>
        <p:sp>
          <p:nvSpPr>
            <p:cNvPr id="44" name="Rectangle 43">
              <a:extLst>
                <a:ext uri="{FF2B5EF4-FFF2-40B4-BE49-F238E27FC236}">
                  <a16:creationId xmlns:a16="http://schemas.microsoft.com/office/drawing/2014/main" id="{6EDD003E-97A8-4319-A111-D5A7239BE1EF}"/>
                </a:ext>
              </a:extLst>
            </p:cNvPr>
            <p:cNvSpPr/>
            <p:nvPr/>
          </p:nvSpPr>
          <p:spPr bwMode="auto">
            <a:xfrm>
              <a:off x="8056123" y="2935708"/>
              <a:ext cx="365760"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solidFill>
                  <a:srgbClr val="000000"/>
                </a:solidFill>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A3EBC309-A255-4EEC-81AF-2F4C502D0832}"/>
                </a:ext>
              </a:extLst>
            </p:cNvPr>
            <p:cNvSpPr txBox="1"/>
            <p:nvPr/>
          </p:nvSpPr>
          <p:spPr>
            <a:xfrm>
              <a:off x="8056123" y="2524242"/>
              <a:ext cx="365760" cy="365760"/>
            </a:xfrm>
            <a:prstGeom prst="rect">
              <a:avLst/>
            </a:prstGeom>
            <a:solidFill>
              <a:schemeClr val="accent2"/>
            </a:solidFill>
          </p:spPr>
          <p:txBody>
            <a:bodyPr wrap="square" lIns="0" tIns="0" rIns="0" bIns="0" rtlCol="0" anchor="ctr">
              <a:noAutofit/>
            </a:bodyPr>
            <a:lstStyle/>
            <a:p>
              <a:pPr algn="ctr" defTabSz="914367"/>
              <a:r>
                <a:rPr lang="en-US" sz="1400" b="1" dirty="0">
                  <a:solidFill>
                    <a:srgbClr val="FFFFFF"/>
                  </a:solidFill>
                  <a:latin typeface="Segoe UI"/>
                </a:rPr>
                <a:t>W</a:t>
              </a:r>
            </a:p>
          </p:txBody>
        </p:sp>
        <p:sp>
          <p:nvSpPr>
            <p:cNvPr id="47" name="Rectangle 46">
              <a:extLst>
                <a:ext uri="{FF2B5EF4-FFF2-40B4-BE49-F238E27FC236}">
                  <a16:creationId xmlns:a16="http://schemas.microsoft.com/office/drawing/2014/main" id="{03D7A5D5-97E5-4AA0-942E-807805676B0F}"/>
                </a:ext>
              </a:extLst>
            </p:cNvPr>
            <p:cNvSpPr/>
            <p:nvPr/>
          </p:nvSpPr>
          <p:spPr bwMode="auto">
            <a:xfrm>
              <a:off x="7121471" y="3114594"/>
              <a:ext cx="1300411" cy="137160"/>
            </a:xfrm>
            <a:prstGeom prst="rect">
              <a:avLst/>
            </a:prstGeom>
            <a:solidFill>
              <a:srgbClr val="50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solidFill>
                  <a:srgbClr val="000000"/>
                </a:solidFill>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D312A9AB-1B7F-4DC0-B4EA-4ECF0CEFF5F5}"/>
                </a:ext>
              </a:extLst>
            </p:cNvPr>
            <p:cNvSpPr txBox="1"/>
            <p:nvPr/>
          </p:nvSpPr>
          <p:spPr>
            <a:xfrm>
              <a:off x="6479072" y="3626250"/>
              <a:ext cx="2466404" cy="276999"/>
            </a:xfrm>
            <a:prstGeom prst="rect">
              <a:avLst/>
            </a:prstGeom>
            <a:noFill/>
          </p:spPr>
          <p:txBody>
            <a:bodyPr wrap="square" lIns="0" tIns="0" rIns="0" bIns="0" rtlCol="0">
              <a:spAutoFit/>
            </a:bodyPr>
            <a:lstStyle/>
            <a:p>
              <a:pPr algn="ctr" defTabSz="914367"/>
              <a:r>
                <a:rPr lang="en-US" dirty="0">
                  <a:solidFill>
                    <a:srgbClr val="000000"/>
                  </a:solidFill>
                  <a:latin typeface="Segoe UI"/>
                </a:rPr>
                <a:t>Portfolio Operations</a:t>
              </a:r>
            </a:p>
          </p:txBody>
        </p:sp>
      </p:grpSp>
      <p:grpSp>
        <p:nvGrpSpPr>
          <p:cNvPr id="130" name="Group 129">
            <a:extLst>
              <a:ext uri="{FF2B5EF4-FFF2-40B4-BE49-F238E27FC236}">
                <a16:creationId xmlns:a16="http://schemas.microsoft.com/office/drawing/2014/main" id="{3BB1182B-8217-48C0-ADCC-A7887AD7A0A9}"/>
              </a:ext>
            </a:extLst>
          </p:cNvPr>
          <p:cNvGrpSpPr/>
          <p:nvPr/>
        </p:nvGrpSpPr>
        <p:grpSpPr>
          <a:xfrm>
            <a:off x="3137669" y="2973299"/>
            <a:ext cx="3233453" cy="2269973"/>
            <a:chOff x="3137669" y="2973299"/>
            <a:chExt cx="3233453" cy="2269973"/>
          </a:xfrm>
        </p:grpSpPr>
        <p:pic>
          <p:nvPicPr>
            <p:cNvPr id="60" name="Graphic 59" descr="Cloud">
              <a:extLst>
                <a:ext uri="{FF2B5EF4-FFF2-40B4-BE49-F238E27FC236}">
                  <a16:creationId xmlns:a16="http://schemas.microsoft.com/office/drawing/2014/main" id="{69E196EC-BDA0-4F42-8853-C1DB57494B9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9995" b="20857"/>
            <a:stretch/>
          </p:blipFill>
          <p:spPr>
            <a:xfrm>
              <a:off x="3137669" y="2973299"/>
              <a:ext cx="3233453" cy="1912494"/>
            </a:xfrm>
            <a:prstGeom prst="rect">
              <a:avLst/>
            </a:prstGeom>
          </p:spPr>
        </p:pic>
        <p:sp>
          <p:nvSpPr>
            <p:cNvPr id="61" name="Rectangle 60">
              <a:extLst>
                <a:ext uri="{FF2B5EF4-FFF2-40B4-BE49-F238E27FC236}">
                  <a16:creationId xmlns:a16="http://schemas.microsoft.com/office/drawing/2014/main" id="{C7A8BFD3-7AA1-4AE7-814F-77A7727C25A5}"/>
                </a:ext>
              </a:extLst>
            </p:cNvPr>
            <p:cNvSpPr/>
            <p:nvPr/>
          </p:nvSpPr>
          <p:spPr bwMode="auto">
            <a:xfrm>
              <a:off x="4196823" y="4275731"/>
              <a:ext cx="78975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solidFill>
                  <a:srgbClr val="000000"/>
                </a:solidFill>
                <a:latin typeface="Segoe UI"/>
                <a:ea typeface="Segoe UI" pitchFamily="34" charset="0"/>
                <a:cs typeface="Segoe UI" pitchFamily="34" charset="0"/>
              </a:endParaRPr>
            </a:p>
          </p:txBody>
        </p:sp>
        <p:sp>
          <p:nvSpPr>
            <p:cNvPr id="62" name="TextBox 61">
              <a:extLst>
                <a:ext uri="{FF2B5EF4-FFF2-40B4-BE49-F238E27FC236}">
                  <a16:creationId xmlns:a16="http://schemas.microsoft.com/office/drawing/2014/main" id="{2EECF768-5BE9-4C27-B64F-4003824F7548}"/>
                </a:ext>
              </a:extLst>
            </p:cNvPr>
            <p:cNvSpPr txBox="1"/>
            <p:nvPr/>
          </p:nvSpPr>
          <p:spPr>
            <a:xfrm>
              <a:off x="4198134" y="3451084"/>
              <a:ext cx="365760" cy="365760"/>
            </a:xfrm>
            <a:prstGeom prst="rect">
              <a:avLst/>
            </a:prstGeom>
            <a:solidFill>
              <a:schemeClr val="accent2"/>
            </a:solidFill>
          </p:spPr>
          <p:txBody>
            <a:bodyPr wrap="square" lIns="0" tIns="0" rIns="0" bIns="0" rtlCol="0" anchor="ctr">
              <a:noAutofit/>
            </a:bodyPr>
            <a:lstStyle/>
            <a:p>
              <a:pPr algn="ctr" defTabSz="914367"/>
              <a:r>
                <a:rPr lang="en-US" sz="1400" b="1" dirty="0">
                  <a:solidFill>
                    <a:srgbClr val="FFFFFF"/>
                  </a:solidFill>
                  <a:latin typeface="Segoe UI"/>
                </a:rPr>
                <a:t>W</a:t>
              </a:r>
            </a:p>
          </p:txBody>
        </p:sp>
        <p:sp>
          <p:nvSpPr>
            <p:cNvPr id="64" name="TextBox 63">
              <a:extLst>
                <a:ext uri="{FF2B5EF4-FFF2-40B4-BE49-F238E27FC236}">
                  <a16:creationId xmlns:a16="http://schemas.microsoft.com/office/drawing/2014/main" id="{2AD9E970-284D-4BDD-BE67-34B76173F9DD}"/>
                </a:ext>
              </a:extLst>
            </p:cNvPr>
            <p:cNvSpPr txBox="1"/>
            <p:nvPr/>
          </p:nvSpPr>
          <p:spPr>
            <a:xfrm>
              <a:off x="4198134" y="3864265"/>
              <a:ext cx="365760" cy="365760"/>
            </a:xfrm>
            <a:prstGeom prst="rect">
              <a:avLst/>
            </a:prstGeom>
            <a:solidFill>
              <a:schemeClr val="accent2"/>
            </a:solidFill>
          </p:spPr>
          <p:txBody>
            <a:bodyPr wrap="square" lIns="0" tIns="0" rIns="0" bIns="0" rtlCol="0" anchor="ctr">
              <a:noAutofit/>
            </a:bodyPr>
            <a:lstStyle/>
            <a:p>
              <a:pPr algn="ctr" defTabSz="914367"/>
              <a:r>
                <a:rPr lang="en-US" sz="1400" b="1" dirty="0">
                  <a:solidFill>
                    <a:srgbClr val="FFFFFF"/>
                  </a:solidFill>
                  <a:latin typeface="Segoe UI"/>
                </a:rPr>
                <a:t>W</a:t>
              </a:r>
            </a:p>
          </p:txBody>
        </p:sp>
        <p:sp>
          <p:nvSpPr>
            <p:cNvPr id="65" name="TextBox 64">
              <a:extLst>
                <a:ext uri="{FF2B5EF4-FFF2-40B4-BE49-F238E27FC236}">
                  <a16:creationId xmlns:a16="http://schemas.microsoft.com/office/drawing/2014/main" id="{F3E824E0-764D-4CBF-AACB-D9A111F4D2A4}"/>
                </a:ext>
              </a:extLst>
            </p:cNvPr>
            <p:cNvSpPr txBox="1"/>
            <p:nvPr/>
          </p:nvSpPr>
          <p:spPr>
            <a:xfrm>
              <a:off x="4620815" y="3864265"/>
              <a:ext cx="365760" cy="365760"/>
            </a:xfrm>
            <a:prstGeom prst="rect">
              <a:avLst/>
            </a:prstGeom>
            <a:solidFill>
              <a:schemeClr val="accent2"/>
            </a:solidFill>
          </p:spPr>
          <p:txBody>
            <a:bodyPr wrap="square" lIns="0" tIns="0" rIns="0" bIns="0" rtlCol="0" anchor="ctr">
              <a:noAutofit/>
            </a:bodyPr>
            <a:lstStyle/>
            <a:p>
              <a:pPr algn="ctr" defTabSz="914367"/>
              <a:r>
                <a:rPr lang="en-US" sz="1400" b="1" dirty="0">
                  <a:solidFill>
                    <a:srgbClr val="FFFFFF"/>
                  </a:solidFill>
                  <a:latin typeface="Segoe UI"/>
                </a:rPr>
                <a:t>W</a:t>
              </a:r>
            </a:p>
          </p:txBody>
        </p:sp>
        <p:sp>
          <p:nvSpPr>
            <p:cNvPr id="70" name="Rectangle 69">
              <a:extLst>
                <a:ext uri="{FF2B5EF4-FFF2-40B4-BE49-F238E27FC236}">
                  <a16:creationId xmlns:a16="http://schemas.microsoft.com/office/drawing/2014/main" id="{C165EDF7-F256-4177-93C7-26CF1CC98125}"/>
                </a:ext>
              </a:extLst>
            </p:cNvPr>
            <p:cNvSpPr/>
            <p:nvPr/>
          </p:nvSpPr>
          <p:spPr bwMode="auto">
            <a:xfrm>
              <a:off x="4196822" y="4454617"/>
              <a:ext cx="786384" cy="137160"/>
            </a:xfrm>
            <a:prstGeom prst="rect">
              <a:avLst/>
            </a:prstGeom>
            <a:solidFill>
              <a:srgbClr val="50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solidFill>
                  <a:srgbClr val="000000"/>
                </a:solidFill>
                <a:latin typeface="Segoe UI"/>
                <a:ea typeface="Segoe UI" pitchFamily="34" charset="0"/>
                <a:cs typeface="Segoe UI" pitchFamily="34" charset="0"/>
              </a:endParaRPr>
            </a:p>
          </p:txBody>
        </p:sp>
        <p:sp>
          <p:nvSpPr>
            <p:cNvPr id="71" name="TextBox 70">
              <a:extLst>
                <a:ext uri="{FF2B5EF4-FFF2-40B4-BE49-F238E27FC236}">
                  <a16:creationId xmlns:a16="http://schemas.microsoft.com/office/drawing/2014/main" id="{C45E9A7A-CDF9-4ABC-A948-D0795F6CDACE}"/>
                </a:ext>
              </a:extLst>
            </p:cNvPr>
            <p:cNvSpPr txBox="1"/>
            <p:nvPr/>
          </p:nvSpPr>
          <p:spPr>
            <a:xfrm>
              <a:off x="3554423" y="4966273"/>
              <a:ext cx="2466404" cy="276999"/>
            </a:xfrm>
            <a:prstGeom prst="rect">
              <a:avLst/>
            </a:prstGeom>
            <a:noFill/>
          </p:spPr>
          <p:txBody>
            <a:bodyPr wrap="square" lIns="0" tIns="0" rIns="0" bIns="0" rtlCol="0">
              <a:spAutoFit/>
            </a:bodyPr>
            <a:lstStyle/>
            <a:p>
              <a:pPr algn="ctr" defTabSz="914367"/>
              <a:r>
                <a:rPr lang="en-US" dirty="0">
                  <a:solidFill>
                    <a:srgbClr val="000000"/>
                  </a:solidFill>
                  <a:latin typeface="Segoe UI"/>
                </a:rPr>
                <a:t>Central Operations</a:t>
              </a:r>
            </a:p>
          </p:txBody>
        </p:sp>
      </p:grpSp>
      <p:grpSp>
        <p:nvGrpSpPr>
          <p:cNvPr id="129" name="Group 128">
            <a:extLst>
              <a:ext uri="{FF2B5EF4-FFF2-40B4-BE49-F238E27FC236}">
                <a16:creationId xmlns:a16="http://schemas.microsoft.com/office/drawing/2014/main" id="{C0B48485-99C1-4F55-B0FF-5A5F22AFF84B}"/>
              </a:ext>
            </a:extLst>
          </p:cNvPr>
          <p:cNvGrpSpPr/>
          <p:nvPr/>
        </p:nvGrpSpPr>
        <p:grpSpPr>
          <a:xfrm>
            <a:off x="213020" y="4313321"/>
            <a:ext cx="3233453" cy="2269973"/>
            <a:chOff x="213020" y="4313321"/>
            <a:chExt cx="3233453" cy="2269973"/>
          </a:xfrm>
        </p:grpSpPr>
        <p:pic>
          <p:nvPicPr>
            <p:cNvPr id="73" name="Graphic 72" descr="Cloud">
              <a:extLst>
                <a:ext uri="{FF2B5EF4-FFF2-40B4-BE49-F238E27FC236}">
                  <a16:creationId xmlns:a16="http://schemas.microsoft.com/office/drawing/2014/main" id="{CD653EBE-E70C-4965-A510-F7F32B0303F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9995" b="20857"/>
            <a:stretch/>
          </p:blipFill>
          <p:spPr>
            <a:xfrm>
              <a:off x="213020" y="4313321"/>
              <a:ext cx="3233453" cy="1912494"/>
            </a:xfrm>
            <a:prstGeom prst="rect">
              <a:avLst/>
            </a:prstGeom>
          </p:spPr>
        </p:pic>
        <p:sp>
          <p:nvSpPr>
            <p:cNvPr id="75" name="TextBox 74">
              <a:extLst>
                <a:ext uri="{FF2B5EF4-FFF2-40B4-BE49-F238E27FC236}">
                  <a16:creationId xmlns:a16="http://schemas.microsoft.com/office/drawing/2014/main" id="{BE6CBB67-6BA7-4971-ADE9-77BEA3643504}"/>
                </a:ext>
              </a:extLst>
            </p:cNvPr>
            <p:cNvSpPr txBox="1"/>
            <p:nvPr/>
          </p:nvSpPr>
          <p:spPr>
            <a:xfrm>
              <a:off x="1273485" y="5315732"/>
              <a:ext cx="365760" cy="365760"/>
            </a:xfrm>
            <a:prstGeom prst="rect">
              <a:avLst/>
            </a:prstGeom>
            <a:solidFill>
              <a:schemeClr val="accent2"/>
            </a:solidFill>
          </p:spPr>
          <p:txBody>
            <a:bodyPr wrap="square" lIns="0" tIns="0" rIns="0" bIns="0" rtlCol="0" anchor="ctr">
              <a:noAutofit/>
            </a:bodyPr>
            <a:lstStyle/>
            <a:p>
              <a:pPr algn="ctr" defTabSz="914367"/>
              <a:r>
                <a:rPr lang="en-US" sz="1400" b="1" dirty="0">
                  <a:solidFill>
                    <a:srgbClr val="FFFFFF"/>
                  </a:solidFill>
                  <a:latin typeface="Segoe UI"/>
                </a:rPr>
                <a:t>W</a:t>
              </a:r>
            </a:p>
          </p:txBody>
        </p:sp>
        <p:sp>
          <p:nvSpPr>
            <p:cNvPr id="81" name="TextBox 80">
              <a:extLst>
                <a:ext uri="{FF2B5EF4-FFF2-40B4-BE49-F238E27FC236}">
                  <a16:creationId xmlns:a16="http://schemas.microsoft.com/office/drawing/2014/main" id="{55FB2B2E-817D-4BF2-8EA9-139AA6637ADC}"/>
                </a:ext>
              </a:extLst>
            </p:cNvPr>
            <p:cNvSpPr txBox="1"/>
            <p:nvPr/>
          </p:nvSpPr>
          <p:spPr>
            <a:xfrm>
              <a:off x="629774" y="6306295"/>
              <a:ext cx="2466404" cy="276999"/>
            </a:xfrm>
            <a:prstGeom prst="rect">
              <a:avLst/>
            </a:prstGeom>
            <a:noFill/>
          </p:spPr>
          <p:txBody>
            <a:bodyPr wrap="square" lIns="0" tIns="0" rIns="0" bIns="0" rtlCol="0">
              <a:spAutoFit/>
            </a:bodyPr>
            <a:lstStyle/>
            <a:p>
              <a:pPr algn="ctr" defTabSz="914367"/>
              <a:r>
                <a:rPr lang="en-US" dirty="0">
                  <a:solidFill>
                    <a:srgbClr val="000000"/>
                  </a:solidFill>
                  <a:latin typeface="Segoe UI"/>
                </a:rPr>
                <a:t>Workload Operations</a:t>
              </a:r>
            </a:p>
          </p:txBody>
        </p:sp>
      </p:grpSp>
      <p:grpSp>
        <p:nvGrpSpPr>
          <p:cNvPr id="123" name="Group 122">
            <a:extLst>
              <a:ext uri="{FF2B5EF4-FFF2-40B4-BE49-F238E27FC236}">
                <a16:creationId xmlns:a16="http://schemas.microsoft.com/office/drawing/2014/main" id="{4EBFBBCD-D26A-48C5-A737-CF4D07A12F57}"/>
              </a:ext>
            </a:extLst>
          </p:cNvPr>
          <p:cNvGrpSpPr/>
          <p:nvPr/>
        </p:nvGrpSpPr>
        <p:grpSpPr>
          <a:xfrm>
            <a:off x="8475198" y="173123"/>
            <a:ext cx="3534240" cy="2390103"/>
            <a:chOff x="8475198" y="173123"/>
            <a:chExt cx="3534240" cy="2390103"/>
          </a:xfrm>
        </p:grpSpPr>
        <p:sp>
          <p:nvSpPr>
            <p:cNvPr id="120" name="Rectangle 119">
              <a:extLst>
                <a:ext uri="{FF2B5EF4-FFF2-40B4-BE49-F238E27FC236}">
                  <a16:creationId xmlns:a16="http://schemas.microsoft.com/office/drawing/2014/main" id="{1549FF41-BBCA-4D5C-A9B2-CEF4B2A7054C}"/>
                </a:ext>
              </a:extLst>
            </p:cNvPr>
            <p:cNvSpPr/>
            <p:nvPr/>
          </p:nvSpPr>
          <p:spPr bwMode="auto">
            <a:xfrm>
              <a:off x="9061407" y="707862"/>
              <a:ext cx="2390122" cy="821649"/>
            </a:xfrm>
            <a:prstGeom prst="rect">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2" name="Straight Connector 121">
              <a:extLst>
                <a:ext uri="{FF2B5EF4-FFF2-40B4-BE49-F238E27FC236}">
                  <a16:creationId xmlns:a16="http://schemas.microsoft.com/office/drawing/2014/main" id="{D4AE17B4-DE2E-4B89-87E5-FA2A25683CBA}"/>
                </a:ext>
              </a:extLst>
            </p:cNvPr>
            <p:cNvCxnSpPr>
              <a:cxnSpLocks/>
            </p:cNvCxnSpPr>
            <p:nvPr/>
          </p:nvCxnSpPr>
          <p:spPr>
            <a:xfrm>
              <a:off x="10256468" y="826185"/>
              <a:ext cx="0" cy="687572"/>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403E0485-385D-4118-879E-557286FBDF47}"/>
                </a:ext>
              </a:extLst>
            </p:cNvPr>
            <p:cNvSpPr txBox="1"/>
            <p:nvPr/>
          </p:nvSpPr>
          <p:spPr>
            <a:xfrm>
              <a:off x="9403722" y="2286227"/>
              <a:ext cx="2466404" cy="276999"/>
            </a:xfrm>
            <a:prstGeom prst="rect">
              <a:avLst/>
            </a:prstGeom>
            <a:noFill/>
          </p:spPr>
          <p:txBody>
            <a:bodyPr wrap="square" lIns="0" tIns="0" rIns="0" bIns="0" rtlCol="0">
              <a:spAutoFit/>
            </a:bodyPr>
            <a:lstStyle/>
            <a:p>
              <a:pPr algn="ctr" defTabSz="914367"/>
              <a:r>
                <a:rPr lang="en-US" dirty="0">
                  <a:solidFill>
                    <a:srgbClr val="000000"/>
                  </a:solidFill>
                  <a:latin typeface="Segoe UI"/>
                </a:rPr>
                <a:t>Global Operations</a:t>
              </a:r>
            </a:p>
          </p:txBody>
        </p:sp>
        <p:grpSp>
          <p:nvGrpSpPr>
            <p:cNvPr id="10" name="Group 9">
              <a:extLst>
                <a:ext uri="{FF2B5EF4-FFF2-40B4-BE49-F238E27FC236}">
                  <a16:creationId xmlns:a16="http://schemas.microsoft.com/office/drawing/2014/main" id="{36DC2182-67EA-488C-BAC4-3A0A29A9D952}"/>
                </a:ext>
              </a:extLst>
            </p:cNvPr>
            <p:cNvGrpSpPr/>
            <p:nvPr/>
          </p:nvGrpSpPr>
          <p:grpSpPr>
            <a:xfrm>
              <a:off x="10157905" y="1226104"/>
              <a:ext cx="834976" cy="949629"/>
              <a:chOff x="10164674" y="-2265641"/>
              <a:chExt cx="834976" cy="949629"/>
            </a:xfrm>
          </p:grpSpPr>
          <p:pic>
            <p:nvPicPr>
              <p:cNvPr id="7" name="Graphic 6" descr="Building">
                <a:extLst>
                  <a:ext uri="{FF2B5EF4-FFF2-40B4-BE49-F238E27FC236}">
                    <a16:creationId xmlns:a16="http://schemas.microsoft.com/office/drawing/2014/main" id="{D8783B54-963E-4E7E-9D13-A52BFA4335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59661" y="-1956001"/>
                <a:ext cx="639989" cy="639989"/>
              </a:xfrm>
              <a:prstGeom prst="rect">
                <a:avLst/>
              </a:prstGeom>
            </p:spPr>
          </p:pic>
          <p:pic>
            <p:nvPicPr>
              <p:cNvPr id="9" name="Graphic 8" descr="Cloud">
                <a:extLst>
                  <a:ext uri="{FF2B5EF4-FFF2-40B4-BE49-F238E27FC236}">
                    <a16:creationId xmlns:a16="http://schemas.microsoft.com/office/drawing/2014/main" id="{38A57580-6AD1-4700-A69B-BE3C778F23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64674" y="-2265641"/>
                <a:ext cx="548562" cy="548562"/>
              </a:xfrm>
              <a:prstGeom prst="rect">
                <a:avLst/>
              </a:prstGeom>
            </p:spPr>
          </p:pic>
        </p:grpSp>
        <p:grpSp>
          <p:nvGrpSpPr>
            <p:cNvPr id="117" name="Group 116">
              <a:extLst>
                <a:ext uri="{FF2B5EF4-FFF2-40B4-BE49-F238E27FC236}">
                  <a16:creationId xmlns:a16="http://schemas.microsoft.com/office/drawing/2014/main" id="{FA327167-1DCD-48AF-9972-076C6B8A5651}"/>
                </a:ext>
              </a:extLst>
            </p:cNvPr>
            <p:cNvGrpSpPr/>
            <p:nvPr/>
          </p:nvGrpSpPr>
          <p:grpSpPr>
            <a:xfrm>
              <a:off x="8475198" y="173123"/>
              <a:ext cx="1153849" cy="1153849"/>
              <a:chOff x="8475198" y="173123"/>
              <a:chExt cx="1153849" cy="1153849"/>
            </a:xfrm>
          </p:grpSpPr>
          <p:pic>
            <p:nvPicPr>
              <p:cNvPr id="16" name="Graphic 15" descr="Cloud">
                <a:extLst>
                  <a:ext uri="{FF2B5EF4-FFF2-40B4-BE49-F238E27FC236}">
                    <a16:creationId xmlns:a16="http://schemas.microsoft.com/office/drawing/2014/main" id="{A14E5D3D-FE5C-4F9C-878F-C8AA67C89A9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75198" y="173123"/>
                <a:ext cx="1153849" cy="1153849"/>
              </a:xfrm>
              <a:prstGeom prst="rect">
                <a:avLst/>
              </a:prstGeom>
            </p:spPr>
          </p:pic>
          <p:grpSp>
            <p:nvGrpSpPr>
              <p:cNvPr id="18" name="Group 17">
                <a:extLst>
                  <a:ext uri="{FF2B5EF4-FFF2-40B4-BE49-F238E27FC236}">
                    <a16:creationId xmlns:a16="http://schemas.microsoft.com/office/drawing/2014/main" id="{5C9AD63D-667A-4B11-9FE1-0A2F1AC40B78}"/>
                  </a:ext>
                </a:extLst>
              </p:cNvPr>
              <p:cNvGrpSpPr/>
              <p:nvPr/>
            </p:nvGrpSpPr>
            <p:grpSpPr>
              <a:xfrm>
                <a:off x="8865085" y="574198"/>
                <a:ext cx="420682" cy="369013"/>
                <a:chOff x="6877619" y="-2154304"/>
                <a:chExt cx="1300412" cy="1140693"/>
              </a:xfrm>
            </p:grpSpPr>
            <p:sp>
              <p:nvSpPr>
                <p:cNvPr id="84" name="Rectangle 83">
                  <a:extLst>
                    <a:ext uri="{FF2B5EF4-FFF2-40B4-BE49-F238E27FC236}">
                      <a16:creationId xmlns:a16="http://schemas.microsoft.com/office/drawing/2014/main" id="{AEC1AD76-DA95-479C-92AA-D34D07CECAAF}"/>
                    </a:ext>
                  </a:extLst>
                </p:cNvPr>
                <p:cNvSpPr/>
                <p:nvPr/>
              </p:nvSpPr>
              <p:spPr bwMode="auto">
                <a:xfrm>
                  <a:off x="6877620" y="-1329657"/>
                  <a:ext cx="78975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rgbClr val="000000"/>
                    </a:solidFill>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0D50D9E6-E57F-4328-9EAA-B1E8A79B3775}"/>
                    </a:ext>
                  </a:extLst>
                </p:cNvPr>
                <p:cNvSpPr txBox="1"/>
                <p:nvPr/>
              </p:nvSpPr>
              <p:spPr>
                <a:xfrm>
                  <a:off x="6878931" y="-2154304"/>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86" name="TextBox 85">
                  <a:extLst>
                    <a:ext uri="{FF2B5EF4-FFF2-40B4-BE49-F238E27FC236}">
                      <a16:creationId xmlns:a16="http://schemas.microsoft.com/office/drawing/2014/main" id="{D589D9B3-C3E2-4B8E-B5CB-DD5AD3EC8F7D}"/>
                    </a:ext>
                  </a:extLst>
                </p:cNvPr>
                <p:cNvSpPr txBox="1"/>
                <p:nvPr/>
              </p:nvSpPr>
              <p:spPr>
                <a:xfrm>
                  <a:off x="6878931"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87" name="TextBox 86">
                  <a:extLst>
                    <a:ext uri="{FF2B5EF4-FFF2-40B4-BE49-F238E27FC236}">
                      <a16:creationId xmlns:a16="http://schemas.microsoft.com/office/drawing/2014/main" id="{7813E3E0-3A53-4A9E-85D5-1291078644C6}"/>
                    </a:ext>
                  </a:extLst>
                </p:cNvPr>
                <p:cNvSpPr txBox="1"/>
                <p:nvPr/>
              </p:nvSpPr>
              <p:spPr>
                <a:xfrm>
                  <a:off x="7301612"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88" name="Rectangle 87">
                  <a:extLst>
                    <a:ext uri="{FF2B5EF4-FFF2-40B4-BE49-F238E27FC236}">
                      <a16:creationId xmlns:a16="http://schemas.microsoft.com/office/drawing/2014/main" id="{D56A69F3-B00A-47C9-8179-9F8ECAA9C603}"/>
                    </a:ext>
                  </a:extLst>
                </p:cNvPr>
                <p:cNvSpPr/>
                <p:nvPr/>
              </p:nvSpPr>
              <p:spPr bwMode="auto">
                <a:xfrm>
                  <a:off x="7812271" y="-1329657"/>
                  <a:ext cx="365760"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rgbClr val="000000"/>
                    </a:solidFill>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433DF2A4-89A0-48A9-929C-BD2F4C2DE264}"/>
                    </a:ext>
                  </a:extLst>
                </p:cNvPr>
                <p:cNvSpPr txBox="1"/>
                <p:nvPr/>
              </p:nvSpPr>
              <p:spPr>
                <a:xfrm>
                  <a:off x="7812271"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90" name="Rectangle 89">
                  <a:extLst>
                    <a:ext uri="{FF2B5EF4-FFF2-40B4-BE49-F238E27FC236}">
                      <a16:creationId xmlns:a16="http://schemas.microsoft.com/office/drawing/2014/main" id="{96FA055D-0173-4930-BA5B-66EC85A9D11D}"/>
                    </a:ext>
                  </a:extLst>
                </p:cNvPr>
                <p:cNvSpPr/>
                <p:nvPr/>
              </p:nvSpPr>
              <p:spPr bwMode="auto">
                <a:xfrm>
                  <a:off x="6877619" y="-1150771"/>
                  <a:ext cx="1300411" cy="137160"/>
                </a:xfrm>
                <a:prstGeom prst="rect">
                  <a:avLst/>
                </a:prstGeom>
                <a:solidFill>
                  <a:srgbClr val="50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rgbClr val="000000"/>
                    </a:solidFill>
                    <a:latin typeface="Segoe UI"/>
                    <a:ea typeface="Segoe UI" pitchFamily="34" charset="0"/>
                    <a:cs typeface="Segoe UI" pitchFamily="34" charset="0"/>
                  </a:endParaRPr>
                </a:p>
              </p:txBody>
            </p:sp>
          </p:grpSp>
        </p:grpSp>
        <p:grpSp>
          <p:nvGrpSpPr>
            <p:cNvPr id="106" name="Group 105">
              <a:extLst>
                <a:ext uri="{FF2B5EF4-FFF2-40B4-BE49-F238E27FC236}">
                  <a16:creationId xmlns:a16="http://schemas.microsoft.com/office/drawing/2014/main" id="{B5EE90B2-2CB3-46FE-8DAE-426CB61F554B}"/>
                </a:ext>
              </a:extLst>
            </p:cNvPr>
            <p:cNvGrpSpPr/>
            <p:nvPr/>
          </p:nvGrpSpPr>
          <p:grpSpPr>
            <a:xfrm>
              <a:off x="9665393" y="173123"/>
              <a:ext cx="1153849" cy="1153849"/>
              <a:chOff x="9680221" y="173123"/>
              <a:chExt cx="1153849" cy="1153849"/>
            </a:xfrm>
          </p:grpSpPr>
          <p:pic>
            <p:nvPicPr>
              <p:cNvPr id="105" name="Graphic 104" descr="Cloud">
                <a:extLst>
                  <a:ext uri="{FF2B5EF4-FFF2-40B4-BE49-F238E27FC236}">
                    <a16:creationId xmlns:a16="http://schemas.microsoft.com/office/drawing/2014/main" id="{EA4FBE1D-3105-447D-8E14-9BF02E15D16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80221" y="173123"/>
                <a:ext cx="1153849" cy="1153849"/>
              </a:xfrm>
              <a:prstGeom prst="rect">
                <a:avLst/>
              </a:prstGeom>
            </p:spPr>
          </p:pic>
          <p:grpSp>
            <p:nvGrpSpPr>
              <p:cNvPr id="97" name="Group 96">
                <a:extLst>
                  <a:ext uri="{FF2B5EF4-FFF2-40B4-BE49-F238E27FC236}">
                    <a16:creationId xmlns:a16="http://schemas.microsoft.com/office/drawing/2014/main" id="{93F655E9-3BF2-463E-BE53-2C92174C68E6}"/>
                  </a:ext>
                </a:extLst>
              </p:cNvPr>
              <p:cNvGrpSpPr/>
              <p:nvPr/>
            </p:nvGrpSpPr>
            <p:grpSpPr>
              <a:xfrm>
                <a:off x="10070108" y="574198"/>
                <a:ext cx="420682" cy="369013"/>
                <a:chOff x="6877619" y="-2154304"/>
                <a:chExt cx="1300412" cy="1140693"/>
              </a:xfrm>
            </p:grpSpPr>
            <p:sp>
              <p:nvSpPr>
                <p:cNvPr id="98" name="Rectangle 97">
                  <a:extLst>
                    <a:ext uri="{FF2B5EF4-FFF2-40B4-BE49-F238E27FC236}">
                      <a16:creationId xmlns:a16="http://schemas.microsoft.com/office/drawing/2014/main" id="{81072203-76A6-47B3-A00B-BBD911C9D460}"/>
                    </a:ext>
                  </a:extLst>
                </p:cNvPr>
                <p:cNvSpPr/>
                <p:nvPr/>
              </p:nvSpPr>
              <p:spPr bwMode="auto">
                <a:xfrm>
                  <a:off x="6877620" y="-1329657"/>
                  <a:ext cx="78975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rgbClr val="000000"/>
                    </a:solidFill>
                    <a:latin typeface="Segoe UI"/>
                    <a:ea typeface="Segoe UI" pitchFamily="34" charset="0"/>
                    <a:cs typeface="Segoe UI" pitchFamily="34" charset="0"/>
                  </a:endParaRPr>
                </a:p>
              </p:txBody>
            </p:sp>
            <p:sp>
              <p:nvSpPr>
                <p:cNvPr id="99" name="TextBox 98">
                  <a:extLst>
                    <a:ext uri="{FF2B5EF4-FFF2-40B4-BE49-F238E27FC236}">
                      <a16:creationId xmlns:a16="http://schemas.microsoft.com/office/drawing/2014/main" id="{0296FC14-DC23-4968-9F5D-C8FDE317E822}"/>
                    </a:ext>
                  </a:extLst>
                </p:cNvPr>
                <p:cNvSpPr txBox="1"/>
                <p:nvPr/>
              </p:nvSpPr>
              <p:spPr>
                <a:xfrm>
                  <a:off x="6878931" y="-2154304"/>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00" name="TextBox 99">
                  <a:extLst>
                    <a:ext uri="{FF2B5EF4-FFF2-40B4-BE49-F238E27FC236}">
                      <a16:creationId xmlns:a16="http://schemas.microsoft.com/office/drawing/2014/main" id="{F6C7302A-DF4F-42CC-9E92-C55A2D31071C}"/>
                    </a:ext>
                  </a:extLst>
                </p:cNvPr>
                <p:cNvSpPr txBox="1"/>
                <p:nvPr/>
              </p:nvSpPr>
              <p:spPr>
                <a:xfrm>
                  <a:off x="6878931"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01" name="TextBox 100">
                  <a:extLst>
                    <a:ext uri="{FF2B5EF4-FFF2-40B4-BE49-F238E27FC236}">
                      <a16:creationId xmlns:a16="http://schemas.microsoft.com/office/drawing/2014/main" id="{F609165F-DA20-47A1-A692-F13B0AB9AEEE}"/>
                    </a:ext>
                  </a:extLst>
                </p:cNvPr>
                <p:cNvSpPr txBox="1"/>
                <p:nvPr/>
              </p:nvSpPr>
              <p:spPr>
                <a:xfrm>
                  <a:off x="7301612"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02" name="Rectangle 101">
                  <a:extLst>
                    <a:ext uri="{FF2B5EF4-FFF2-40B4-BE49-F238E27FC236}">
                      <a16:creationId xmlns:a16="http://schemas.microsoft.com/office/drawing/2014/main" id="{25C4381A-E926-4D89-B5D5-BBE64EEEB3B7}"/>
                    </a:ext>
                  </a:extLst>
                </p:cNvPr>
                <p:cNvSpPr/>
                <p:nvPr/>
              </p:nvSpPr>
              <p:spPr bwMode="auto">
                <a:xfrm>
                  <a:off x="7812271" y="-1329657"/>
                  <a:ext cx="365760"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rgbClr val="000000"/>
                    </a:solidFill>
                    <a:latin typeface="Segoe UI"/>
                    <a:ea typeface="Segoe UI" pitchFamily="34" charset="0"/>
                    <a:cs typeface="Segoe UI" pitchFamily="34" charset="0"/>
                  </a:endParaRPr>
                </a:p>
              </p:txBody>
            </p:sp>
            <p:sp>
              <p:nvSpPr>
                <p:cNvPr id="103" name="TextBox 102">
                  <a:extLst>
                    <a:ext uri="{FF2B5EF4-FFF2-40B4-BE49-F238E27FC236}">
                      <a16:creationId xmlns:a16="http://schemas.microsoft.com/office/drawing/2014/main" id="{1E9EE3E5-1B99-4A0C-900B-D86BF465F069}"/>
                    </a:ext>
                  </a:extLst>
                </p:cNvPr>
                <p:cNvSpPr txBox="1"/>
                <p:nvPr/>
              </p:nvSpPr>
              <p:spPr>
                <a:xfrm>
                  <a:off x="7812271"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04" name="Rectangle 103">
                  <a:extLst>
                    <a:ext uri="{FF2B5EF4-FFF2-40B4-BE49-F238E27FC236}">
                      <a16:creationId xmlns:a16="http://schemas.microsoft.com/office/drawing/2014/main" id="{BCFCFEAF-CD3A-43FF-8F75-91404B202288}"/>
                    </a:ext>
                  </a:extLst>
                </p:cNvPr>
                <p:cNvSpPr/>
                <p:nvPr/>
              </p:nvSpPr>
              <p:spPr bwMode="auto">
                <a:xfrm>
                  <a:off x="6877619" y="-1150771"/>
                  <a:ext cx="1300411" cy="137160"/>
                </a:xfrm>
                <a:prstGeom prst="rect">
                  <a:avLst/>
                </a:prstGeom>
                <a:solidFill>
                  <a:srgbClr val="50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rgbClr val="000000"/>
                    </a:solidFill>
                    <a:latin typeface="Segoe UI"/>
                    <a:ea typeface="Segoe UI" pitchFamily="34" charset="0"/>
                    <a:cs typeface="Segoe UI" pitchFamily="34" charset="0"/>
                  </a:endParaRPr>
                </a:p>
              </p:txBody>
            </p:sp>
          </p:grpSp>
        </p:grpSp>
        <p:grpSp>
          <p:nvGrpSpPr>
            <p:cNvPr id="107" name="Group 106">
              <a:extLst>
                <a:ext uri="{FF2B5EF4-FFF2-40B4-BE49-F238E27FC236}">
                  <a16:creationId xmlns:a16="http://schemas.microsoft.com/office/drawing/2014/main" id="{6F8D1D86-0931-444A-8F33-603EC713D6B5}"/>
                </a:ext>
              </a:extLst>
            </p:cNvPr>
            <p:cNvGrpSpPr/>
            <p:nvPr/>
          </p:nvGrpSpPr>
          <p:grpSpPr>
            <a:xfrm>
              <a:off x="10855589" y="173123"/>
              <a:ext cx="1153849" cy="1153849"/>
              <a:chOff x="9680221" y="173123"/>
              <a:chExt cx="1153849" cy="1153849"/>
            </a:xfrm>
          </p:grpSpPr>
          <p:pic>
            <p:nvPicPr>
              <p:cNvPr id="109" name="Graphic 108" descr="Cloud">
                <a:extLst>
                  <a:ext uri="{FF2B5EF4-FFF2-40B4-BE49-F238E27FC236}">
                    <a16:creationId xmlns:a16="http://schemas.microsoft.com/office/drawing/2014/main" id="{46E90127-52FB-4FEA-8D0D-BD9F9238CC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80221" y="173123"/>
                <a:ext cx="1153849" cy="1153849"/>
              </a:xfrm>
              <a:prstGeom prst="rect">
                <a:avLst/>
              </a:prstGeom>
            </p:spPr>
          </p:pic>
          <p:grpSp>
            <p:nvGrpSpPr>
              <p:cNvPr id="108" name="Group 107">
                <a:extLst>
                  <a:ext uri="{FF2B5EF4-FFF2-40B4-BE49-F238E27FC236}">
                    <a16:creationId xmlns:a16="http://schemas.microsoft.com/office/drawing/2014/main" id="{AFBDA552-061C-4EFD-B263-D8570994CC8E}"/>
                  </a:ext>
                </a:extLst>
              </p:cNvPr>
              <p:cNvGrpSpPr/>
              <p:nvPr/>
            </p:nvGrpSpPr>
            <p:grpSpPr>
              <a:xfrm>
                <a:off x="10070108" y="574198"/>
                <a:ext cx="420682" cy="369013"/>
                <a:chOff x="6877619" y="-2154304"/>
                <a:chExt cx="1300412" cy="1140693"/>
              </a:xfrm>
            </p:grpSpPr>
            <p:sp>
              <p:nvSpPr>
                <p:cNvPr id="110" name="Rectangle 109">
                  <a:extLst>
                    <a:ext uri="{FF2B5EF4-FFF2-40B4-BE49-F238E27FC236}">
                      <a16:creationId xmlns:a16="http://schemas.microsoft.com/office/drawing/2014/main" id="{239E2698-3CD3-46CB-B332-BD5C80D2A7A5}"/>
                    </a:ext>
                  </a:extLst>
                </p:cNvPr>
                <p:cNvSpPr/>
                <p:nvPr/>
              </p:nvSpPr>
              <p:spPr bwMode="auto">
                <a:xfrm>
                  <a:off x="6877620" y="-1329657"/>
                  <a:ext cx="78975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rgbClr val="000000"/>
                    </a:solidFill>
                    <a:latin typeface="Segoe UI"/>
                    <a:ea typeface="Segoe UI" pitchFamily="34" charset="0"/>
                    <a:cs typeface="Segoe UI" pitchFamily="34" charset="0"/>
                  </a:endParaRPr>
                </a:p>
              </p:txBody>
            </p:sp>
            <p:sp>
              <p:nvSpPr>
                <p:cNvPr id="111" name="TextBox 110">
                  <a:extLst>
                    <a:ext uri="{FF2B5EF4-FFF2-40B4-BE49-F238E27FC236}">
                      <a16:creationId xmlns:a16="http://schemas.microsoft.com/office/drawing/2014/main" id="{158EA54E-AF14-4DFD-B67C-300CA394EE47}"/>
                    </a:ext>
                  </a:extLst>
                </p:cNvPr>
                <p:cNvSpPr txBox="1"/>
                <p:nvPr/>
              </p:nvSpPr>
              <p:spPr>
                <a:xfrm>
                  <a:off x="6878931" y="-2154304"/>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12" name="TextBox 111">
                  <a:extLst>
                    <a:ext uri="{FF2B5EF4-FFF2-40B4-BE49-F238E27FC236}">
                      <a16:creationId xmlns:a16="http://schemas.microsoft.com/office/drawing/2014/main" id="{9507255F-CC1B-4DF8-9A15-69A96C0C3542}"/>
                    </a:ext>
                  </a:extLst>
                </p:cNvPr>
                <p:cNvSpPr txBox="1"/>
                <p:nvPr/>
              </p:nvSpPr>
              <p:spPr>
                <a:xfrm>
                  <a:off x="6878931"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13" name="TextBox 112">
                  <a:extLst>
                    <a:ext uri="{FF2B5EF4-FFF2-40B4-BE49-F238E27FC236}">
                      <a16:creationId xmlns:a16="http://schemas.microsoft.com/office/drawing/2014/main" id="{B5F0A3EB-5A2B-4C11-99D1-A89FE9B51D9E}"/>
                    </a:ext>
                  </a:extLst>
                </p:cNvPr>
                <p:cNvSpPr txBox="1"/>
                <p:nvPr/>
              </p:nvSpPr>
              <p:spPr>
                <a:xfrm>
                  <a:off x="7301612"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14" name="Rectangle 113">
                  <a:extLst>
                    <a:ext uri="{FF2B5EF4-FFF2-40B4-BE49-F238E27FC236}">
                      <a16:creationId xmlns:a16="http://schemas.microsoft.com/office/drawing/2014/main" id="{237C7B6B-AA82-4395-9817-298D5E5F4DBB}"/>
                    </a:ext>
                  </a:extLst>
                </p:cNvPr>
                <p:cNvSpPr/>
                <p:nvPr/>
              </p:nvSpPr>
              <p:spPr bwMode="auto">
                <a:xfrm>
                  <a:off x="7812271" y="-1329657"/>
                  <a:ext cx="365760"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rgbClr val="000000"/>
                    </a:solidFill>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8478D060-7F6E-46D5-8DD7-D381BD6A9390}"/>
                    </a:ext>
                  </a:extLst>
                </p:cNvPr>
                <p:cNvSpPr txBox="1"/>
                <p:nvPr/>
              </p:nvSpPr>
              <p:spPr>
                <a:xfrm>
                  <a:off x="7812271"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16" name="Rectangle 115">
                  <a:extLst>
                    <a:ext uri="{FF2B5EF4-FFF2-40B4-BE49-F238E27FC236}">
                      <a16:creationId xmlns:a16="http://schemas.microsoft.com/office/drawing/2014/main" id="{CF369607-7DD0-4596-8B16-EBF8D0766EDC}"/>
                    </a:ext>
                  </a:extLst>
                </p:cNvPr>
                <p:cNvSpPr/>
                <p:nvPr/>
              </p:nvSpPr>
              <p:spPr bwMode="auto">
                <a:xfrm>
                  <a:off x="6877619" y="-1150771"/>
                  <a:ext cx="1300411" cy="137160"/>
                </a:xfrm>
                <a:prstGeom prst="rect">
                  <a:avLst/>
                </a:prstGeom>
                <a:solidFill>
                  <a:srgbClr val="50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rgbClr val="000000"/>
                    </a:solidFill>
                    <a:latin typeface="Segoe UI"/>
                    <a:ea typeface="Segoe UI" pitchFamily="34" charset="0"/>
                    <a:cs typeface="Segoe UI" pitchFamily="34" charset="0"/>
                  </a:endParaRPr>
                </a:p>
              </p:txBody>
            </p:sp>
          </p:grpSp>
        </p:grpSp>
      </p:grpSp>
      <p:grpSp>
        <p:nvGrpSpPr>
          <p:cNvPr id="128" name="Group 127">
            <a:extLst>
              <a:ext uri="{FF2B5EF4-FFF2-40B4-BE49-F238E27FC236}">
                <a16:creationId xmlns:a16="http://schemas.microsoft.com/office/drawing/2014/main" id="{40C636F7-BEBF-4DD6-A236-56D9BEA682C3}"/>
              </a:ext>
            </a:extLst>
          </p:cNvPr>
          <p:cNvGrpSpPr/>
          <p:nvPr/>
        </p:nvGrpSpPr>
        <p:grpSpPr>
          <a:xfrm>
            <a:off x="9531625" y="5102779"/>
            <a:ext cx="2660375" cy="1442484"/>
            <a:chOff x="9810307" y="5415516"/>
            <a:chExt cx="2660375" cy="1442484"/>
          </a:xfrm>
        </p:grpSpPr>
        <p:sp>
          <p:nvSpPr>
            <p:cNvPr id="127" name="Rectangle 126">
              <a:extLst>
                <a:ext uri="{FF2B5EF4-FFF2-40B4-BE49-F238E27FC236}">
                  <a16:creationId xmlns:a16="http://schemas.microsoft.com/office/drawing/2014/main" id="{6D6B5867-060C-4A77-A934-BF7437B82F5F}"/>
                </a:ext>
              </a:extLst>
            </p:cNvPr>
            <p:cNvSpPr/>
            <p:nvPr/>
          </p:nvSpPr>
          <p:spPr bwMode="auto">
            <a:xfrm>
              <a:off x="9810307" y="5415516"/>
              <a:ext cx="2466404" cy="14424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058135AA-70BC-43E6-9979-88A8577600BF}"/>
                </a:ext>
              </a:extLst>
            </p:cNvPr>
            <p:cNvSpPr txBox="1"/>
            <p:nvPr/>
          </p:nvSpPr>
          <p:spPr>
            <a:xfrm>
              <a:off x="10679656" y="5817192"/>
              <a:ext cx="1528377" cy="184666"/>
            </a:xfrm>
            <a:prstGeom prst="rect">
              <a:avLst/>
            </a:prstGeom>
            <a:noFill/>
          </p:spPr>
          <p:txBody>
            <a:bodyPr wrap="square" lIns="0" tIns="0" rIns="0" bIns="0" rtlCol="0">
              <a:spAutoFit/>
            </a:bodyPr>
            <a:lstStyle/>
            <a:p>
              <a:pPr defTabSz="914367"/>
              <a:r>
                <a:rPr lang="en-US" sz="1200" dirty="0">
                  <a:solidFill>
                    <a:srgbClr val="000000"/>
                  </a:solidFill>
                  <a:latin typeface="Segoe UI"/>
                </a:rPr>
                <a:t>Workload</a:t>
              </a:r>
            </a:p>
          </p:txBody>
        </p:sp>
        <p:sp>
          <p:nvSpPr>
            <p:cNvPr id="51" name="TextBox 50">
              <a:extLst>
                <a:ext uri="{FF2B5EF4-FFF2-40B4-BE49-F238E27FC236}">
                  <a16:creationId xmlns:a16="http://schemas.microsoft.com/office/drawing/2014/main" id="{1E35B89F-79DB-4281-A56F-6A7D908D53D2}"/>
                </a:ext>
              </a:extLst>
            </p:cNvPr>
            <p:cNvSpPr txBox="1"/>
            <p:nvPr/>
          </p:nvSpPr>
          <p:spPr>
            <a:xfrm>
              <a:off x="10679656" y="6115099"/>
              <a:ext cx="1791026" cy="184666"/>
            </a:xfrm>
            <a:prstGeom prst="rect">
              <a:avLst/>
            </a:prstGeom>
            <a:noFill/>
          </p:spPr>
          <p:txBody>
            <a:bodyPr wrap="square" lIns="0" tIns="0" rIns="0" bIns="0" rtlCol="0">
              <a:spAutoFit/>
            </a:bodyPr>
            <a:lstStyle/>
            <a:p>
              <a:pPr defTabSz="914367"/>
              <a:r>
                <a:rPr lang="en-US" sz="1200" dirty="0">
                  <a:solidFill>
                    <a:srgbClr val="000000"/>
                  </a:solidFill>
                  <a:latin typeface="Segoe UI"/>
                </a:rPr>
                <a:t>Landing Zones</a:t>
              </a:r>
            </a:p>
          </p:txBody>
        </p:sp>
        <p:sp>
          <p:nvSpPr>
            <p:cNvPr id="54" name="TextBox 53">
              <a:extLst>
                <a:ext uri="{FF2B5EF4-FFF2-40B4-BE49-F238E27FC236}">
                  <a16:creationId xmlns:a16="http://schemas.microsoft.com/office/drawing/2014/main" id="{CA9D30F0-4405-4F72-83A8-2C6CE2673F14}"/>
                </a:ext>
              </a:extLst>
            </p:cNvPr>
            <p:cNvSpPr txBox="1"/>
            <p:nvPr/>
          </p:nvSpPr>
          <p:spPr>
            <a:xfrm>
              <a:off x="10679656" y="6413006"/>
              <a:ext cx="1791026" cy="184666"/>
            </a:xfrm>
            <a:prstGeom prst="rect">
              <a:avLst/>
            </a:prstGeom>
            <a:noFill/>
          </p:spPr>
          <p:txBody>
            <a:bodyPr wrap="square" lIns="0" tIns="0" rIns="0" bIns="0" rtlCol="0">
              <a:spAutoFit/>
            </a:bodyPr>
            <a:lstStyle/>
            <a:p>
              <a:pPr defTabSz="914367"/>
              <a:r>
                <a:rPr lang="en-US" sz="1200" dirty="0">
                  <a:solidFill>
                    <a:srgbClr val="000000"/>
                  </a:solidFill>
                  <a:latin typeface="Segoe UI"/>
                </a:rPr>
                <a:t>Platform Foundation</a:t>
              </a:r>
            </a:p>
          </p:txBody>
        </p:sp>
        <p:sp>
          <p:nvSpPr>
            <p:cNvPr id="124" name="TextBox 123">
              <a:extLst>
                <a:ext uri="{FF2B5EF4-FFF2-40B4-BE49-F238E27FC236}">
                  <a16:creationId xmlns:a16="http://schemas.microsoft.com/office/drawing/2014/main" id="{93EC54EB-97F9-45BC-8ABE-CFB62ED1D9D2}"/>
                </a:ext>
              </a:extLst>
            </p:cNvPr>
            <p:cNvSpPr txBox="1"/>
            <p:nvPr/>
          </p:nvSpPr>
          <p:spPr>
            <a:xfrm>
              <a:off x="10086658" y="5726645"/>
              <a:ext cx="365760" cy="365760"/>
            </a:xfrm>
            <a:prstGeom prst="rect">
              <a:avLst/>
            </a:prstGeom>
            <a:solidFill>
              <a:schemeClr val="accent2"/>
            </a:solidFill>
          </p:spPr>
          <p:txBody>
            <a:bodyPr wrap="square" lIns="0" tIns="0" rIns="0" bIns="0" rtlCol="0" anchor="ctr">
              <a:noAutofit/>
            </a:bodyPr>
            <a:lstStyle/>
            <a:p>
              <a:pPr algn="ctr" defTabSz="914367"/>
              <a:r>
                <a:rPr lang="en-US" sz="1400" b="1" dirty="0">
                  <a:solidFill>
                    <a:srgbClr val="FFFFFF"/>
                  </a:solidFill>
                  <a:latin typeface="Segoe UI"/>
                </a:rPr>
                <a:t>W</a:t>
              </a:r>
            </a:p>
          </p:txBody>
        </p:sp>
        <p:sp>
          <p:nvSpPr>
            <p:cNvPr id="125" name="Rectangle 124">
              <a:extLst>
                <a:ext uri="{FF2B5EF4-FFF2-40B4-BE49-F238E27FC236}">
                  <a16:creationId xmlns:a16="http://schemas.microsoft.com/office/drawing/2014/main" id="{AFE6C516-861F-4646-BFD6-C20B39A5C991}"/>
                </a:ext>
              </a:extLst>
            </p:cNvPr>
            <p:cNvSpPr/>
            <p:nvPr/>
          </p:nvSpPr>
          <p:spPr bwMode="auto">
            <a:xfrm>
              <a:off x="10086658" y="6196002"/>
              <a:ext cx="365760"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solidFill>
                  <a:srgbClr val="000000"/>
                </a:soli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F48FE8D-38B7-419B-9920-CC2259B70BAD}"/>
                </a:ext>
              </a:extLst>
            </p:cNvPr>
            <p:cNvSpPr/>
            <p:nvPr/>
          </p:nvSpPr>
          <p:spPr bwMode="auto">
            <a:xfrm>
              <a:off x="10086658" y="6436759"/>
              <a:ext cx="365760" cy="1371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solidFill>
                  <a:srgbClr val="000000"/>
                </a:solidFill>
                <a:latin typeface="Segoe UI"/>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2886416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par>
                                <p:cTn id="8" presetID="10" presetClass="entr" presetSubtype="0" fill="hold"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fade">
                                      <p:cBhvr>
                                        <p:cTn id="10" dur="500"/>
                                        <p:tgtEl>
                                          <p:spTgt spid="1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0"/>
                                        </p:tgtEl>
                                        <p:attrNameLst>
                                          <p:attrName>style.visibility</p:attrName>
                                        </p:attrNameLst>
                                      </p:cBhvr>
                                      <p:to>
                                        <p:strVal val="visible"/>
                                      </p:to>
                                    </p:set>
                                    <p:animEffect transition="in" filter="fade">
                                      <p:cBhvr>
                                        <p:cTn id="15" dur="500"/>
                                        <p:tgtEl>
                                          <p:spTgt spid="1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1"/>
                                        </p:tgtEl>
                                        <p:attrNameLst>
                                          <p:attrName>style.visibility</p:attrName>
                                        </p:attrNameLst>
                                      </p:cBhvr>
                                      <p:to>
                                        <p:strVal val="visible"/>
                                      </p:to>
                                    </p:set>
                                    <p:animEffect transition="in" filter="fade">
                                      <p:cBhvr>
                                        <p:cTn id="20" dur="500"/>
                                        <p:tgtEl>
                                          <p:spTgt spid="1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3"/>
                                        </p:tgtEl>
                                        <p:attrNameLst>
                                          <p:attrName>style.visibility</p:attrName>
                                        </p:attrNameLst>
                                      </p:cBhvr>
                                      <p:to>
                                        <p:strVal val="visible"/>
                                      </p:to>
                                    </p:set>
                                    <p:animEffect transition="in" filter="fade">
                                      <p:cBhvr>
                                        <p:cTn id="25"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5B74AD8E-48C9-4422-A4DD-19DFE7D60798}"/>
              </a:ext>
            </a:extLst>
          </p:cNvPr>
          <p:cNvCxnSpPr>
            <a:cxnSpLocks/>
          </p:cNvCxnSpPr>
          <p:nvPr/>
        </p:nvCxnSpPr>
        <p:spPr>
          <a:xfrm>
            <a:off x="3066814" y="2597495"/>
            <a:ext cx="8478933" cy="0"/>
          </a:xfrm>
          <a:prstGeom prst="line">
            <a:avLst/>
          </a:prstGeom>
          <a:ln w="3810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B64D0C6-7C08-4E85-883E-9F00CF72AABF}"/>
              </a:ext>
            </a:extLst>
          </p:cNvPr>
          <p:cNvSpPr>
            <a:spLocks noGrp="1"/>
          </p:cNvSpPr>
          <p:nvPr>
            <p:ph type="title"/>
          </p:nvPr>
        </p:nvSpPr>
        <p:spPr>
          <a:xfrm>
            <a:off x="455995" y="620428"/>
            <a:ext cx="11306469" cy="795089"/>
          </a:xfrm>
        </p:spPr>
        <p:txBody>
          <a:bodyPr/>
          <a:lstStyle/>
          <a:p>
            <a:r>
              <a:rPr lang="en-US" dirty="0"/>
              <a:t>Cloud Adoption Framework foundation blueprint</a:t>
            </a:r>
            <a:br>
              <a:rPr lang="en-US" dirty="0"/>
            </a:br>
            <a:r>
              <a:rPr lang="en-US" dirty="0">
                <a:solidFill>
                  <a:schemeClr val="tx2"/>
                </a:solidFill>
              </a:rPr>
              <a:t>Customer Story 1</a:t>
            </a:r>
          </a:p>
        </p:txBody>
      </p:sp>
      <p:sp>
        <p:nvSpPr>
          <p:cNvPr id="21" name="TextBox 20">
            <a:extLst>
              <a:ext uri="{FF2B5EF4-FFF2-40B4-BE49-F238E27FC236}">
                <a16:creationId xmlns:a16="http://schemas.microsoft.com/office/drawing/2014/main" id="{8802475B-CBFA-4F0A-8EBA-FFA3C800549F}"/>
              </a:ext>
            </a:extLst>
          </p:cNvPr>
          <p:cNvSpPr txBox="1"/>
          <p:nvPr/>
        </p:nvSpPr>
        <p:spPr>
          <a:xfrm>
            <a:off x="3053683" y="3030312"/>
            <a:ext cx="1439774" cy="521358"/>
          </a:xfrm>
          <a:prstGeom prst="rect">
            <a:avLst/>
          </a:prstGeom>
          <a:noFill/>
        </p:spPr>
        <p:txBody>
          <a:bodyPr wrap="square">
            <a:spAutoFit/>
          </a:bodyPr>
          <a:lstStyle/>
          <a:p>
            <a:pPr algn="r" defTabSz="914367"/>
            <a:r>
              <a:rPr lang="da-DK" sz="1400" dirty="0">
                <a:solidFill>
                  <a:schemeClr val="tx2"/>
                </a:solidFill>
                <a:latin typeface="Segoe UI" panose="020B0502040204020203" pitchFamily="34" charset="0"/>
                <a:cs typeface="Segoe UI" panose="020B0502040204020203" pitchFamily="34" charset="0"/>
              </a:rPr>
              <a:t>Initial </a:t>
            </a:r>
            <a:r>
              <a:rPr lang="da-DK" sz="1400" b="1" dirty="0">
                <a:solidFill>
                  <a:schemeClr val="tx2"/>
                </a:solidFill>
                <a:latin typeface="Segoe UI" panose="020B0502040204020203" pitchFamily="34" charset="0"/>
                <a:cs typeface="Segoe UI" panose="020B0502040204020203" pitchFamily="34" charset="0"/>
              </a:rPr>
              <a:t>landing zone deployed</a:t>
            </a:r>
          </a:p>
        </p:txBody>
      </p:sp>
      <p:sp>
        <p:nvSpPr>
          <p:cNvPr id="24" name="TextBox 23">
            <a:extLst>
              <a:ext uri="{FF2B5EF4-FFF2-40B4-BE49-F238E27FC236}">
                <a16:creationId xmlns:a16="http://schemas.microsoft.com/office/drawing/2014/main" id="{8593FE6D-E796-4F77-8E5A-88E084D73A02}"/>
              </a:ext>
            </a:extLst>
          </p:cNvPr>
          <p:cNvSpPr txBox="1"/>
          <p:nvPr/>
        </p:nvSpPr>
        <p:spPr>
          <a:xfrm>
            <a:off x="3686439" y="3762979"/>
            <a:ext cx="2174542" cy="521358"/>
          </a:xfrm>
          <a:prstGeom prst="rect">
            <a:avLst/>
          </a:prstGeom>
          <a:noFill/>
        </p:spPr>
        <p:txBody>
          <a:bodyPr wrap="square">
            <a:spAutoFit/>
          </a:bodyPr>
          <a:lstStyle/>
          <a:p>
            <a:pPr algn="r" defTabSz="914367"/>
            <a:r>
              <a:rPr lang="da-DK" sz="1400" dirty="0">
                <a:solidFill>
                  <a:schemeClr val="tx2"/>
                </a:solidFill>
                <a:latin typeface="Segoe UI" panose="020B0502040204020203" pitchFamily="34" charset="0"/>
                <a:cs typeface="Segoe UI" panose="020B0502040204020203" pitchFamily="34" charset="0"/>
              </a:rPr>
              <a:t>Deployed 3 low-risk production workloads</a:t>
            </a:r>
          </a:p>
        </p:txBody>
      </p:sp>
      <p:sp>
        <p:nvSpPr>
          <p:cNvPr id="25" name="TextBox 24">
            <a:extLst>
              <a:ext uri="{FF2B5EF4-FFF2-40B4-BE49-F238E27FC236}">
                <a16:creationId xmlns:a16="http://schemas.microsoft.com/office/drawing/2014/main" id="{3AB12423-C629-4AE5-9141-6D52B873582F}"/>
              </a:ext>
            </a:extLst>
          </p:cNvPr>
          <p:cNvSpPr txBox="1"/>
          <p:nvPr/>
        </p:nvSpPr>
        <p:spPr>
          <a:xfrm>
            <a:off x="5631088" y="3030312"/>
            <a:ext cx="1624724" cy="738664"/>
          </a:xfrm>
          <a:prstGeom prst="rect">
            <a:avLst/>
          </a:prstGeom>
          <a:noFill/>
        </p:spPr>
        <p:txBody>
          <a:bodyPr wrap="square">
            <a:spAutoFit/>
          </a:bodyPr>
          <a:lstStyle/>
          <a:p>
            <a:pPr algn="r" defTabSz="914367"/>
            <a:r>
              <a:rPr lang="en-US" sz="1400" b="1" dirty="0">
                <a:solidFill>
                  <a:schemeClr val="tx2"/>
                </a:solidFill>
                <a:latin typeface="Segoe UI" panose="020B0502040204020203" pitchFamily="34" charset="0"/>
                <a:cs typeface="Segoe UI" panose="020B0502040204020203" pitchFamily="34" charset="0"/>
              </a:rPr>
              <a:t>Manage </a:t>
            </a:r>
            <a:r>
              <a:rPr lang="en-US" sz="1400" dirty="0">
                <a:solidFill>
                  <a:schemeClr val="tx2"/>
                </a:solidFill>
                <a:latin typeface="Segoe UI" panose="020B0502040204020203" pitchFamily="34" charset="0"/>
                <a:cs typeface="Segoe UI" panose="020B0502040204020203" pitchFamily="34" charset="0"/>
              </a:rPr>
              <a:t>disciplines implemented</a:t>
            </a:r>
          </a:p>
        </p:txBody>
      </p:sp>
      <p:sp>
        <p:nvSpPr>
          <p:cNvPr id="27" name="TextBox 26">
            <a:extLst>
              <a:ext uri="{FF2B5EF4-FFF2-40B4-BE49-F238E27FC236}">
                <a16:creationId xmlns:a16="http://schemas.microsoft.com/office/drawing/2014/main" id="{539B5B06-0CBE-4088-8B73-A40BC37EA070}"/>
              </a:ext>
            </a:extLst>
          </p:cNvPr>
          <p:cNvSpPr txBox="1"/>
          <p:nvPr/>
        </p:nvSpPr>
        <p:spPr>
          <a:xfrm>
            <a:off x="6955052" y="3762979"/>
            <a:ext cx="1678007" cy="523220"/>
          </a:xfrm>
          <a:prstGeom prst="rect">
            <a:avLst/>
          </a:prstGeom>
          <a:noFill/>
        </p:spPr>
        <p:txBody>
          <a:bodyPr wrap="square">
            <a:spAutoFit/>
          </a:bodyPr>
          <a:lstStyle/>
          <a:p>
            <a:pPr algn="r" defTabSz="914367"/>
            <a:r>
              <a:rPr lang="da-DK" sz="1400" b="1" dirty="0">
                <a:solidFill>
                  <a:schemeClr val="tx2"/>
                </a:solidFill>
                <a:latin typeface="Segoe UI" panose="020B0502040204020203" pitchFamily="34" charset="0"/>
                <a:cs typeface="Segoe UI" panose="020B0502040204020203" pitchFamily="34" charset="0"/>
              </a:rPr>
              <a:t>Govern</a:t>
            </a:r>
            <a:r>
              <a:rPr lang="da-DK" sz="1400" dirty="0">
                <a:solidFill>
                  <a:schemeClr val="tx2"/>
                </a:solidFill>
                <a:latin typeface="Segoe UI" panose="020B0502040204020203" pitchFamily="34" charset="0"/>
                <a:cs typeface="Segoe UI" panose="020B0502040204020203" pitchFamily="34" charset="0"/>
              </a:rPr>
              <a:t> disciplines implemented</a:t>
            </a:r>
          </a:p>
        </p:txBody>
      </p:sp>
      <p:sp>
        <p:nvSpPr>
          <p:cNvPr id="4" name="TextBox 3">
            <a:extLst>
              <a:ext uri="{FF2B5EF4-FFF2-40B4-BE49-F238E27FC236}">
                <a16:creationId xmlns:a16="http://schemas.microsoft.com/office/drawing/2014/main" id="{8F94BBC6-A95F-46A0-88E5-184306F1A72A}"/>
              </a:ext>
            </a:extLst>
          </p:cNvPr>
          <p:cNvSpPr txBox="1"/>
          <p:nvPr/>
        </p:nvSpPr>
        <p:spPr>
          <a:xfrm>
            <a:off x="8343062" y="3030312"/>
            <a:ext cx="1678007" cy="738664"/>
          </a:xfrm>
          <a:prstGeom prst="rect">
            <a:avLst/>
          </a:prstGeom>
          <a:noFill/>
        </p:spPr>
        <p:txBody>
          <a:bodyPr wrap="square">
            <a:spAutoFit/>
          </a:bodyPr>
          <a:lstStyle/>
          <a:p>
            <a:pPr algn="r" defTabSz="914367"/>
            <a:r>
              <a:rPr lang="da-DK" sz="1400" dirty="0">
                <a:solidFill>
                  <a:schemeClr val="tx2"/>
                </a:solidFill>
                <a:latin typeface="Segoe UI" panose="020B0502040204020203" pitchFamily="34" charset="0"/>
                <a:cs typeface="Segoe UI" panose="020B0502040204020203" pitchFamily="34" charset="0"/>
              </a:rPr>
              <a:t>Full-scale cloud </a:t>
            </a:r>
            <a:r>
              <a:rPr lang="da-DK" sz="1400" b="1" dirty="0">
                <a:solidFill>
                  <a:schemeClr val="tx2"/>
                </a:solidFill>
                <a:latin typeface="Segoe UI" panose="020B0502040204020203" pitchFamily="34" charset="0"/>
                <a:cs typeface="Segoe UI" panose="020B0502040204020203" pitchFamily="34" charset="0"/>
              </a:rPr>
              <a:t>deployment </a:t>
            </a:r>
            <a:br>
              <a:rPr lang="da-DK" sz="1400" b="1" dirty="0">
                <a:solidFill>
                  <a:schemeClr val="tx2"/>
                </a:solidFill>
                <a:latin typeface="Segoe UI" panose="020B0502040204020203" pitchFamily="34" charset="0"/>
                <a:cs typeface="Segoe UI" panose="020B0502040204020203" pitchFamily="34" charset="0"/>
              </a:rPr>
            </a:br>
            <a:r>
              <a:rPr lang="da-DK" sz="1400" b="1" dirty="0">
                <a:solidFill>
                  <a:schemeClr val="tx2"/>
                </a:solidFill>
                <a:latin typeface="Segoe UI" panose="020B0502040204020203" pitchFamily="34" charset="0"/>
                <a:cs typeface="Segoe UI" panose="020B0502040204020203" pitchFamily="34" charset="0"/>
              </a:rPr>
              <a:t>plan </a:t>
            </a:r>
            <a:r>
              <a:rPr lang="da-DK" sz="1400" dirty="0">
                <a:solidFill>
                  <a:schemeClr val="tx2"/>
                </a:solidFill>
                <a:latin typeface="Segoe UI" panose="020B0502040204020203" pitchFamily="34" charset="0"/>
                <a:cs typeface="Segoe UI" panose="020B0502040204020203" pitchFamily="34" charset="0"/>
              </a:rPr>
              <a:t>resumed</a:t>
            </a:r>
          </a:p>
        </p:txBody>
      </p:sp>
      <p:sp>
        <p:nvSpPr>
          <p:cNvPr id="32" name="TextBox 31">
            <a:extLst>
              <a:ext uri="{FF2B5EF4-FFF2-40B4-BE49-F238E27FC236}">
                <a16:creationId xmlns:a16="http://schemas.microsoft.com/office/drawing/2014/main" id="{EDE29833-9AC9-4A37-9515-E1DF0F533665}"/>
              </a:ext>
            </a:extLst>
          </p:cNvPr>
          <p:cNvSpPr txBox="1"/>
          <p:nvPr/>
        </p:nvSpPr>
        <p:spPr>
          <a:xfrm>
            <a:off x="9885189" y="3762979"/>
            <a:ext cx="1512302" cy="521358"/>
          </a:xfrm>
          <a:prstGeom prst="rect">
            <a:avLst/>
          </a:prstGeom>
          <a:noFill/>
        </p:spPr>
        <p:txBody>
          <a:bodyPr wrap="square">
            <a:spAutoFit/>
          </a:bodyPr>
          <a:lstStyle/>
          <a:p>
            <a:pPr algn="r" defTabSz="914367"/>
            <a:r>
              <a:rPr lang="da-DK" sz="1400" dirty="0">
                <a:solidFill>
                  <a:schemeClr val="tx2"/>
                </a:solidFill>
                <a:latin typeface="Segoe UI" panose="020B0502040204020203" pitchFamily="34" charset="0"/>
                <a:cs typeface="Segoe UI" panose="020B0502040204020203" pitchFamily="34" charset="0"/>
              </a:rPr>
              <a:t>CCoE team established</a:t>
            </a:r>
          </a:p>
        </p:txBody>
      </p:sp>
      <p:sp>
        <p:nvSpPr>
          <p:cNvPr id="19" name="Content Placeholder 2">
            <a:extLst>
              <a:ext uri="{FF2B5EF4-FFF2-40B4-BE49-F238E27FC236}">
                <a16:creationId xmlns:a16="http://schemas.microsoft.com/office/drawing/2014/main" id="{DAB18C8C-3E59-444F-9F16-EF0BF8AF1A83}"/>
              </a:ext>
            </a:extLst>
          </p:cNvPr>
          <p:cNvSpPr txBox="1">
            <a:spLocks/>
          </p:cNvSpPr>
          <p:nvPr/>
        </p:nvSpPr>
        <p:spPr>
          <a:xfrm>
            <a:off x="455994" y="5227283"/>
            <a:ext cx="9618883" cy="892552"/>
          </a:xfrm>
          <a:prstGeom prst="rect">
            <a:avLst/>
          </a:prstGeom>
          <a:noFill/>
        </p:spPr>
        <p:txBody>
          <a:bodyPr wrap="square">
            <a:spAutoFit/>
          </a:bodyPr>
          <a:lstStyle>
            <a:defPPr>
              <a:defRPr lang="en-US"/>
            </a:defPPr>
            <a:lvl1pPr defTabSz="914367">
              <a:spcAft>
                <a:spcPts val="1200"/>
              </a:spcAft>
              <a:defRPr sz="1400">
                <a:solidFill>
                  <a:srgbClr val="000000"/>
                </a:solidFill>
                <a:latin typeface="Segoe UI"/>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dirty="0"/>
              <a:t>Creating landing zones unlocks cloud adoption through migration scenarios </a:t>
            </a:r>
          </a:p>
          <a:p>
            <a:pPr>
              <a:spcAft>
                <a:spcPts val="600"/>
              </a:spcAft>
            </a:pPr>
            <a:r>
              <a:rPr lang="en-US" dirty="0"/>
              <a:t>Understand the customer’s approach – platform development velocity</a:t>
            </a:r>
          </a:p>
          <a:p>
            <a:pPr>
              <a:spcAft>
                <a:spcPts val="600"/>
              </a:spcAft>
            </a:pPr>
            <a:r>
              <a:rPr lang="en-US" dirty="0"/>
              <a:t>As the team gained skills &amp; confidence, they expanded scope and took on more complex workloads</a:t>
            </a:r>
          </a:p>
        </p:txBody>
      </p:sp>
      <p:sp>
        <p:nvSpPr>
          <p:cNvPr id="29" name="TextBox 28">
            <a:extLst>
              <a:ext uri="{FF2B5EF4-FFF2-40B4-BE49-F238E27FC236}">
                <a16:creationId xmlns:a16="http://schemas.microsoft.com/office/drawing/2014/main" id="{B004534F-2B3E-48A0-A8FA-557DFC12AE56}"/>
              </a:ext>
            </a:extLst>
          </p:cNvPr>
          <p:cNvSpPr txBox="1"/>
          <p:nvPr/>
        </p:nvSpPr>
        <p:spPr>
          <a:xfrm>
            <a:off x="455994" y="4792663"/>
            <a:ext cx="2252481" cy="400110"/>
          </a:xfrm>
          <a:prstGeom prst="rect">
            <a:avLst/>
          </a:prstGeom>
        </p:spPr>
        <p:txBody>
          <a:bodyPr/>
          <a:lstStyle>
            <a:defPPr>
              <a:defRPr lang="en-US"/>
            </a:defPPr>
            <a:lvl1pPr marR="0" indent="0" defTabSz="914367" fontAlgn="auto">
              <a:lnSpc>
                <a:spcPct val="100000"/>
              </a:lnSpc>
              <a:spcBef>
                <a:spcPts val="0"/>
              </a:spcBef>
              <a:spcAft>
                <a:spcPts val="0"/>
              </a:spcAft>
              <a:buClrTx/>
              <a:buSzPct val="90000"/>
              <a:buFont typeface="Wingdings" panose="05000000000000000000" pitchFamily="2" charset="2"/>
              <a:buNone/>
              <a:tabLst/>
              <a:defRPr sz="2000" spc="-49" baseline="0">
                <a:solidFill>
                  <a:srgbClr val="000000"/>
                </a:solidFill>
                <a:latin typeface="+mj-lt"/>
              </a:defRPr>
            </a:lvl1pPr>
            <a:lvl2pPr marL="0" marR="0" indent="0" defTabSz="914367" fontAlgn="auto">
              <a:lnSpc>
                <a:spcPct val="100000"/>
              </a:lnSpc>
              <a:spcBef>
                <a:spcPts val="0"/>
              </a:spcBef>
              <a:spcAft>
                <a:spcPts val="0"/>
              </a:spcAft>
              <a:buClrTx/>
              <a:buSzPct val="90000"/>
              <a:buFontTx/>
              <a:buNone/>
              <a:tabLst/>
              <a:defRPr sz="1961" spc="0" baseline="0">
                <a:solidFill>
                  <a:srgbClr val="000000"/>
                </a:solidFill>
              </a:defRPr>
            </a:lvl2pPr>
            <a:lvl3pPr marL="0"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chemeClr val="tx2"/>
                </a:solidFill>
                <a:latin typeface="+mj-lt"/>
              </a:defRPr>
            </a:lvl3pPr>
            <a:lvl4pPr marL="0"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rgbClr val="000000"/>
                </a:solidFill>
              </a:defRPr>
            </a:lvl4pPr>
            <a:lvl5pPr marL="0" marR="0" indent="0" defTabSz="914367" fontAlgn="auto">
              <a:lnSpc>
                <a:spcPct val="100000"/>
              </a:lnSpc>
              <a:spcBef>
                <a:spcPts val="0"/>
              </a:spcBef>
              <a:spcAft>
                <a:spcPts val="0"/>
              </a:spcAft>
              <a:buClrTx/>
              <a:buSzPct val="90000"/>
              <a:buFont typeface="Wingdings" panose="05000000000000000000" pitchFamily="2" charset="2"/>
              <a:buNone/>
              <a:tabLst/>
              <a:defRPr sz="980" b="1" spc="0" baseline="0">
                <a:solidFill>
                  <a:srgbClr val="000000"/>
                </a:solidFill>
              </a:defRPr>
            </a:lvl5pPr>
            <a:lvl6pPr marL="2285916" indent="0" defTabSz="914367">
              <a:spcBef>
                <a:spcPct val="20000"/>
              </a:spcBef>
              <a:buFont typeface="Arial" pitchFamily="34" charset="0"/>
              <a:buNone/>
              <a:defRPr sz="1961"/>
            </a:lvl6pPr>
            <a:lvl7pPr marL="0" indent="0" defTabSz="914367">
              <a:lnSpc>
                <a:spcPct val="100000"/>
              </a:lnSpc>
              <a:spcBef>
                <a:spcPts val="0"/>
              </a:spcBef>
              <a:spcAft>
                <a:spcPts val="0"/>
              </a:spcAft>
              <a:buFont typeface="Arial" pitchFamily="34" charset="0"/>
              <a:buNone/>
              <a:defRPr sz="980">
                <a:solidFill>
                  <a:srgbClr val="000000"/>
                </a:solidFill>
              </a:defRPr>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dirty="0"/>
              <a:t>Key takeaways:</a:t>
            </a:r>
          </a:p>
        </p:txBody>
      </p:sp>
      <p:sp>
        <p:nvSpPr>
          <p:cNvPr id="6" name="TextBox 5">
            <a:extLst>
              <a:ext uri="{FF2B5EF4-FFF2-40B4-BE49-F238E27FC236}">
                <a16:creationId xmlns:a16="http://schemas.microsoft.com/office/drawing/2014/main" id="{FC6545F2-FF83-425E-90C0-F4CFAC74F23A}"/>
              </a:ext>
            </a:extLst>
          </p:cNvPr>
          <p:cNvSpPr txBox="1"/>
          <p:nvPr/>
        </p:nvSpPr>
        <p:spPr>
          <a:xfrm>
            <a:off x="455995" y="2503524"/>
            <a:ext cx="1942853" cy="1031051"/>
          </a:xfrm>
          <a:prstGeom prst="rect">
            <a:avLst/>
          </a:prstGeom>
          <a:noFill/>
        </p:spPr>
        <p:txBody>
          <a:bodyPr wrap="square">
            <a:spAutoFit/>
          </a:bodyPr>
          <a:lstStyle/>
          <a:p>
            <a:pPr defTabSz="914367">
              <a:spcAft>
                <a:spcPts val="600"/>
              </a:spcAft>
            </a:pPr>
            <a:r>
              <a:rPr lang="en-US" sz="1400" dirty="0">
                <a:solidFill>
                  <a:srgbClr val="000000"/>
                </a:solidFill>
                <a:latin typeface="Segoe UI"/>
              </a:rPr>
              <a:t>Complex technical decisions</a:t>
            </a:r>
          </a:p>
          <a:p>
            <a:pPr defTabSz="914367">
              <a:spcAft>
                <a:spcPts val="600"/>
              </a:spcAft>
            </a:pPr>
            <a:r>
              <a:rPr lang="en-US" sz="1400" dirty="0">
                <a:solidFill>
                  <a:srgbClr val="000000"/>
                </a:solidFill>
                <a:latin typeface="Segoe UI"/>
              </a:rPr>
              <a:t>100% parity between on-prem &amp; cloud</a:t>
            </a:r>
          </a:p>
        </p:txBody>
      </p:sp>
      <p:sp>
        <p:nvSpPr>
          <p:cNvPr id="31" name="Text Placeholder 9">
            <a:extLst>
              <a:ext uri="{FF2B5EF4-FFF2-40B4-BE49-F238E27FC236}">
                <a16:creationId xmlns:a16="http://schemas.microsoft.com/office/drawing/2014/main" id="{D496986A-5975-4C7F-9B24-73B01DF8FE14}"/>
              </a:ext>
            </a:extLst>
          </p:cNvPr>
          <p:cNvSpPr txBox="1">
            <a:spLocks/>
          </p:cNvSpPr>
          <p:nvPr/>
        </p:nvSpPr>
        <p:spPr>
          <a:xfrm>
            <a:off x="455995" y="1922586"/>
            <a:ext cx="3618381" cy="231217"/>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Situation</a:t>
            </a:r>
          </a:p>
        </p:txBody>
      </p:sp>
      <p:pic>
        <p:nvPicPr>
          <p:cNvPr id="9" name="Graphic 8" descr="Caret Right">
            <a:extLst>
              <a:ext uri="{FF2B5EF4-FFF2-40B4-BE49-F238E27FC236}">
                <a16:creationId xmlns:a16="http://schemas.microsoft.com/office/drawing/2014/main" id="{1DE3C1AD-9F2B-4F78-8C97-A929A9CF0A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45411" y="2609750"/>
            <a:ext cx="914400" cy="914400"/>
          </a:xfrm>
          <a:prstGeom prst="rect">
            <a:avLst/>
          </a:prstGeom>
        </p:spPr>
      </p:pic>
      <p:sp>
        <p:nvSpPr>
          <p:cNvPr id="35" name="Text Placeholder 9">
            <a:extLst>
              <a:ext uri="{FF2B5EF4-FFF2-40B4-BE49-F238E27FC236}">
                <a16:creationId xmlns:a16="http://schemas.microsoft.com/office/drawing/2014/main" id="{8C4B8F8E-36F7-476A-9319-0E3B782E42E4}"/>
              </a:ext>
            </a:extLst>
          </p:cNvPr>
          <p:cNvSpPr txBox="1">
            <a:spLocks/>
          </p:cNvSpPr>
          <p:nvPr/>
        </p:nvSpPr>
        <p:spPr>
          <a:xfrm>
            <a:off x="3066814" y="2470312"/>
            <a:ext cx="1097280" cy="231217"/>
          </a:xfrm>
          <a:prstGeom prst="rect">
            <a:avLst/>
          </a:prstGeom>
        </p:spPr>
        <p:txBody>
          <a:bodyPr anchor="ct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dirty="0">
                <a:solidFill>
                  <a:schemeClr val="bg1"/>
                </a:solidFill>
              </a:rPr>
              <a:t>Week 1</a:t>
            </a:r>
          </a:p>
        </p:txBody>
      </p:sp>
      <p:sp>
        <p:nvSpPr>
          <p:cNvPr id="36" name="Text Placeholder 9">
            <a:extLst>
              <a:ext uri="{FF2B5EF4-FFF2-40B4-BE49-F238E27FC236}">
                <a16:creationId xmlns:a16="http://schemas.microsoft.com/office/drawing/2014/main" id="{65FE8FAD-64C4-4E2E-A1A0-40BD07042FCF}"/>
              </a:ext>
            </a:extLst>
          </p:cNvPr>
          <p:cNvSpPr txBox="1">
            <a:spLocks/>
          </p:cNvSpPr>
          <p:nvPr/>
        </p:nvSpPr>
        <p:spPr>
          <a:xfrm>
            <a:off x="4461004" y="2470312"/>
            <a:ext cx="1097280" cy="231217"/>
          </a:xfrm>
          <a:prstGeom prst="rect">
            <a:avLst/>
          </a:prstGeom>
        </p:spPr>
        <p:txBody>
          <a:bodyPr anchor="ct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dirty="0">
                <a:solidFill>
                  <a:schemeClr val="bg1"/>
                </a:solidFill>
              </a:rPr>
              <a:t>Week 4</a:t>
            </a:r>
          </a:p>
        </p:txBody>
      </p:sp>
      <p:sp>
        <p:nvSpPr>
          <p:cNvPr id="37" name="Text Placeholder 9">
            <a:extLst>
              <a:ext uri="{FF2B5EF4-FFF2-40B4-BE49-F238E27FC236}">
                <a16:creationId xmlns:a16="http://schemas.microsoft.com/office/drawing/2014/main" id="{58942C00-B9FC-48A4-8B47-5E8F2DB89002}"/>
              </a:ext>
            </a:extLst>
          </p:cNvPr>
          <p:cNvSpPr txBox="1">
            <a:spLocks/>
          </p:cNvSpPr>
          <p:nvPr/>
        </p:nvSpPr>
        <p:spPr>
          <a:xfrm>
            <a:off x="5855194" y="2470312"/>
            <a:ext cx="1097280" cy="231217"/>
          </a:xfrm>
          <a:prstGeom prst="rect">
            <a:avLst/>
          </a:prstGeom>
        </p:spPr>
        <p:txBody>
          <a:bodyPr anchor="ct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dirty="0">
                <a:solidFill>
                  <a:schemeClr val="bg1"/>
                </a:solidFill>
              </a:rPr>
              <a:t>Week 8</a:t>
            </a:r>
          </a:p>
        </p:txBody>
      </p:sp>
      <p:sp>
        <p:nvSpPr>
          <p:cNvPr id="38" name="Text Placeholder 9">
            <a:extLst>
              <a:ext uri="{FF2B5EF4-FFF2-40B4-BE49-F238E27FC236}">
                <a16:creationId xmlns:a16="http://schemas.microsoft.com/office/drawing/2014/main" id="{5D90B24A-F39B-460E-896B-008749C397B1}"/>
              </a:ext>
            </a:extLst>
          </p:cNvPr>
          <p:cNvSpPr txBox="1">
            <a:spLocks/>
          </p:cNvSpPr>
          <p:nvPr/>
        </p:nvSpPr>
        <p:spPr>
          <a:xfrm>
            <a:off x="7249384" y="2470312"/>
            <a:ext cx="1097280" cy="231217"/>
          </a:xfrm>
          <a:prstGeom prst="rect">
            <a:avLst/>
          </a:prstGeom>
        </p:spPr>
        <p:txBody>
          <a:bodyPr anchor="ct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dirty="0">
                <a:solidFill>
                  <a:schemeClr val="bg1"/>
                </a:solidFill>
              </a:rPr>
              <a:t>Week 12</a:t>
            </a:r>
          </a:p>
        </p:txBody>
      </p:sp>
      <p:sp>
        <p:nvSpPr>
          <p:cNvPr id="39" name="Text Placeholder 9">
            <a:extLst>
              <a:ext uri="{FF2B5EF4-FFF2-40B4-BE49-F238E27FC236}">
                <a16:creationId xmlns:a16="http://schemas.microsoft.com/office/drawing/2014/main" id="{EF8F2CAA-7BA5-4982-BB46-AC9330CEA451}"/>
              </a:ext>
            </a:extLst>
          </p:cNvPr>
          <p:cNvSpPr txBox="1">
            <a:spLocks/>
          </p:cNvSpPr>
          <p:nvPr/>
        </p:nvSpPr>
        <p:spPr>
          <a:xfrm>
            <a:off x="8643574" y="2470312"/>
            <a:ext cx="1097280" cy="231217"/>
          </a:xfrm>
          <a:prstGeom prst="rect">
            <a:avLst/>
          </a:prstGeom>
        </p:spPr>
        <p:txBody>
          <a:bodyPr anchor="ct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dirty="0">
                <a:solidFill>
                  <a:schemeClr val="bg1"/>
                </a:solidFill>
              </a:rPr>
              <a:t>Week 16</a:t>
            </a:r>
          </a:p>
        </p:txBody>
      </p:sp>
      <p:sp>
        <p:nvSpPr>
          <p:cNvPr id="40" name="Text Placeholder 9">
            <a:extLst>
              <a:ext uri="{FF2B5EF4-FFF2-40B4-BE49-F238E27FC236}">
                <a16:creationId xmlns:a16="http://schemas.microsoft.com/office/drawing/2014/main" id="{74195D11-2073-4679-A388-102CEBC02236}"/>
              </a:ext>
            </a:extLst>
          </p:cNvPr>
          <p:cNvSpPr txBox="1">
            <a:spLocks/>
          </p:cNvSpPr>
          <p:nvPr/>
        </p:nvSpPr>
        <p:spPr>
          <a:xfrm>
            <a:off x="10037763" y="2470312"/>
            <a:ext cx="1097280" cy="231217"/>
          </a:xfrm>
          <a:prstGeom prst="rect">
            <a:avLst/>
          </a:prstGeom>
        </p:spPr>
        <p:txBody>
          <a:bodyPr anchor="ct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dirty="0">
                <a:solidFill>
                  <a:schemeClr val="bg1"/>
                </a:solidFill>
              </a:rPr>
              <a:t>Week 20</a:t>
            </a:r>
          </a:p>
        </p:txBody>
      </p:sp>
      <p:cxnSp>
        <p:nvCxnSpPr>
          <p:cNvPr id="18" name="Straight Connector 17">
            <a:extLst>
              <a:ext uri="{FF2B5EF4-FFF2-40B4-BE49-F238E27FC236}">
                <a16:creationId xmlns:a16="http://schemas.microsoft.com/office/drawing/2014/main" id="{310C0C72-85B8-444E-B309-A888AD20CD58}"/>
              </a:ext>
            </a:extLst>
          </p:cNvPr>
          <p:cNvCxnSpPr>
            <a:cxnSpLocks/>
          </p:cNvCxnSpPr>
          <p:nvPr/>
        </p:nvCxnSpPr>
        <p:spPr>
          <a:xfrm>
            <a:off x="4379016" y="2403475"/>
            <a:ext cx="0" cy="64008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D5A5FAD-5B60-40E3-B70D-6882872C6F96}"/>
              </a:ext>
            </a:extLst>
          </p:cNvPr>
          <p:cNvCxnSpPr>
            <a:cxnSpLocks/>
          </p:cNvCxnSpPr>
          <p:nvPr/>
        </p:nvCxnSpPr>
        <p:spPr>
          <a:xfrm>
            <a:off x="5761226" y="2403475"/>
            <a:ext cx="0" cy="137160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D4A0DB6-DB95-45F8-9386-4E79C21B1760}"/>
              </a:ext>
            </a:extLst>
          </p:cNvPr>
          <p:cNvCxnSpPr>
            <a:cxnSpLocks/>
          </p:cNvCxnSpPr>
          <p:nvPr/>
        </p:nvCxnSpPr>
        <p:spPr>
          <a:xfrm>
            <a:off x="7143436" y="2403475"/>
            <a:ext cx="0" cy="64008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9DEDD20-4602-4BC0-A157-30B4CB0700A2}"/>
              </a:ext>
            </a:extLst>
          </p:cNvPr>
          <p:cNvCxnSpPr>
            <a:cxnSpLocks/>
          </p:cNvCxnSpPr>
          <p:nvPr/>
        </p:nvCxnSpPr>
        <p:spPr>
          <a:xfrm>
            <a:off x="8525646" y="2403475"/>
            <a:ext cx="0" cy="137160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4109E29-0E48-4D3A-9C65-D4EA1C13B9D3}"/>
              </a:ext>
            </a:extLst>
          </p:cNvPr>
          <p:cNvCxnSpPr>
            <a:cxnSpLocks/>
          </p:cNvCxnSpPr>
          <p:nvPr/>
        </p:nvCxnSpPr>
        <p:spPr>
          <a:xfrm>
            <a:off x="9907856" y="2403475"/>
            <a:ext cx="0" cy="64008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745486-2E70-468C-9B58-8D6B40C5F758}"/>
              </a:ext>
            </a:extLst>
          </p:cNvPr>
          <p:cNvCxnSpPr>
            <a:cxnSpLocks/>
          </p:cNvCxnSpPr>
          <p:nvPr/>
        </p:nvCxnSpPr>
        <p:spPr>
          <a:xfrm>
            <a:off x="11290067" y="2403475"/>
            <a:ext cx="0" cy="137160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2600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ppt_x</p:attrName>
                                        </p:attrNameLst>
                                      </p:cBhvr>
                                      <p:tavLst>
                                        <p:tav tm="0">
                                          <p:val>
                                            <p:strVal val="#ppt_x-#ppt_w*1.125000"/>
                                          </p:val>
                                        </p:tav>
                                        <p:tav tm="100000">
                                          <p:val>
                                            <p:strVal val="#ppt_x"/>
                                          </p:val>
                                        </p:tav>
                                      </p:tavLst>
                                    </p:anim>
                                    <p:animEffect transition="in" filter="wipe(right)">
                                      <p:cBhvr>
                                        <p:cTn id="16" dur="500"/>
                                        <p:tgtEl>
                                          <p:spTgt spid="9"/>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500"/>
                                        <p:tgtEl>
                                          <p:spTgt spid="48"/>
                                        </p:tgtEl>
                                      </p:cBhvr>
                                    </p:animEffect>
                                  </p:childTnLst>
                                </p:cTn>
                              </p:par>
                            </p:childTnLst>
                          </p:cTn>
                        </p:par>
                        <p:par>
                          <p:cTn id="21" fill="hold">
                            <p:stCondLst>
                              <p:cond delay="1000"/>
                            </p:stCondLst>
                            <p:childTnLst>
                              <p:par>
                                <p:cTn id="22" presetID="12" presetClass="entr" presetSubtype="8"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 calcmode="lin" valueType="num">
                                      <p:cBhvr additive="base">
                                        <p:cTn id="24" dur="500"/>
                                        <p:tgtEl>
                                          <p:spTgt spid="35"/>
                                        </p:tgtEl>
                                        <p:attrNameLst>
                                          <p:attrName>ppt_x</p:attrName>
                                        </p:attrNameLst>
                                      </p:cBhvr>
                                      <p:tavLst>
                                        <p:tav tm="0">
                                          <p:val>
                                            <p:strVal val="#ppt_x-#ppt_w*1.125000"/>
                                          </p:val>
                                        </p:tav>
                                        <p:tav tm="100000">
                                          <p:val>
                                            <p:strVal val="#ppt_x"/>
                                          </p:val>
                                        </p:tav>
                                      </p:tavLst>
                                    </p:anim>
                                    <p:animEffect transition="in" filter="wipe(right)">
                                      <p:cBhvr>
                                        <p:cTn id="25" dur="500"/>
                                        <p:tgtEl>
                                          <p:spTgt spid="35"/>
                                        </p:tgtEl>
                                      </p:cBhvr>
                                    </p:animEffect>
                                  </p:childTnLst>
                                </p:cTn>
                              </p:par>
                            </p:childTnLst>
                          </p:cTn>
                        </p:par>
                        <p:par>
                          <p:cTn id="26" fill="hold">
                            <p:stCondLst>
                              <p:cond delay="1500"/>
                            </p:stCondLst>
                            <p:childTnLst>
                              <p:par>
                                <p:cTn id="27" presetID="12" presetClass="entr" presetSubtype="8"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p:tgtEl>
                                          <p:spTgt spid="21"/>
                                        </p:tgtEl>
                                        <p:attrNameLst>
                                          <p:attrName>ppt_x</p:attrName>
                                        </p:attrNameLst>
                                      </p:cBhvr>
                                      <p:tavLst>
                                        <p:tav tm="0">
                                          <p:val>
                                            <p:strVal val="#ppt_x-#ppt_w*1.125000"/>
                                          </p:val>
                                        </p:tav>
                                        <p:tav tm="100000">
                                          <p:val>
                                            <p:strVal val="#ppt_x"/>
                                          </p:val>
                                        </p:tav>
                                      </p:tavLst>
                                    </p:anim>
                                    <p:animEffect transition="in" filter="wipe(right)">
                                      <p:cBhvr>
                                        <p:cTn id="30" dur="500"/>
                                        <p:tgtEl>
                                          <p:spTgt spid="21"/>
                                        </p:tgtEl>
                                      </p:cBhvr>
                                    </p:animEffect>
                                  </p:childTnLst>
                                </p:cTn>
                              </p:par>
                              <p:par>
                                <p:cTn id="31" presetID="22" presetClass="entr" presetSubtype="1"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childTnLst>
                          </p:cTn>
                        </p:par>
                        <p:par>
                          <p:cTn id="34" fill="hold">
                            <p:stCondLst>
                              <p:cond delay="2000"/>
                            </p:stCondLst>
                            <p:childTnLst>
                              <p:par>
                                <p:cTn id="35" presetID="12" presetClass="entr" presetSubtype="8"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p:tgtEl>
                                          <p:spTgt spid="36"/>
                                        </p:tgtEl>
                                        <p:attrNameLst>
                                          <p:attrName>ppt_x</p:attrName>
                                        </p:attrNameLst>
                                      </p:cBhvr>
                                      <p:tavLst>
                                        <p:tav tm="0">
                                          <p:val>
                                            <p:strVal val="#ppt_x-#ppt_w*1.125000"/>
                                          </p:val>
                                        </p:tav>
                                        <p:tav tm="100000">
                                          <p:val>
                                            <p:strVal val="#ppt_x"/>
                                          </p:val>
                                        </p:tav>
                                      </p:tavLst>
                                    </p:anim>
                                    <p:animEffect transition="in" filter="wipe(right)">
                                      <p:cBhvr>
                                        <p:cTn id="38" dur="500"/>
                                        <p:tgtEl>
                                          <p:spTgt spid="36"/>
                                        </p:tgtEl>
                                      </p:cBhvr>
                                    </p:animEffect>
                                  </p:childTnLst>
                                </p:cTn>
                              </p:par>
                            </p:childTnLst>
                          </p:cTn>
                        </p:par>
                        <p:par>
                          <p:cTn id="39" fill="hold">
                            <p:stCondLst>
                              <p:cond delay="2500"/>
                            </p:stCondLst>
                            <p:childTnLst>
                              <p:par>
                                <p:cTn id="40" presetID="12" presetClass="entr" presetSubtype="8"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p:tgtEl>
                                          <p:spTgt spid="24"/>
                                        </p:tgtEl>
                                        <p:attrNameLst>
                                          <p:attrName>ppt_x</p:attrName>
                                        </p:attrNameLst>
                                      </p:cBhvr>
                                      <p:tavLst>
                                        <p:tav tm="0">
                                          <p:val>
                                            <p:strVal val="#ppt_x-#ppt_w*1.125000"/>
                                          </p:val>
                                        </p:tav>
                                        <p:tav tm="100000">
                                          <p:val>
                                            <p:strVal val="#ppt_x"/>
                                          </p:val>
                                        </p:tav>
                                      </p:tavLst>
                                    </p:anim>
                                    <p:animEffect transition="in" filter="wipe(right)">
                                      <p:cBhvr>
                                        <p:cTn id="43" dur="500"/>
                                        <p:tgtEl>
                                          <p:spTgt spid="24"/>
                                        </p:tgtEl>
                                      </p:cBhvr>
                                    </p:animEffect>
                                  </p:childTnLst>
                                </p:cTn>
                              </p:par>
                              <p:par>
                                <p:cTn id="44" presetID="22" presetClass="entr" presetSubtype="1" fill="hold"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up)">
                                      <p:cBhvr>
                                        <p:cTn id="46" dur="500"/>
                                        <p:tgtEl>
                                          <p:spTgt spid="41"/>
                                        </p:tgtEl>
                                      </p:cBhvr>
                                    </p:animEffect>
                                  </p:childTnLst>
                                </p:cTn>
                              </p:par>
                            </p:childTnLst>
                          </p:cTn>
                        </p:par>
                        <p:par>
                          <p:cTn id="47" fill="hold">
                            <p:stCondLst>
                              <p:cond delay="3000"/>
                            </p:stCondLst>
                            <p:childTnLst>
                              <p:par>
                                <p:cTn id="48" presetID="12" presetClass="entr" presetSubtype="8"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 calcmode="lin" valueType="num">
                                      <p:cBhvr additive="base">
                                        <p:cTn id="50" dur="500"/>
                                        <p:tgtEl>
                                          <p:spTgt spid="37"/>
                                        </p:tgtEl>
                                        <p:attrNameLst>
                                          <p:attrName>ppt_x</p:attrName>
                                        </p:attrNameLst>
                                      </p:cBhvr>
                                      <p:tavLst>
                                        <p:tav tm="0">
                                          <p:val>
                                            <p:strVal val="#ppt_x-#ppt_w*1.125000"/>
                                          </p:val>
                                        </p:tav>
                                        <p:tav tm="100000">
                                          <p:val>
                                            <p:strVal val="#ppt_x"/>
                                          </p:val>
                                        </p:tav>
                                      </p:tavLst>
                                    </p:anim>
                                    <p:animEffect transition="in" filter="wipe(right)">
                                      <p:cBhvr>
                                        <p:cTn id="51" dur="500"/>
                                        <p:tgtEl>
                                          <p:spTgt spid="37"/>
                                        </p:tgtEl>
                                      </p:cBhvr>
                                    </p:animEffect>
                                  </p:childTnLst>
                                </p:cTn>
                              </p:par>
                            </p:childTnLst>
                          </p:cTn>
                        </p:par>
                        <p:par>
                          <p:cTn id="52" fill="hold">
                            <p:stCondLst>
                              <p:cond delay="3500"/>
                            </p:stCondLst>
                            <p:childTnLst>
                              <p:par>
                                <p:cTn id="53" presetID="12" presetClass="entr" presetSubtype="8"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p:tgtEl>
                                          <p:spTgt spid="25"/>
                                        </p:tgtEl>
                                        <p:attrNameLst>
                                          <p:attrName>ppt_x</p:attrName>
                                        </p:attrNameLst>
                                      </p:cBhvr>
                                      <p:tavLst>
                                        <p:tav tm="0">
                                          <p:val>
                                            <p:strVal val="#ppt_x-#ppt_w*1.125000"/>
                                          </p:val>
                                        </p:tav>
                                        <p:tav tm="100000">
                                          <p:val>
                                            <p:strVal val="#ppt_x"/>
                                          </p:val>
                                        </p:tav>
                                      </p:tavLst>
                                    </p:anim>
                                    <p:animEffect transition="in" filter="wipe(right)">
                                      <p:cBhvr>
                                        <p:cTn id="56" dur="500"/>
                                        <p:tgtEl>
                                          <p:spTgt spid="25"/>
                                        </p:tgtEl>
                                      </p:cBhvr>
                                    </p:animEffect>
                                  </p:childTnLst>
                                </p:cTn>
                              </p:par>
                              <p:par>
                                <p:cTn id="57" presetID="22" presetClass="entr" presetSubtype="1" fill="hold" nodeType="with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wipe(up)">
                                      <p:cBhvr>
                                        <p:cTn id="59" dur="500"/>
                                        <p:tgtEl>
                                          <p:spTgt spid="42"/>
                                        </p:tgtEl>
                                      </p:cBhvr>
                                    </p:animEffect>
                                  </p:childTnLst>
                                </p:cTn>
                              </p:par>
                            </p:childTnLst>
                          </p:cTn>
                        </p:par>
                        <p:par>
                          <p:cTn id="60" fill="hold">
                            <p:stCondLst>
                              <p:cond delay="4000"/>
                            </p:stCondLst>
                            <p:childTnLst>
                              <p:par>
                                <p:cTn id="61" presetID="12" presetClass="entr" presetSubtype="8"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 calcmode="lin" valueType="num">
                                      <p:cBhvr additive="base">
                                        <p:cTn id="63" dur="500"/>
                                        <p:tgtEl>
                                          <p:spTgt spid="38"/>
                                        </p:tgtEl>
                                        <p:attrNameLst>
                                          <p:attrName>ppt_x</p:attrName>
                                        </p:attrNameLst>
                                      </p:cBhvr>
                                      <p:tavLst>
                                        <p:tav tm="0">
                                          <p:val>
                                            <p:strVal val="#ppt_x-#ppt_w*1.125000"/>
                                          </p:val>
                                        </p:tav>
                                        <p:tav tm="100000">
                                          <p:val>
                                            <p:strVal val="#ppt_x"/>
                                          </p:val>
                                        </p:tav>
                                      </p:tavLst>
                                    </p:anim>
                                    <p:animEffect transition="in" filter="wipe(right)">
                                      <p:cBhvr>
                                        <p:cTn id="64" dur="500"/>
                                        <p:tgtEl>
                                          <p:spTgt spid="38"/>
                                        </p:tgtEl>
                                      </p:cBhvr>
                                    </p:animEffect>
                                  </p:childTnLst>
                                </p:cTn>
                              </p:par>
                            </p:childTnLst>
                          </p:cTn>
                        </p:par>
                        <p:par>
                          <p:cTn id="65" fill="hold">
                            <p:stCondLst>
                              <p:cond delay="4500"/>
                            </p:stCondLst>
                            <p:childTnLst>
                              <p:par>
                                <p:cTn id="66" presetID="12" presetClass="entr" presetSubtype="8" fill="hold" grpId="0" nodeType="afterEffect">
                                  <p:stCondLst>
                                    <p:cond delay="0"/>
                                  </p:stCondLst>
                                  <p:childTnLst>
                                    <p:set>
                                      <p:cBhvr>
                                        <p:cTn id="67" dur="1" fill="hold">
                                          <p:stCondLst>
                                            <p:cond delay="0"/>
                                          </p:stCondLst>
                                        </p:cTn>
                                        <p:tgtEl>
                                          <p:spTgt spid="27"/>
                                        </p:tgtEl>
                                        <p:attrNameLst>
                                          <p:attrName>style.visibility</p:attrName>
                                        </p:attrNameLst>
                                      </p:cBhvr>
                                      <p:to>
                                        <p:strVal val="visible"/>
                                      </p:to>
                                    </p:set>
                                    <p:anim calcmode="lin" valueType="num">
                                      <p:cBhvr additive="base">
                                        <p:cTn id="68" dur="500"/>
                                        <p:tgtEl>
                                          <p:spTgt spid="27"/>
                                        </p:tgtEl>
                                        <p:attrNameLst>
                                          <p:attrName>ppt_x</p:attrName>
                                        </p:attrNameLst>
                                      </p:cBhvr>
                                      <p:tavLst>
                                        <p:tav tm="0">
                                          <p:val>
                                            <p:strVal val="#ppt_x-#ppt_w*1.125000"/>
                                          </p:val>
                                        </p:tav>
                                        <p:tav tm="100000">
                                          <p:val>
                                            <p:strVal val="#ppt_x"/>
                                          </p:val>
                                        </p:tav>
                                      </p:tavLst>
                                    </p:anim>
                                    <p:animEffect transition="in" filter="wipe(right)">
                                      <p:cBhvr>
                                        <p:cTn id="69" dur="500"/>
                                        <p:tgtEl>
                                          <p:spTgt spid="27"/>
                                        </p:tgtEl>
                                      </p:cBhvr>
                                    </p:animEffect>
                                  </p:childTnLst>
                                </p:cTn>
                              </p:par>
                              <p:par>
                                <p:cTn id="70" presetID="22" presetClass="entr" presetSubtype="1" fill="hold"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wipe(up)">
                                      <p:cBhvr>
                                        <p:cTn id="72" dur="500"/>
                                        <p:tgtEl>
                                          <p:spTgt spid="43"/>
                                        </p:tgtEl>
                                      </p:cBhvr>
                                    </p:animEffect>
                                  </p:childTnLst>
                                </p:cTn>
                              </p:par>
                            </p:childTnLst>
                          </p:cTn>
                        </p:par>
                        <p:par>
                          <p:cTn id="73" fill="hold">
                            <p:stCondLst>
                              <p:cond delay="5000"/>
                            </p:stCondLst>
                            <p:childTnLst>
                              <p:par>
                                <p:cTn id="74" presetID="12" presetClass="entr" presetSubtype="8" fill="hold" grpId="0" nodeType="afterEffect">
                                  <p:stCondLst>
                                    <p:cond delay="0"/>
                                  </p:stCondLst>
                                  <p:childTnLst>
                                    <p:set>
                                      <p:cBhvr>
                                        <p:cTn id="75" dur="1" fill="hold">
                                          <p:stCondLst>
                                            <p:cond delay="0"/>
                                          </p:stCondLst>
                                        </p:cTn>
                                        <p:tgtEl>
                                          <p:spTgt spid="39"/>
                                        </p:tgtEl>
                                        <p:attrNameLst>
                                          <p:attrName>style.visibility</p:attrName>
                                        </p:attrNameLst>
                                      </p:cBhvr>
                                      <p:to>
                                        <p:strVal val="visible"/>
                                      </p:to>
                                    </p:set>
                                    <p:anim calcmode="lin" valueType="num">
                                      <p:cBhvr additive="base">
                                        <p:cTn id="76" dur="500"/>
                                        <p:tgtEl>
                                          <p:spTgt spid="39"/>
                                        </p:tgtEl>
                                        <p:attrNameLst>
                                          <p:attrName>ppt_x</p:attrName>
                                        </p:attrNameLst>
                                      </p:cBhvr>
                                      <p:tavLst>
                                        <p:tav tm="0">
                                          <p:val>
                                            <p:strVal val="#ppt_x-#ppt_w*1.125000"/>
                                          </p:val>
                                        </p:tav>
                                        <p:tav tm="100000">
                                          <p:val>
                                            <p:strVal val="#ppt_x"/>
                                          </p:val>
                                        </p:tav>
                                      </p:tavLst>
                                    </p:anim>
                                    <p:animEffect transition="in" filter="wipe(right)">
                                      <p:cBhvr>
                                        <p:cTn id="77" dur="500"/>
                                        <p:tgtEl>
                                          <p:spTgt spid="39"/>
                                        </p:tgtEl>
                                      </p:cBhvr>
                                    </p:animEffect>
                                  </p:childTnLst>
                                </p:cTn>
                              </p:par>
                            </p:childTnLst>
                          </p:cTn>
                        </p:par>
                        <p:par>
                          <p:cTn id="78" fill="hold">
                            <p:stCondLst>
                              <p:cond delay="5500"/>
                            </p:stCondLst>
                            <p:childTnLst>
                              <p:par>
                                <p:cTn id="79" presetID="12" presetClass="entr" presetSubtype="8" fill="hold" grpId="0" nodeType="afterEffect">
                                  <p:stCondLst>
                                    <p:cond delay="0"/>
                                  </p:stCondLst>
                                  <p:childTnLst>
                                    <p:set>
                                      <p:cBhvr>
                                        <p:cTn id="80" dur="1" fill="hold">
                                          <p:stCondLst>
                                            <p:cond delay="0"/>
                                          </p:stCondLst>
                                        </p:cTn>
                                        <p:tgtEl>
                                          <p:spTgt spid="4"/>
                                        </p:tgtEl>
                                        <p:attrNameLst>
                                          <p:attrName>style.visibility</p:attrName>
                                        </p:attrNameLst>
                                      </p:cBhvr>
                                      <p:to>
                                        <p:strVal val="visible"/>
                                      </p:to>
                                    </p:set>
                                    <p:anim calcmode="lin" valueType="num">
                                      <p:cBhvr additive="base">
                                        <p:cTn id="81" dur="500"/>
                                        <p:tgtEl>
                                          <p:spTgt spid="4"/>
                                        </p:tgtEl>
                                        <p:attrNameLst>
                                          <p:attrName>ppt_x</p:attrName>
                                        </p:attrNameLst>
                                      </p:cBhvr>
                                      <p:tavLst>
                                        <p:tav tm="0">
                                          <p:val>
                                            <p:strVal val="#ppt_x-#ppt_w*1.125000"/>
                                          </p:val>
                                        </p:tav>
                                        <p:tav tm="100000">
                                          <p:val>
                                            <p:strVal val="#ppt_x"/>
                                          </p:val>
                                        </p:tav>
                                      </p:tavLst>
                                    </p:anim>
                                    <p:animEffect transition="in" filter="wipe(right)">
                                      <p:cBhvr>
                                        <p:cTn id="82" dur="500"/>
                                        <p:tgtEl>
                                          <p:spTgt spid="4"/>
                                        </p:tgtEl>
                                      </p:cBhvr>
                                    </p:animEffect>
                                  </p:childTnLst>
                                </p:cTn>
                              </p:par>
                              <p:par>
                                <p:cTn id="83" presetID="22" presetClass="entr" presetSubtype="1" fill="hold" nodeType="withEffect">
                                  <p:stCondLst>
                                    <p:cond delay="0"/>
                                  </p:stCondLst>
                                  <p:childTnLst>
                                    <p:set>
                                      <p:cBhvr>
                                        <p:cTn id="84" dur="1" fill="hold">
                                          <p:stCondLst>
                                            <p:cond delay="0"/>
                                          </p:stCondLst>
                                        </p:cTn>
                                        <p:tgtEl>
                                          <p:spTgt spid="44"/>
                                        </p:tgtEl>
                                        <p:attrNameLst>
                                          <p:attrName>style.visibility</p:attrName>
                                        </p:attrNameLst>
                                      </p:cBhvr>
                                      <p:to>
                                        <p:strVal val="visible"/>
                                      </p:to>
                                    </p:set>
                                    <p:animEffect transition="in" filter="wipe(up)">
                                      <p:cBhvr>
                                        <p:cTn id="85" dur="500"/>
                                        <p:tgtEl>
                                          <p:spTgt spid="44"/>
                                        </p:tgtEl>
                                      </p:cBhvr>
                                    </p:animEffect>
                                  </p:childTnLst>
                                </p:cTn>
                              </p:par>
                            </p:childTnLst>
                          </p:cTn>
                        </p:par>
                        <p:par>
                          <p:cTn id="86" fill="hold">
                            <p:stCondLst>
                              <p:cond delay="6000"/>
                            </p:stCondLst>
                            <p:childTnLst>
                              <p:par>
                                <p:cTn id="87" presetID="12" presetClass="entr" presetSubtype="8" fill="hold" grpId="0" nodeType="afterEffect">
                                  <p:stCondLst>
                                    <p:cond delay="0"/>
                                  </p:stCondLst>
                                  <p:childTnLst>
                                    <p:set>
                                      <p:cBhvr>
                                        <p:cTn id="88" dur="1" fill="hold">
                                          <p:stCondLst>
                                            <p:cond delay="0"/>
                                          </p:stCondLst>
                                        </p:cTn>
                                        <p:tgtEl>
                                          <p:spTgt spid="40"/>
                                        </p:tgtEl>
                                        <p:attrNameLst>
                                          <p:attrName>style.visibility</p:attrName>
                                        </p:attrNameLst>
                                      </p:cBhvr>
                                      <p:to>
                                        <p:strVal val="visible"/>
                                      </p:to>
                                    </p:set>
                                    <p:anim calcmode="lin" valueType="num">
                                      <p:cBhvr additive="base">
                                        <p:cTn id="89" dur="500"/>
                                        <p:tgtEl>
                                          <p:spTgt spid="40"/>
                                        </p:tgtEl>
                                        <p:attrNameLst>
                                          <p:attrName>ppt_x</p:attrName>
                                        </p:attrNameLst>
                                      </p:cBhvr>
                                      <p:tavLst>
                                        <p:tav tm="0">
                                          <p:val>
                                            <p:strVal val="#ppt_x-#ppt_w*1.125000"/>
                                          </p:val>
                                        </p:tav>
                                        <p:tav tm="100000">
                                          <p:val>
                                            <p:strVal val="#ppt_x"/>
                                          </p:val>
                                        </p:tav>
                                      </p:tavLst>
                                    </p:anim>
                                    <p:animEffect transition="in" filter="wipe(right)">
                                      <p:cBhvr>
                                        <p:cTn id="90" dur="500"/>
                                        <p:tgtEl>
                                          <p:spTgt spid="40"/>
                                        </p:tgtEl>
                                      </p:cBhvr>
                                    </p:animEffect>
                                  </p:childTnLst>
                                </p:cTn>
                              </p:par>
                            </p:childTnLst>
                          </p:cTn>
                        </p:par>
                        <p:par>
                          <p:cTn id="91" fill="hold">
                            <p:stCondLst>
                              <p:cond delay="6500"/>
                            </p:stCondLst>
                            <p:childTnLst>
                              <p:par>
                                <p:cTn id="92" presetID="12" presetClass="entr" presetSubtype="8" fill="hold" grpId="0" nodeType="afterEffect">
                                  <p:stCondLst>
                                    <p:cond delay="0"/>
                                  </p:stCondLst>
                                  <p:childTnLst>
                                    <p:set>
                                      <p:cBhvr>
                                        <p:cTn id="93" dur="1" fill="hold">
                                          <p:stCondLst>
                                            <p:cond delay="0"/>
                                          </p:stCondLst>
                                        </p:cTn>
                                        <p:tgtEl>
                                          <p:spTgt spid="32"/>
                                        </p:tgtEl>
                                        <p:attrNameLst>
                                          <p:attrName>style.visibility</p:attrName>
                                        </p:attrNameLst>
                                      </p:cBhvr>
                                      <p:to>
                                        <p:strVal val="visible"/>
                                      </p:to>
                                    </p:set>
                                    <p:anim calcmode="lin" valueType="num">
                                      <p:cBhvr additive="base">
                                        <p:cTn id="94" dur="500"/>
                                        <p:tgtEl>
                                          <p:spTgt spid="32"/>
                                        </p:tgtEl>
                                        <p:attrNameLst>
                                          <p:attrName>ppt_x</p:attrName>
                                        </p:attrNameLst>
                                      </p:cBhvr>
                                      <p:tavLst>
                                        <p:tav tm="0">
                                          <p:val>
                                            <p:strVal val="#ppt_x-#ppt_w*1.125000"/>
                                          </p:val>
                                        </p:tav>
                                        <p:tav tm="100000">
                                          <p:val>
                                            <p:strVal val="#ppt_x"/>
                                          </p:val>
                                        </p:tav>
                                      </p:tavLst>
                                    </p:anim>
                                    <p:animEffect transition="in" filter="wipe(right)">
                                      <p:cBhvr>
                                        <p:cTn id="95" dur="500"/>
                                        <p:tgtEl>
                                          <p:spTgt spid="32"/>
                                        </p:tgtEl>
                                      </p:cBhvr>
                                    </p:animEffect>
                                  </p:childTnLst>
                                </p:cTn>
                              </p:par>
                              <p:par>
                                <p:cTn id="96" presetID="22" presetClass="entr" presetSubtype="1" fill="hold" nodeType="with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wipe(up)">
                                      <p:cBhvr>
                                        <p:cTn id="98" dur="500"/>
                                        <p:tgtEl>
                                          <p:spTgt spid="45"/>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500"/>
                                        <p:tgtEl>
                                          <p:spTgt spid="19"/>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fade">
                                      <p:cBhvr>
                                        <p:cTn id="10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P spid="27" grpId="0"/>
      <p:bldP spid="4" grpId="0"/>
      <p:bldP spid="32" grpId="0"/>
      <p:bldP spid="19" grpId="0"/>
      <p:bldP spid="29" grpId="0"/>
      <p:bldP spid="6" grpId="0"/>
      <p:bldP spid="31" grpId="0"/>
      <p:bldP spid="35" grpId="0"/>
      <p:bldP spid="36" grpId="0"/>
      <p:bldP spid="37" grpId="0"/>
      <p:bldP spid="38" grpId="0"/>
      <p:bldP spid="39" grpId="0"/>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9188873-07EC-423E-B2C3-25AF0BF24F7B}"/>
              </a:ext>
            </a:extLst>
          </p:cNvPr>
          <p:cNvSpPr>
            <a:spLocks noGrp="1"/>
          </p:cNvSpPr>
          <p:nvPr>
            <p:ph type="title"/>
          </p:nvPr>
        </p:nvSpPr>
        <p:spPr>
          <a:xfrm>
            <a:off x="455995" y="620428"/>
            <a:ext cx="11306469" cy="795089"/>
          </a:xfrm>
        </p:spPr>
        <p:txBody>
          <a:bodyPr/>
          <a:lstStyle/>
          <a:p>
            <a:r>
              <a:rPr lang="en-US" dirty="0"/>
              <a:t>Enterprise-Scale landing zones</a:t>
            </a:r>
            <a:br>
              <a:rPr lang="en-US" dirty="0"/>
            </a:br>
            <a:r>
              <a:rPr lang="en-US" dirty="0">
                <a:solidFill>
                  <a:schemeClr val="tx2"/>
                </a:solidFill>
              </a:rPr>
              <a:t>Customer Story 2</a:t>
            </a:r>
          </a:p>
        </p:txBody>
      </p:sp>
      <p:cxnSp>
        <p:nvCxnSpPr>
          <p:cNvPr id="22" name="Straight Connector 21">
            <a:extLst>
              <a:ext uri="{FF2B5EF4-FFF2-40B4-BE49-F238E27FC236}">
                <a16:creationId xmlns:a16="http://schemas.microsoft.com/office/drawing/2014/main" id="{DC0B8AE0-C96E-44BD-A063-3F685112A86A}"/>
              </a:ext>
            </a:extLst>
          </p:cNvPr>
          <p:cNvCxnSpPr>
            <a:cxnSpLocks/>
          </p:cNvCxnSpPr>
          <p:nvPr/>
        </p:nvCxnSpPr>
        <p:spPr>
          <a:xfrm>
            <a:off x="3066814" y="2609143"/>
            <a:ext cx="8478933" cy="0"/>
          </a:xfrm>
          <a:prstGeom prst="line">
            <a:avLst/>
          </a:prstGeom>
          <a:ln w="3810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0134CF5-14DE-4A83-B273-BF0CB94220EB}"/>
              </a:ext>
            </a:extLst>
          </p:cNvPr>
          <p:cNvSpPr txBox="1"/>
          <p:nvPr/>
        </p:nvSpPr>
        <p:spPr>
          <a:xfrm>
            <a:off x="2434309" y="3783694"/>
            <a:ext cx="2059148" cy="523220"/>
          </a:xfrm>
          <a:prstGeom prst="rect">
            <a:avLst/>
          </a:prstGeom>
          <a:noFill/>
        </p:spPr>
        <p:txBody>
          <a:bodyPr wrap="square">
            <a:spAutoFit/>
          </a:bodyPr>
          <a:lstStyle/>
          <a:p>
            <a:pPr algn="r" defTabSz="914367"/>
            <a:r>
              <a:rPr lang="da-DK" sz="1400" b="1" dirty="0">
                <a:solidFill>
                  <a:schemeClr val="tx2"/>
                </a:solidFill>
                <a:latin typeface="Segoe UI" panose="020B0502040204020203" pitchFamily="34" charset="0"/>
                <a:cs typeface="Segoe UI" panose="020B0502040204020203" pitchFamily="34" charset="0"/>
              </a:rPr>
              <a:t>Vision agreed on</a:t>
            </a:r>
            <a:r>
              <a:rPr lang="da-DK" sz="1400" dirty="0">
                <a:solidFill>
                  <a:schemeClr val="tx2"/>
                </a:solidFill>
                <a:latin typeface="Segoe UI" panose="020B0502040204020203" pitchFamily="34" charset="0"/>
                <a:cs typeface="Segoe UI" panose="020B0502040204020203" pitchFamily="34" charset="0"/>
              </a:rPr>
              <a:t> and implementation to start</a:t>
            </a:r>
            <a:endParaRPr lang="da-DK" sz="1400" b="1" dirty="0">
              <a:solidFill>
                <a:schemeClr val="tx2"/>
              </a:solidFill>
              <a:latin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62D74CE8-1D37-49D6-856E-A3CC429C3CF3}"/>
              </a:ext>
            </a:extLst>
          </p:cNvPr>
          <p:cNvSpPr txBox="1"/>
          <p:nvPr/>
        </p:nvSpPr>
        <p:spPr>
          <a:xfrm>
            <a:off x="3686439" y="3018038"/>
            <a:ext cx="2174542" cy="738664"/>
          </a:xfrm>
          <a:prstGeom prst="rect">
            <a:avLst/>
          </a:prstGeom>
          <a:noFill/>
        </p:spPr>
        <p:txBody>
          <a:bodyPr wrap="square">
            <a:spAutoFit/>
          </a:bodyPr>
          <a:lstStyle/>
          <a:p>
            <a:pPr algn="r" defTabSz="914367"/>
            <a:r>
              <a:rPr lang="da-DK" sz="1400" b="1" dirty="0">
                <a:solidFill>
                  <a:schemeClr val="tx2"/>
                </a:solidFill>
                <a:latin typeface="Segoe UI" panose="020B0502040204020203" pitchFamily="34" charset="0"/>
                <a:cs typeface="Segoe UI" panose="020B0502040204020203" pitchFamily="34" charset="0"/>
              </a:rPr>
              <a:t>Enterprise-scale </a:t>
            </a:r>
            <a:br>
              <a:rPr lang="da-DK" sz="1400" b="1" dirty="0">
                <a:solidFill>
                  <a:schemeClr val="tx2"/>
                </a:solidFill>
                <a:latin typeface="Segoe UI" panose="020B0502040204020203" pitchFamily="34" charset="0"/>
                <a:cs typeface="Segoe UI" panose="020B0502040204020203" pitchFamily="34" charset="0"/>
              </a:rPr>
            </a:br>
            <a:r>
              <a:rPr lang="da-DK" sz="1400" b="1" dirty="0">
                <a:solidFill>
                  <a:schemeClr val="tx2"/>
                </a:solidFill>
                <a:latin typeface="Segoe UI" panose="020B0502040204020203" pitchFamily="34" charset="0"/>
                <a:cs typeface="Segoe UI" panose="020B0502040204020203" pitchFamily="34" charset="0"/>
              </a:rPr>
              <a:t>landing zones </a:t>
            </a:r>
            <a:br>
              <a:rPr lang="da-DK" sz="1400" b="1" dirty="0">
                <a:solidFill>
                  <a:schemeClr val="tx2"/>
                </a:solidFill>
                <a:latin typeface="Segoe UI" panose="020B0502040204020203" pitchFamily="34" charset="0"/>
                <a:cs typeface="Segoe UI" panose="020B0502040204020203" pitchFamily="34" charset="0"/>
              </a:rPr>
            </a:br>
            <a:r>
              <a:rPr lang="da-DK" sz="1400" b="1" dirty="0">
                <a:solidFill>
                  <a:schemeClr val="tx2"/>
                </a:solidFill>
                <a:latin typeface="Segoe UI" panose="020B0502040204020203" pitchFamily="34" charset="0"/>
                <a:cs typeface="Segoe UI" panose="020B0502040204020203" pitchFamily="34" charset="0"/>
              </a:rPr>
              <a:t>deployed</a:t>
            </a:r>
          </a:p>
        </p:txBody>
      </p:sp>
      <p:sp>
        <p:nvSpPr>
          <p:cNvPr id="27" name="TextBox 26">
            <a:extLst>
              <a:ext uri="{FF2B5EF4-FFF2-40B4-BE49-F238E27FC236}">
                <a16:creationId xmlns:a16="http://schemas.microsoft.com/office/drawing/2014/main" id="{27BA4151-6FC4-4BCB-B168-12F62FE05D93}"/>
              </a:ext>
            </a:extLst>
          </p:cNvPr>
          <p:cNvSpPr txBox="1"/>
          <p:nvPr/>
        </p:nvSpPr>
        <p:spPr>
          <a:xfrm>
            <a:off x="6458518" y="3762979"/>
            <a:ext cx="2174542" cy="523220"/>
          </a:xfrm>
          <a:prstGeom prst="rect">
            <a:avLst/>
          </a:prstGeom>
          <a:noFill/>
        </p:spPr>
        <p:txBody>
          <a:bodyPr wrap="square">
            <a:spAutoFit/>
          </a:bodyPr>
          <a:lstStyle/>
          <a:p>
            <a:pPr algn="r" defTabSz="914367"/>
            <a:r>
              <a:rPr lang="da-DK" sz="1400" dirty="0">
                <a:solidFill>
                  <a:schemeClr val="tx2"/>
                </a:solidFill>
                <a:latin typeface="Segoe UI" panose="020B0502040204020203" pitchFamily="34" charset="0"/>
                <a:cs typeface="Segoe UI" panose="020B0502040204020203" pitchFamily="34" charset="0"/>
              </a:rPr>
              <a:t>Critical </a:t>
            </a:r>
            <a:r>
              <a:rPr lang="da-DK" sz="1400" b="1" dirty="0">
                <a:solidFill>
                  <a:schemeClr val="tx2"/>
                </a:solidFill>
                <a:latin typeface="Segoe UI" panose="020B0502040204020203" pitchFamily="34" charset="0"/>
                <a:cs typeface="Segoe UI" panose="020B0502040204020203" pitchFamily="34" charset="0"/>
              </a:rPr>
              <a:t>migration milestones completed</a:t>
            </a:r>
          </a:p>
        </p:txBody>
      </p:sp>
      <p:sp>
        <p:nvSpPr>
          <p:cNvPr id="28" name="TextBox 27">
            <a:extLst>
              <a:ext uri="{FF2B5EF4-FFF2-40B4-BE49-F238E27FC236}">
                <a16:creationId xmlns:a16="http://schemas.microsoft.com/office/drawing/2014/main" id="{DC203AB4-532A-4AA6-86CD-210105317C64}"/>
              </a:ext>
            </a:extLst>
          </p:cNvPr>
          <p:cNvSpPr txBox="1"/>
          <p:nvPr/>
        </p:nvSpPr>
        <p:spPr>
          <a:xfrm>
            <a:off x="8343062" y="3030312"/>
            <a:ext cx="1678007" cy="738664"/>
          </a:xfrm>
          <a:prstGeom prst="rect">
            <a:avLst/>
          </a:prstGeom>
          <a:noFill/>
        </p:spPr>
        <p:txBody>
          <a:bodyPr wrap="square">
            <a:spAutoFit/>
          </a:bodyPr>
          <a:lstStyle/>
          <a:p>
            <a:pPr algn="r" defTabSz="914367"/>
            <a:r>
              <a:rPr lang="da-DK" sz="1400" dirty="0">
                <a:solidFill>
                  <a:schemeClr val="tx2"/>
                </a:solidFill>
                <a:latin typeface="Segoe UI" panose="020B0502040204020203" pitchFamily="34" charset="0"/>
                <a:cs typeface="Segoe UI" panose="020B0502040204020203" pitchFamily="34" charset="0"/>
              </a:rPr>
              <a:t>Full-scale </a:t>
            </a:r>
            <a:r>
              <a:rPr lang="da-DK" sz="1400" b="1" dirty="0">
                <a:solidFill>
                  <a:schemeClr val="tx2"/>
                </a:solidFill>
                <a:latin typeface="Segoe UI" panose="020B0502040204020203" pitchFamily="34" charset="0"/>
                <a:cs typeface="Segoe UI" panose="020B0502040204020203" pitchFamily="34" charset="0"/>
              </a:rPr>
              <a:t>migration plan </a:t>
            </a:r>
            <a:r>
              <a:rPr lang="da-DK" sz="1400" dirty="0">
                <a:solidFill>
                  <a:schemeClr val="tx2"/>
                </a:solidFill>
                <a:latin typeface="Segoe UI" panose="020B0502040204020203" pitchFamily="34" charset="0"/>
                <a:cs typeface="Segoe UI" panose="020B0502040204020203" pitchFamily="34" charset="0"/>
              </a:rPr>
              <a:t>resumed</a:t>
            </a:r>
          </a:p>
        </p:txBody>
      </p:sp>
      <p:sp>
        <p:nvSpPr>
          <p:cNvPr id="29" name="TextBox 28">
            <a:extLst>
              <a:ext uri="{FF2B5EF4-FFF2-40B4-BE49-F238E27FC236}">
                <a16:creationId xmlns:a16="http://schemas.microsoft.com/office/drawing/2014/main" id="{35FA79D1-0514-44B1-B748-85E03D315DFF}"/>
              </a:ext>
            </a:extLst>
          </p:cNvPr>
          <p:cNvSpPr txBox="1"/>
          <p:nvPr/>
        </p:nvSpPr>
        <p:spPr>
          <a:xfrm>
            <a:off x="9518650" y="3762979"/>
            <a:ext cx="1878841" cy="523220"/>
          </a:xfrm>
          <a:prstGeom prst="rect">
            <a:avLst/>
          </a:prstGeom>
          <a:noFill/>
        </p:spPr>
        <p:txBody>
          <a:bodyPr wrap="square">
            <a:spAutoFit/>
          </a:bodyPr>
          <a:lstStyle/>
          <a:p>
            <a:pPr algn="r" defTabSz="914367"/>
            <a:r>
              <a:rPr lang="da-DK" sz="1400" b="1" dirty="0">
                <a:solidFill>
                  <a:schemeClr val="tx2"/>
                </a:solidFill>
                <a:latin typeface="Segoe UI" panose="020B0502040204020203" pitchFamily="34" charset="0"/>
                <a:cs typeface="Segoe UI" panose="020B0502040204020203" pitchFamily="34" charset="0"/>
              </a:rPr>
              <a:t>Additional</a:t>
            </a:r>
            <a:r>
              <a:rPr lang="da-DK" sz="1400" dirty="0">
                <a:solidFill>
                  <a:schemeClr val="tx2"/>
                </a:solidFill>
                <a:latin typeface="Segoe UI" panose="020B0502040204020203" pitchFamily="34" charset="0"/>
                <a:cs typeface="Segoe UI" panose="020B0502040204020203" pitchFamily="34" charset="0"/>
              </a:rPr>
              <a:t> migration and new </a:t>
            </a:r>
            <a:r>
              <a:rPr lang="da-DK" sz="1400" b="1" dirty="0">
                <a:solidFill>
                  <a:schemeClr val="tx2"/>
                </a:solidFill>
                <a:latin typeface="Segoe UI" panose="020B0502040204020203" pitchFamily="34" charset="0"/>
                <a:cs typeface="Segoe UI" panose="020B0502040204020203" pitchFamily="34" charset="0"/>
              </a:rPr>
              <a:t>projects</a:t>
            </a:r>
          </a:p>
        </p:txBody>
      </p:sp>
      <p:sp>
        <p:nvSpPr>
          <p:cNvPr id="30" name="Content Placeholder 2">
            <a:extLst>
              <a:ext uri="{FF2B5EF4-FFF2-40B4-BE49-F238E27FC236}">
                <a16:creationId xmlns:a16="http://schemas.microsoft.com/office/drawing/2014/main" id="{2AB9CA61-A3A6-4A49-BEB1-3C2ED1F62A2F}"/>
              </a:ext>
            </a:extLst>
          </p:cNvPr>
          <p:cNvSpPr txBox="1">
            <a:spLocks/>
          </p:cNvSpPr>
          <p:nvPr/>
        </p:nvSpPr>
        <p:spPr>
          <a:xfrm>
            <a:off x="455994" y="5227283"/>
            <a:ext cx="9618883" cy="892552"/>
          </a:xfrm>
          <a:prstGeom prst="rect">
            <a:avLst/>
          </a:prstGeom>
          <a:noFill/>
        </p:spPr>
        <p:txBody>
          <a:bodyPr wrap="square">
            <a:spAutoFit/>
          </a:bodyPr>
          <a:lstStyle>
            <a:defPPr>
              <a:defRPr lang="en-US"/>
            </a:defPPr>
            <a:lvl1pPr defTabSz="914367">
              <a:spcAft>
                <a:spcPts val="1200"/>
              </a:spcAft>
              <a:defRPr sz="1400">
                <a:solidFill>
                  <a:srgbClr val="000000"/>
                </a:solidFill>
                <a:latin typeface="Segoe UI"/>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dirty="0"/>
              <a:t>Creating landing zones </a:t>
            </a:r>
            <a:r>
              <a:rPr lang="en-US" b="1" dirty="0"/>
              <a:t>at scale </a:t>
            </a:r>
            <a:r>
              <a:rPr lang="en-US" dirty="0"/>
              <a:t>unlocks cloud adoption through migration scenarios </a:t>
            </a:r>
          </a:p>
          <a:p>
            <a:pPr>
              <a:spcAft>
                <a:spcPts val="600"/>
              </a:spcAft>
            </a:pPr>
            <a:r>
              <a:rPr lang="en-US" dirty="0"/>
              <a:t>Understand the customer’s approach – platform development velocity</a:t>
            </a:r>
          </a:p>
          <a:p>
            <a:pPr>
              <a:spcAft>
                <a:spcPts val="600"/>
              </a:spcAft>
            </a:pPr>
            <a:r>
              <a:rPr lang="en-US" dirty="0"/>
              <a:t>Workshop sessions with customer to address landing zones design decisions – design areas</a:t>
            </a:r>
          </a:p>
        </p:txBody>
      </p:sp>
      <p:sp>
        <p:nvSpPr>
          <p:cNvPr id="31" name="TextBox 30">
            <a:extLst>
              <a:ext uri="{FF2B5EF4-FFF2-40B4-BE49-F238E27FC236}">
                <a16:creationId xmlns:a16="http://schemas.microsoft.com/office/drawing/2014/main" id="{9AD2B2F3-9C5F-4DF1-A574-E6AF552887E1}"/>
              </a:ext>
            </a:extLst>
          </p:cNvPr>
          <p:cNvSpPr txBox="1"/>
          <p:nvPr/>
        </p:nvSpPr>
        <p:spPr>
          <a:xfrm>
            <a:off x="455994" y="4792663"/>
            <a:ext cx="2252481" cy="400110"/>
          </a:xfrm>
          <a:prstGeom prst="rect">
            <a:avLst/>
          </a:prstGeom>
        </p:spPr>
        <p:txBody>
          <a:bodyPr/>
          <a:lstStyle>
            <a:defPPr>
              <a:defRPr lang="en-US"/>
            </a:defPPr>
            <a:lvl1pPr marR="0" indent="0" defTabSz="914367" fontAlgn="auto">
              <a:lnSpc>
                <a:spcPct val="100000"/>
              </a:lnSpc>
              <a:spcBef>
                <a:spcPts val="0"/>
              </a:spcBef>
              <a:spcAft>
                <a:spcPts val="0"/>
              </a:spcAft>
              <a:buClrTx/>
              <a:buSzPct val="90000"/>
              <a:buFont typeface="Wingdings" panose="05000000000000000000" pitchFamily="2" charset="2"/>
              <a:buNone/>
              <a:tabLst/>
              <a:defRPr sz="2000" spc="-49" baseline="0">
                <a:solidFill>
                  <a:srgbClr val="000000"/>
                </a:solidFill>
                <a:latin typeface="+mj-lt"/>
              </a:defRPr>
            </a:lvl1pPr>
            <a:lvl2pPr marL="0" marR="0" indent="0" defTabSz="914367" fontAlgn="auto">
              <a:lnSpc>
                <a:spcPct val="100000"/>
              </a:lnSpc>
              <a:spcBef>
                <a:spcPts val="0"/>
              </a:spcBef>
              <a:spcAft>
                <a:spcPts val="0"/>
              </a:spcAft>
              <a:buClrTx/>
              <a:buSzPct val="90000"/>
              <a:buFontTx/>
              <a:buNone/>
              <a:tabLst/>
              <a:defRPr sz="1961" spc="0" baseline="0">
                <a:solidFill>
                  <a:srgbClr val="000000"/>
                </a:solidFill>
              </a:defRPr>
            </a:lvl2pPr>
            <a:lvl3pPr marL="0"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chemeClr val="tx2"/>
                </a:solidFill>
                <a:latin typeface="+mj-lt"/>
              </a:defRPr>
            </a:lvl3pPr>
            <a:lvl4pPr marL="0"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rgbClr val="000000"/>
                </a:solidFill>
              </a:defRPr>
            </a:lvl4pPr>
            <a:lvl5pPr marL="0" marR="0" indent="0" defTabSz="914367" fontAlgn="auto">
              <a:lnSpc>
                <a:spcPct val="100000"/>
              </a:lnSpc>
              <a:spcBef>
                <a:spcPts val="0"/>
              </a:spcBef>
              <a:spcAft>
                <a:spcPts val="0"/>
              </a:spcAft>
              <a:buClrTx/>
              <a:buSzPct val="90000"/>
              <a:buFont typeface="Wingdings" panose="05000000000000000000" pitchFamily="2" charset="2"/>
              <a:buNone/>
              <a:tabLst/>
              <a:defRPr sz="980" b="1" spc="0" baseline="0">
                <a:solidFill>
                  <a:srgbClr val="000000"/>
                </a:solidFill>
              </a:defRPr>
            </a:lvl5pPr>
            <a:lvl6pPr marL="2285916" indent="0" defTabSz="914367">
              <a:spcBef>
                <a:spcPct val="20000"/>
              </a:spcBef>
              <a:buFont typeface="Arial" pitchFamily="34" charset="0"/>
              <a:buNone/>
              <a:defRPr sz="1961"/>
            </a:lvl6pPr>
            <a:lvl7pPr marL="0" indent="0" defTabSz="914367">
              <a:lnSpc>
                <a:spcPct val="100000"/>
              </a:lnSpc>
              <a:spcBef>
                <a:spcPts val="0"/>
              </a:spcBef>
              <a:spcAft>
                <a:spcPts val="0"/>
              </a:spcAft>
              <a:buFont typeface="Arial" pitchFamily="34" charset="0"/>
              <a:buNone/>
              <a:defRPr sz="980">
                <a:solidFill>
                  <a:srgbClr val="000000"/>
                </a:solidFill>
              </a:defRPr>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dirty="0"/>
              <a:t>Key takeaways:</a:t>
            </a:r>
          </a:p>
        </p:txBody>
      </p:sp>
      <p:sp>
        <p:nvSpPr>
          <p:cNvPr id="32" name="TextBox 31">
            <a:extLst>
              <a:ext uri="{FF2B5EF4-FFF2-40B4-BE49-F238E27FC236}">
                <a16:creationId xmlns:a16="http://schemas.microsoft.com/office/drawing/2014/main" id="{45EE7F00-BF0C-48D6-9AF2-064D52593E4B}"/>
              </a:ext>
            </a:extLst>
          </p:cNvPr>
          <p:cNvSpPr txBox="1"/>
          <p:nvPr/>
        </p:nvSpPr>
        <p:spPr>
          <a:xfrm>
            <a:off x="455995" y="2503524"/>
            <a:ext cx="1995151" cy="954107"/>
          </a:xfrm>
          <a:prstGeom prst="rect">
            <a:avLst/>
          </a:prstGeom>
          <a:noFill/>
        </p:spPr>
        <p:txBody>
          <a:bodyPr wrap="square">
            <a:spAutoFit/>
          </a:bodyPr>
          <a:lstStyle/>
          <a:p>
            <a:pPr defTabSz="914367"/>
            <a:r>
              <a:rPr lang="da-DK" sz="1400" dirty="0">
                <a:solidFill>
                  <a:srgbClr val="000000"/>
                </a:solidFill>
                <a:latin typeface="Segoe UI" panose="020B0502040204020203" pitchFamily="34" charset="0"/>
                <a:cs typeface="Segoe UI" panose="020B0502040204020203" pitchFamily="34" charset="0"/>
              </a:rPr>
              <a:t>Existing ”landing zone”</a:t>
            </a:r>
          </a:p>
          <a:p>
            <a:pPr defTabSz="914367"/>
            <a:r>
              <a:rPr lang="da-DK" sz="1400" dirty="0">
                <a:solidFill>
                  <a:srgbClr val="000000"/>
                </a:solidFill>
                <a:latin typeface="Segoe UI" panose="020B0502040204020203" pitchFamily="34" charset="0"/>
                <a:cs typeface="Segoe UI" panose="020B0502040204020203" pitchFamily="34" charset="0"/>
              </a:rPr>
              <a:t> </a:t>
            </a:r>
          </a:p>
          <a:p>
            <a:pPr defTabSz="914367"/>
            <a:r>
              <a:rPr lang="da-DK" sz="1400" dirty="0">
                <a:solidFill>
                  <a:srgbClr val="000000"/>
                </a:solidFill>
                <a:latin typeface="Segoe UI" panose="020B0502040204020203" pitchFamily="34" charset="0"/>
                <a:cs typeface="Segoe UI" panose="020B0502040204020203" pitchFamily="34" charset="0"/>
              </a:rPr>
              <a:t>Not ready for migration projects</a:t>
            </a:r>
          </a:p>
        </p:txBody>
      </p:sp>
      <p:sp>
        <p:nvSpPr>
          <p:cNvPr id="33" name="Text Placeholder 9">
            <a:extLst>
              <a:ext uri="{FF2B5EF4-FFF2-40B4-BE49-F238E27FC236}">
                <a16:creationId xmlns:a16="http://schemas.microsoft.com/office/drawing/2014/main" id="{44AEA298-0B7B-454E-9EE3-1E1E717EE699}"/>
              </a:ext>
            </a:extLst>
          </p:cNvPr>
          <p:cNvSpPr txBox="1">
            <a:spLocks/>
          </p:cNvSpPr>
          <p:nvPr/>
        </p:nvSpPr>
        <p:spPr>
          <a:xfrm>
            <a:off x="455995" y="1922586"/>
            <a:ext cx="3618381" cy="231217"/>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Situation</a:t>
            </a:r>
          </a:p>
        </p:txBody>
      </p:sp>
      <p:pic>
        <p:nvPicPr>
          <p:cNvPr id="35" name="Graphic 34" descr="Caret Right">
            <a:extLst>
              <a:ext uri="{FF2B5EF4-FFF2-40B4-BE49-F238E27FC236}">
                <a16:creationId xmlns:a16="http://schemas.microsoft.com/office/drawing/2014/main" id="{4CCBEC53-F4DC-41CF-882A-963642D4DC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45411" y="2609750"/>
            <a:ext cx="914400" cy="914400"/>
          </a:xfrm>
          <a:prstGeom prst="rect">
            <a:avLst/>
          </a:prstGeom>
        </p:spPr>
      </p:pic>
      <p:sp>
        <p:nvSpPr>
          <p:cNvPr id="36" name="Text Placeholder 9">
            <a:extLst>
              <a:ext uri="{FF2B5EF4-FFF2-40B4-BE49-F238E27FC236}">
                <a16:creationId xmlns:a16="http://schemas.microsoft.com/office/drawing/2014/main" id="{E0D00053-825A-4038-854B-2C333C87DCB1}"/>
              </a:ext>
            </a:extLst>
          </p:cNvPr>
          <p:cNvSpPr txBox="1">
            <a:spLocks/>
          </p:cNvSpPr>
          <p:nvPr/>
        </p:nvSpPr>
        <p:spPr>
          <a:xfrm>
            <a:off x="3066814" y="2470312"/>
            <a:ext cx="1097280" cy="231217"/>
          </a:xfrm>
          <a:prstGeom prst="rect">
            <a:avLst/>
          </a:prstGeom>
        </p:spPr>
        <p:txBody>
          <a:bodyPr anchor="ct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dirty="0">
                <a:solidFill>
                  <a:schemeClr val="bg1"/>
                </a:solidFill>
              </a:rPr>
              <a:t>Week 1</a:t>
            </a:r>
          </a:p>
        </p:txBody>
      </p:sp>
      <p:sp>
        <p:nvSpPr>
          <p:cNvPr id="37" name="Text Placeholder 9">
            <a:extLst>
              <a:ext uri="{FF2B5EF4-FFF2-40B4-BE49-F238E27FC236}">
                <a16:creationId xmlns:a16="http://schemas.microsoft.com/office/drawing/2014/main" id="{62D26109-DF53-491A-B39E-A8DAE17BF3CF}"/>
              </a:ext>
            </a:extLst>
          </p:cNvPr>
          <p:cNvSpPr txBox="1">
            <a:spLocks/>
          </p:cNvSpPr>
          <p:nvPr/>
        </p:nvSpPr>
        <p:spPr>
          <a:xfrm>
            <a:off x="4461004" y="2470312"/>
            <a:ext cx="1097280" cy="231217"/>
          </a:xfrm>
          <a:prstGeom prst="rect">
            <a:avLst/>
          </a:prstGeom>
        </p:spPr>
        <p:txBody>
          <a:bodyPr anchor="ct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dirty="0">
                <a:solidFill>
                  <a:schemeClr val="bg1"/>
                </a:solidFill>
              </a:rPr>
              <a:t>Week 4</a:t>
            </a:r>
          </a:p>
        </p:txBody>
      </p:sp>
      <p:sp>
        <p:nvSpPr>
          <p:cNvPr id="38" name="Text Placeholder 9">
            <a:extLst>
              <a:ext uri="{FF2B5EF4-FFF2-40B4-BE49-F238E27FC236}">
                <a16:creationId xmlns:a16="http://schemas.microsoft.com/office/drawing/2014/main" id="{4884ACE2-E41C-4B08-A1DA-C51A4824401A}"/>
              </a:ext>
            </a:extLst>
          </p:cNvPr>
          <p:cNvSpPr txBox="1">
            <a:spLocks/>
          </p:cNvSpPr>
          <p:nvPr/>
        </p:nvSpPr>
        <p:spPr>
          <a:xfrm>
            <a:off x="5855194" y="2470312"/>
            <a:ext cx="1097280" cy="231217"/>
          </a:xfrm>
          <a:prstGeom prst="rect">
            <a:avLst/>
          </a:prstGeom>
        </p:spPr>
        <p:txBody>
          <a:bodyPr anchor="ct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dirty="0">
                <a:solidFill>
                  <a:schemeClr val="bg1"/>
                </a:solidFill>
              </a:rPr>
              <a:t>Week 8</a:t>
            </a:r>
          </a:p>
        </p:txBody>
      </p:sp>
      <p:sp>
        <p:nvSpPr>
          <p:cNvPr id="40" name="Text Placeholder 9">
            <a:extLst>
              <a:ext uri="{FF2B5EF4-FFF2-40B4-BE49-F238E27FC236}">
                <a16:creationId xmlns:a16="http://schemas.microsoft.com/office/drawing/2014/main" id="{C04BC0C3-AF85-4DE0-8BEA-29D602463390}"/>
              </a:ext>
            </a:extLst>
          </p:cNvPr>
          <p:cNvSpPr txBox="1">
            <a:spLocks/>
          </p:cNvSpPr>
          <p:nvPr/>
        </p:nvSpPr>
        <p:spPr>
          <a:xfrm>
            <a:off x="7249384" y="2470312"/>
            <a:ext cx="1097280" cy="231217"/>
          </a:xfrm>
          <a:prstGeom prst="rect">
            <a:avLst/>
          </a:prstGeom>
        </p:spPr>
        <p:txBody>
          <a:bodyPr anchor="ct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dirty="0">
                <a:solidFill>
                  <a:schemeClr val="bg1"/>
                </a:solidFill>
              </a:rPr>
              <a:t>Week 12</a:t>
            </a:r>
          </a:p>
        </p:txBody>
      </p:sp>
      <p:sp>
        <p:nvSpPr>
          <p:cNvPr id="42" name="Text Placeholder 9">
            <a:extLst>
              <a:ext uri="{FF2B5EF4-FFF2-40B4-BE49-F238E27FC236}">
                <a16:creationId xmlns:a16="http://schemas.microsoft.com/office/drawing/2014/main" id="{D9014DCE-E7FC-4324-93DB-63ECD1E05937}"/>
              </a:ext>
            </a:extLst>
          </p:cNvPr>
          <p:cNvSpPr txBox="1">
            <a:spLocks/>
          </p:cNvSpPr>
          <p:nvPr/>
        </p:nvSpPr>
        <p:spPr>
          <a:xfrm>
            <a:off x="8643574" y="2470312"/>
            <a:ext cx="1097280" cy="231217"/>
          </a:xfrm>
          <a:prstGeom prst="rect">
            <a:avLst/>
          </a:prstGeom>
        </p:spPr>
        <p:txBody>
          <a:bodyPr anchor="ct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dirty="0">
                <a:solidFill>
                  <a:schemeClr val="bg1"/>
                </a:solidFill>
              </a:rPr>
              <a:t>Week 16</a:t>
            </a:r>
          </a:p>
        </p:txBody>
      </p:sp>
      <p:sp>
        <p:nvSpPr>
          <p:cNvPr id="44" name="Text Placeholder 9">
            <a:extLst>
              <a:ext uri="{FF2B5EF4-FFF2-40B4-BE49-F238E27FC236}">
                <a16:creationId xmlns:a16="http://schemas.microsoft.com/office/drawing/2014/main" id="{3DAA8BD0-702D-4638-A9F9-10B6FF46A4B0}"/>
              </a:ext>
            </a:extLst>
          </p:cNvPr>
          <p:cNvSpPr txBox="1">
            <a:spLocks/>
          </p:cNvSpPr>
          <p:nvPr/>
        </p:nvSpPr>
        <p:spPr>
          <a:xfrm>
            <a:off x="10037763" y="2470312"/>
            <a:ext cx="1097280" cy="231217"/>
          </a:xfrm>
          <a:prstGeom prst="rect">
            <a:avLst/>
          </a:prstGeom>
        </p:spPr>
        <p:txBody>
          <a:bodyPr anchor="ct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dirty="0">
                <a:solidFill>
                  <a:schemeClr val="bg1"/>
                </a:solidFill>
              </a:rPr>
              <a:t>Week 20</a:t>
            </a:r>
          </a:p>
        </p:txBody>
      </p:sp>
      <p:cxnSp>
        <p:nvCxnSpPr>
          <p:cNvPr id="47" name="Straight Connector 46">
            <a:extLst>
              <a:ext uri="{FF2B5EF4-FFF2-40B4-BE49-F238E27FC236}">
                <a16:creationId xmlns:a16="http://schemas.microsoft.com/office/drawing/2014/main" id="{DD0BF86F-EB11-4B3B-BE4C-1C81E485C16D}"/>
              </a:ext>
            </a:extLst>
          </p:cNvPr>
          <p:cNvCxnSpPr>
            <a:cxnSpLocks/>
          </p:cNvCxnSpPr>
          <p:nvPr/>
        </p:nvCxnSpPr>
        <p:spPr>
          <a:xfrm>
            <a:off x="4379016" y="2403475"/>
            <a:ext cx="0" cy="137160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18E3595-F09D-4441-AA86-116F0C18B540}"/>
              </a:ext>
            </a:extLst>
          </p:cNvPr>
          <p:cNvCxnSpPr>
            <a:cxnSpLocks/>
          </p:cNvCxnSpPr>
          <p:nvPr/>
        </p:nvCxnSpPr>
        <p:spPr>
          <a:xfrm>
            <a:off x="5761226" y="2403475"/>
            <a:ext cx="0" cy="64008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E895DA1-3F2F-4616-93E6-1CAF59C0688A}"/>
              </a:ext>
            </a:extLst>
          </p:cNvPr>
          <p:cNvCxnSpPr>
            <a:cxnSpLocks/>
          </p:cNvCxnSpPr>
          <p:nvPr/>
        </p:nvCxnSpPr>
        <p:spPr>
          <a:xfrm>
            <a:off x="7143436" y="2403475"/>
            <a:ext cx="0" cy="45720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8F03AA8-C95C-484A-A532-2DC1385ECBCF}"/>
              </a:ext>
            </a:extLst>
          </p:cNvPr>
          <p:cNvCxnSpPr>
            <a:cxnSpLocks/>
          </p:cNvCxnSpPr>
          <p:nvPr/>
        </p:nvCxnSpPr>
        <p:spPr>
          <a:xfrm>
            <a:off x="8525646" y="2403475"/>
            <a:ext cx="0" cy="137160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94B11BB-F4EC-4CC5-BA60-EEAECFEC92DF}"/>
              </a:ext>
            </a:extLst>
          </p:cNvPr>
          <p:cNvCxnSpPr>
            <a:cxnSpLocks/>
          </p:cNvCxnSpPr>
          <p:nvPr/>
        </p:nvCxnSpPr>
        <p:spPr>
          <a:xfrm>
            <a:off x="9907856" y="2403475"/>
            <a:ext cx="0" cy="64008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8277014-B99E-42F2-BB1E-04FB8E7E9C50}"/>
              </a:ext>
            </a:extLst>
          </p:cNvPr>
          <p:cNvCxnSpPr>
            <a:cxnSpLocks/>
          </p:cNvCxnSpPr>
          <p:nvPr/>
        </p:nvCxnSpPr>
        <p:spPr>
          <a:xfrm>
            <a:off x="11290067" y="2403475"/>
            <a:ext cx="0" cy="137160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14386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par>
                          <p:cTn id="21" fill="hold">
                            <p:stCondLst>
                              <p:cond delay="1000"/>
                            </p:stCondLst>
                            <p:childTnLst>
                              <p:par>
                                <p:cTn id="22" presetID="12" presetClass="entr" presetSubtype="8"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additive="base">
                                        <p:cTn id="24" dur="500"/>
                                        <p:tgtEl>
                                          <p:spTgt spid="36"/>
                                        </p:tgtEl>
                                        <p:attrNameLst>
                                          <p:attrName>ppt_x</p:attrName>
                                        </p:attrNameLst>
                                      </p:cBhvr>
                                      <p:tavLst>
                                        <p:tav tm="0">
                                          <p:val>
                                            <p:strVal val="#ppt_x-#ppt_w*1.125000"/>
                                          </p:val>
                                        </p:tav>
                                        <p:tav tm="100000">
                                          <p:val>
                                            <p:strVal val="#ppt_x"/>
                                          </p:val>
                                        </p:tav>
                                      </p:tavLst>
                                    </p:anim>
                                    <p:animEffect transition="in" filter="wipe(right)">
                                      <p:cBhvr>
                                        <p:cTn id="25" dur="500"/>
                                        <p:tgtEl>
                                          <p:spTgt spid="36"/>
                                        </p:tgtEl>
                                      </p:cBhvr>
                                    </p:animEffect>
                                  </p:childTnLst>
                                </p:cTn>
                              </p:par>
                            </p:childTnLst>
                          </p:cTn>
                        </p:par>
                        <p:par>
                          <p:cTn id="26" fill="hold">
                            <p:stCondLst>
                              <p:cond delay="1500"/>
                            </p:stCondLst>
                            <p:childTnLst>
                              <p:par>
                                <p:cTn id="27" presetID="12" presetClass="entr" presetSubtype="8"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p:tgtEl>
                                          <p:spTgt spid="24"/>
                                        </p:tgtEl>
                                        <p:attrNameLst>
                                          <p:attrName>ppt_x</p:attrName>
                                        </p:attrNameLst>
                                      </p:cBhvr>
                                      <p:tavLst>
                                        <p:tav tm="0">
                                          <p:val>
                                            <p:strVal val="#ppt_x-#ppt_w*1.125000"/>
                                          </p:val>
                                        </p:tav>
                                        <p:tav tm="100000">
                                          <p:val>
                                            <p:strVal val="#ppt_x"/>
                                          </p:val>
                                        </p:tav>
                                      </p:tavLst>
                                    </p:anim>
                                    <p:animEffect transition="in" filter="wipe(right)">
                                      <p:cBhvr>
                                        <p:cTn id="30" dur="500"/>
                                        <p:tgtEl>
                                          <p:spTgt spid="24"/>
                                        </p:tgtEl>
                                      </p:cBhvr>
                                    </p:animEffect>
                                  </p:childTnLst>
                                </p:cTn>
                              </p:par>
                              <p:par>
                                <p:cTn id="31" presetID="22" presetClass="entr" presetSubtype="1"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up)">
                                      <p:cBhvr>
                                        <p:cTn id="33" dur="500"/>
                                        <p:tgtEl>
                                          <p:spTgt spid="47"/>
                                        </p:tgtEl>
                                      </p:cBhvr>
                                    </p:animEffect>
                                  </p:childTnLst>
                                </p:cTn>
                              </p:par>
                            </p:childTnLst>
                          </p:cTn>
                        </p:par>
                        <p:par>
                          <p:cTn id="34" fill="hold">
                            <p:stCondLst>
                              <p:cond delay="2000"/>
                            </p:stCondLst>
                            <p:childTnLst>
                              <p:par>
                                <p:cTn id="35" presetID="12" presetClass="entr" presetSubtype="8"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p:tgtEl>
                                          <p:spTgt spid="37"/>
                                        </p:tgtEl>
                                        <p:attrNameLst>
                                          <p:attrName>ppt_x</p:attrName>
                                        </p:attrNameLst>
                                      </p:cBhvr>
                                      <p:tavLst>
                                        <p:tav tm="0">
                                          <p:val>
                                            <p:strVal val="#ppt_x-#ppt_w*1.125000"/>
                                          </p:val>
                                        </p:tav>
                                        <p:tav tm="100000">
                                          <p:val>
                                            <p:strVal val="#ppt_x"/>
                                          </p:val>
                                        </p:tav>
                                      </p:tavLst>
                                    </p:anim>
                                    <p:animEffect transition="in" filter="wipe(right)">
                                      <p:cBhvr>
                                        <p:cTn id="38" dur="500"/>
                                        <p:tgtEl>
                                          <p:spTgt spid="37"/>
                                        </p:tgtEl>
                                      </p:cBhvr>
                                    </p:animEffect>
                                  </p:childTnLst>
                                </p:cTn>
                              </p:par>
                            </p:childTnLst>
                          </p:cTn>
                        </p:par>
                        <p:par>
                          <p:cTn id="39" fill="hold">
                            <p:stCondLst>
                              <p:cond delay="2500"/>
                            </p:stCondLst>
                            <p:childTnLst>
                              <p:par>
                                <p:cTn id="40" presetID="12" presetClass="entr" presetSubtype="8"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additive="base">
                                        <p:cTn id="42" dur="500"/>
                                        <p:tgtEl>
                                          <p:spTgt spid="25"/>
                                        </p:tgtEl>
                                        <p:attrNameLst>
                                          <p:attrName>ppt_x</p:attrName>
                                        </p:attrNameLst>
                                      </p:cBhvr>
                                      <p:tavLst>
                                        <p:tav tm="0">
                                          <p:val>
                                            <p:strVal val="#ppt_x-#ppt_w*1.125000"/>
                                          </p:val>
                                        </p:tav>
                                        <p:tav tm="100000">
                                          <p:val>
                                            <p:strVal val="#ppt_x"/>
                                          </p:val>
                                        </p:tav>
                                      </p:tavLst>
                                    </p:anim>
                                    <p:animEffect transition="in" filter="wipe(right)">
                                      <p:cBhvr>
                                        <p:cTn id="43" dur="500"/>
                                        <p:tgtEl>
                                          <p:spTgt spid="25"/>
                                        </p:tgtEl>
                                      </p:cBhvr>
                                    </p:animEffect>
                                  </p:childTnLst>
                                </p:cTn>
                              </p:par>
                              <p:par>
                                <p:cTn id="44" presetID="22" presetClass="entr" presetSubtype="1" fill="hold" nodeType="with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wipe(up)">
                                      <p:cBhvr>
                                        <p:cTn id="46" dur="500"/>
                                        <p:tgtEl>
                                          <p:spTgt spid="48"/>
                                        </p:tgtEl>
                                      </p:cBhvr>
                                    </p:animEffect>
                                  </p:childTnLst>
                                </p:cTn>
                              </p:par>
                            </p:childTnLst>
                          </p:cTn>
                        </p:par>
                        <p:par>
                          <p:cTn id="47" fill="hold">
                            <p:stCondLst>
                              <p:cond delay="3000"/>
                            </p:stCondLst>
                            <p:childTnLst>
                              <p:par>
                                <p:cTn id="48" presetID="12" presetClass="entr" presetSubtype="8" fill="hold" grpId="0" nodeType="afterEffect">
                                  <p:stCondLst>
                                    <p:cond delay="0"/>
                                  </p:stCondLst>
                                  <p:childTnLst>
                                    <p:set>
                                      <p:cBhvr>
                                        <p:cTn id="49" dur="1" fill="hold">
                                          <p:stCondLst>
                                            <p:cond delay="0"/>
                                          </p:stCondLst>
                                        </p:cTn>
                                        <p:tgtEl>
                                          <p:spTgt spid="38"/>
                                        </p:tgtEl>
                                        <p:attrNameLst>
                                          <p:attrName>style.visibility</p:attrName>
                                        </p:attrNameLst>
                                      </p:cBhvr>
                                      <p:to>
                                        <p:strVal val="visible"/>
                                      </p:to>
                                    </p:set>
                                    <p:anim calcmode="lin" valueType="num">
                                      <p:cBhvr additive="base">
                                        <p:cTn id="50" dur="500"/>
                                        <p:tgtEl>
                                          <p:spTgt spid="38"/>
                                        </p:tgtEl>
                                        <p:attrNameLst>
                                          <p:attrName>ppt_x</p:attrName>
                                        </p:attrNameLst>
                                      </p:cBhvr>
                                      <p:tavLst>
                                        <p:tav tm="0">
                                          <p:val>
                                            <p:strVal val="#ppt_x-#ppt_w*1.125000"/>
                                          </p:val>
                                        </p:tav>
                                        <p:tav tm="100000">
                                          <p:val>
                                            <p:strVal val="#ppt_x"/>
                                          </p:val>
                                        </p:tav>
                                      </p:tavLst>
                                    </p:anim>
                                    <p:animEffect transition="in" filter="wipe(right)">
                                      <p:cBhvr>
                                        <p:cTn id="51" dur="500"/>
                                        <p:tgtEl>
                                          <p:spTgt spid="38"/>
                                        </p:tgtEl>
                                      </p:cBhvr>
                                    </p:animEffect>
                                  </p:childTnLst>
                                </p:cTn>
                              </p:par>
                              <p:par>
                                <p:cTn id="52" presetID="22" presetClass="entr" presetSubtype="1"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wipe(up)">
                                      <p:cBhvr>
                                        <p:cTn id="54" dur="500"/>
                                        <p:tgtEl>
                                          <p:spTgt spid="49"/>
                                        </p:tgtEl>
                                      </p:cBhvr>
                                    </p:animEffect>
                                  </p:childTnLst>
                                </p:cTn>
                              </p:par>
                            </p:childTnLst>
                          </p:cTn>
                        </p:par>
                        <p:par>
                          <p:cTn id="55" fill="hold">
                            <p:stCondLst>
                              <p:cond delay="3500"/>
                            </p:stCondLst>
                            <p:childTnLst>
                              <p:par>
                                <p:cTn id="56" presetID="12" presetClass="entr" presetSubtype="8" fill="hold" grpId="0" nodeType="afterEffect">
                                  <p:stCondLst>
                                    <p:cond delay="0"/>
                                  </p:stCondLst>
                                  <p:childTnLst>
                                    <p:set>
                                      <p:cBhvr>
                                        <p:cTn id="57" dur="1" fill="hold">
                                          <p:stCondLst>
                                            <p:cond delay="0"/>
                                          </p:stCondLst>
                                        </p:cTn>
                                        <p:tgtEl>
                                          <p:spTgt spid="40"/>
                                        </p:tgtEl>
                                        <p:attrNameLst>
                                          <p:attrName>style.visibility</p:attrName>
                                        </p:attrNameLst>
                                      </p:cBhvr>
                                      <p:to>
                                        <p:strVal val="visible"/>
                                      </p:to>
                                    </p:set>
                                    <p:anim calcmode="lin" valueType="num">
                                      <p:cBhvr additive="base">
                                        <p:cTn id="58" dur="500"/>
                                        <p:tgtEl>
                                          <p:spTgt spid="40"/>
                                        </p:tgtEl>
                                        <p:attrNameLst>
                                          <p:attrName>ppt_x</p:attrName>
                                        </p:attrNameLst>
                                      </p:cBhvr>
                                      <p:tavLst>
                                        <p:tav tm="0">
                                          <p:val>
                                            <p:strVal val="#ppt_x-#ppt_w*1.125000"/>
                                          </p:val>
                                        </p:tav>
                                        <p:tav tm="100000">
                                          <p:val>
                                            <p:strVal val="#ppt_x"/>
                                          </p:val>
                                        </p:tav>
                                      </p:tavLst>
                                    </p:anim>
                                    <p:animEffect transition="in" filter="wipe(right)">
                                      <p:cBhvr>
                                        <p:cTn id="59" dur="500"/>
                                        <p:tgtEl>
                                          <p:spTgt spid="40"/>
                                        </p:tgtEl>
                                      </p:cBhvr>
                                    </p:animEffect>
                                  </p:childTnLst>
                                </p:cTn>
                              </p:par>
                            </p:childTnLst>
                          </p:cTn>
                        </p:par>
                        <p:par>
                          <p:cTn id="60" fill="hold">
                            <p:stCondLst>
                              <p:cond delay="4000"/>
                            </p:stCondLst>
                            <p:childTnLst>
                              <p:par>
                                <p:cTn id="61" presetID="12" presetClass="entr" presetSubtype="8"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additive="base">
                                        <p:cTn id="63" dur="500"/>
                                        <p:tgtEl>
                                          <p:spTgt spid="27"/>
                                        </p:tgtEl>
                                        <p:attrNameLst>
                                          <p:attrName>ppt_x</p:attrName>
                                        </p:attrNameLst>
                                      </p:cBhvr>
                                      <p:tavLst>
                                        <p:tav tm="0">
                                          <p:val>
                                            <p:strVal val="#ppt_x-#ppt_w*1.125000"/>
                                          </p:val>
                                        </p:tav>
                                        <p:tav tm="100000">
                                          <p:val>
                                            <p:strVal val="#ppt_x"/>
                                          </p:val>
                                        </p:tav>
                                      </p:tavLst>
                                    </p:anim>
                                    <p:animEffect transition="in" filter="wipe(right)">
                                      <p:cBhvr>
                                        <p:cTn id="64" dur="500"/>
                                        <p:tgtEl>
                                          <p:spTgt spid="27"/>
                                        </p:tgtEl>
                                      </p:cBhvr>
                                    </p:animEffect>
                                  </p:childTnLst>
                                </p:cTn>
                              </p:par>
                              <p:par>
                                <p:cTn id="65" presetID="22" presetClass="entr" presetSubtype="1" fill="hold" nodeType="with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wipe(up)">
                                      <p:cBhvr>
                                        <p:cTn id="67" dur="500"/>
                                        <p:tgtEl>
                                          <p:spTgt spid="50"/>
                                        </p:tgtEl>
                                      </p:cBhvr>
                                    </p:animEffect>
                                  </p:childTnLst>
                                </p:cTn>
                              </p:par>
                            </p:childTnLst>
                          </p:cTn>
                        </p:par>
                        <p:par>
                          <p:cTn id="68" fill="hold">
                            <p:stCondLst>
                              <p:cond delay="4500"/>
                            </p:stCondLst>
                            <p:childTnLst>
                              <p:par>
                                <p:cTn id="69" presetID="12" presetClass="entr" presetSubtype="8" fill="hold" grpId="0" nodeType="afterEffect">
                                  <p:stCondLst>
                                    <p:cond delay="0"/>
                                  </p:stCondLst>
                                  <p:childTnLst>
                                    <p:set>
                                      <p:cBhvr>
                                        <p:cTn id="70" dur="1" fill="hold">
                                          <p:stCondLst>
                                            <p:cond delay="0"/>
                                          </p:stCondLst>
                                        </p:cTn>
                                        <p:tgtEl>
                                          <p:spTgt spid="42"/>
                                        </p:tgtEl>
                                        <p:attrNameLst>
                                          <p:attrName>style.visibility</p:attrName>
                                        </p:attrNameLst>
                                      </p:cBhvr>
                                      <p:to>
                                        <p:strVal val="visible"/>
                                      </p:to>
                                    </p:set>
                                    <p:anim calcmode="lin" valueType="num">
                                      <p:cBhvr additive="base">
                                        <p:cTn id="71" dur="500"/>
                                        <p:tgtEl>
                                          <p:spTgt spid="42"/>
                                        </p:tgtEl>
                                        <p:attrNameLst>
                                          <p:attrName>ppt_x</p:attrName>
                                        </p:attrNameLst>
                                      </p:cBhvr>
                                      <p:tavLst>
                                        <p:tav tm="0">
                                          <p:val>
                                            <p:strVal val="#ppt_x-#ppt_w*1.125000"/>
                                          </p:val>
                                        </p:tav>
                                        <p:tav tm="100000">
                                          <p:val>
                                            <p:strVal val="#ppt_x"/>
                                          </p:val>
                                        </p:tav>
                                      </p:tavLst>
                                    </p:anim>
                                    <p:animEffect transition="in" filter="wipe(right)">
                                      <p:cBhvr>
                                        <p:cTn id="72" dur="500"/>
                                        <p:tgtEl>
                                          <p:spTgt spid="42"/>
                                        </p:tgtEl>
                                      </p:cBhvr>
                                    </p:animEffect>
                                  </p:childTnLst>
                                </p:cTn>
                              </p:par>
                            </p:childTnLst>
                          </p:cTn>
                        </p:par>
                        <p:par>
                          <p:cTn id="73" fill="hold">
                            <p:stCondLst>
                              <p:cond delay="5000"/>
                            </p:stCondLst>
                            <p:childTnLst>
                              <p:par>
                                <p:cTn id="74" presetID="12" presetClass="entr" presetSubtype="8" fill="hold" grpId="0" nodeType="afterEffect">
                                  <p:stCondLst>
                                    <p:cond delay="0"/>
                                  </p:stCondLst>
                                  <p:childTnLst>
                                    <p:set>
                                      <p:cBhvr>
                                        <p:cTn id="75" dur="1" fill="hold">
                                          <p:stCondLst>
                                            <p:cond delay="0"/>
                                          </p:stCondLst>
                                        </p:cTn>
                                        <p:tgtEl>
                                          <p:spTgt spid="28"/>
                                        </p:tgtEl>
                                        <p:attrNameLst>
                                          <p:attrName>style.visibility</p:attrName>
                                        </p:attrNameLst>
                                      </p:cBhvr>
                                      <p:to>
                                        <p:strVal val="visible"/>
                                      </p:to>
                                    </p:set>
                                    <p:anim calcmode="lin" valueType="num">
                                      <p:cBhvr additive="base">
                                        <p:cTn id="76" dur="500"/>
                                        <p:tgtEl>
                                          <p:spTgt spid="28"/>
                                        </p:tgtEl>
                                        <p:attrNameLst>
                                          <p:attrName>ppt_x</p:attrName>
                                        </p:attrNameLst>
                                      </p:cBhvr>
                                      <p:tavLst>
                                        <p:tav tm="0">
                                          <p:val>
                                            <p:strVal val="#ppt_x-#ppt_w*1.125000"/>
                                          </p:val>
                                        </p:tav>
                                        <p:tav tm="100000">
                                          <p:val>
                                            <p:strVal val="#ppt_x"/>
                                          </p:val>
                                        </p:tav>
                                      </p:tavLst>
                                    </p:anim>
                                    <p:animEffect transition="in" filter="wipe(right)">
                                      <p:cBhvr>
                                        <p:cTn id="77" dur="500"/>
                                        <p:tgtEl>
                                          <p:spTgt spid="28"/>
                                        </p:tgtEl>
                                      </p:cBhvr>
                                    </p:animEffect>
                                  </p:childTnLst>
                                </p:cTn>
                              </p:par>
                              <p:par>
                                <p:cTn id="78" presetID="22" presetClass="entr" presetSubtype="1" fill="hold" nodeType="with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wipe(up)">
                                      <p:cBhvr>
                                        <p:cTn id="80" dur="500"/>
                                        <p:tgtEl>
                                          <p:spTgt spid="51"/>
                                        </p:tgtEl>
                                      </p:cBhvr>
                                    </p:animEffect>
                                  </p:childTnLst>
                                </p:cTn>
                              </p:par>
                            </p:childTnLst>
                          </p:cTn>
                        </p:par>
                        <p:par>
                          <p:cTn id="81" fill="hold">
                            <p:stCondLst>
                              <p:cond delay="5500"/>
                            </p:stCondLst>
                            <p:childTnLst>
                              <p:par>
                                <p:cTn id="82" presetID="12" presetClass="entr" presetSubtype="8" fill="hold" grpId="0" nodeType="afterEffect">
                                  <p:stCondLst>
                                    <p:cond delay="0"/>
                                  </p:stCondLst>
                                  <p:childTnLst>
                                    <p:set>
                                      <p:cBhvr>
                                        <p:cTn id="83" dur="1" fill="hold">
                                          <p:stCondLst>
                                            <p:cond delay="0"/>
                                          </p:stCondLst>
                                        </p:cTn>
                                        <p:tgtEl>
                                          <p:spTgt spid="44"/>
                                        </p:tgtEl>
                                        <p:attrNameLst>
                                          <p:attrName>style.visibility</p:attrName>
                                        </p:attrNameLst>
                                      </p:cBhvr>
                                      <p:to>
                                        <p:strVal val="visible"/>
                                      </p:to>
                                    </p:set>
                                    <p:anim calcmode="lin" valueType="num">
                                      <p:cBhvr additive="base">
                                        <p:cTn id="84" dur="500"/>
                                        <p:tgtEl>
                                          <p:spTgt spid="44"/>
                                        </p:tgtEl>
                                        <p:attrNameLst>
                                          <p:attrName>ppt_x</p:attrName>
                                        </p:attrNameLst>
                                      </p:cBhvr>
                                      <p:tavLst>
                                        <p:tav tm="0">
                                          <p:val>
                                            <p:strVal val="#ppt_x-#ppt_w*1.125000"/>
                                          </p:val>
                                        </p:tav>
                                        <p:tav tm="100000">
                                          <p:val>
                                            <p:strVal val="#ppt_x"/>
                                          </p:val>
                                        </p:tav>
                                      </p:tavLst>
                                    </p:anim>
                                    <p:animEffect transition="in" filter="wipe(right)">
                                      <p:cBhvr>
                                        <p:cTn id="85" dur="500"/>
                                        <p:tgtEl>
                                          <p:spTgt spid="44"/>
                                        </p:tgtEl>
                                      </p:cBhvr>
                                    </p:animEffect>
                                  </p:childTnLst>
                                </p:cTn>
                              </p:par>
                            </p:childTnLst>
                          </p:cTn>
                        </p:par>
                        <p:par>
                          <p:cTn id="86" fill="hold">
                            <p:stCondLst>
                              <p:cond delay="6000"/>
                            </p:stCondLst>
                            <p:childTnLst>
                              <p:par>
                                <p:cTn id="87" presetID="12" presetClass="entr" presetSubtype="8" fill="hold" grpId="0" nodeType="afterEffect">
                                  <p:stCondLst>
                                    <p:cond delay="0"/>
                                  </p:stCondLst>
                                  <p:childTnLst>
                                    <p:set>
                                      <p:cBhvr>
                                        <p:cTn id="88" dur="1" fill="hold">
                                          <p:stCondLst>
                                            <p:cond delay="0"/>
                                          </p:stCondLst>
                                        </p:cTn>
                                        <p:tgtEl>
                                          <p:spTgt spid="29"/>
                                        </p:tgtEl>
                                        <p:attrNameLst>
                                          <p:attrName>style.visibility</p:attrName>
                                        </p:attrNameLst>
                                      </p:cBhvr>
                                      <p:to>
                                        <p:strVal val="visible"/>
                                      </p:to>
                                    </p:set>
                                    <p:anim calcmode="lin" valueType="num">
                                      <p:cBhvr additive="base">
                                        <p:cTn id="89" dur="500"/>
                                        <p:tgtEl>
                                          <p:spTgt spid="29"/>
                                        </p:tgtEl>
                                        <p:attrNameLst>
                                          <p:attrName>ppt_x</p:attrName>
                                        </p:attrNameLst>
                                      </p:cBhvr>
                                      <p:tavLst>
                                        <p:tav tm="0">
                                          <p:val>
                                            <p:strVal val="#ppt_x-#ppt_w*1.125000"/>
                                          </p:val>
                                        </p:tav>
                                        <p:tav tm="100000">
                                          <p:val>
                                            <p:strVal val="#ppt_x"/>
                                          </p:val>
                                        </p:tav>
                                      </p:tavLst>
                                    </p:anim>
                                    <p:animEffect transition="in" filter="wipe(right)">
                                      <p:cBhvr>
                                        <p:cTn id="90" dur="500"/>
                                        <p:tgtEl>
                                          <p:spTgt spid="29"/>
                                        </p:tgtEl>
                                      </p:cBhvr>
                                    </p:animEffect>
                                  </p:childTnLst>
                                </p:cTn>
                              </p:par>
                              <p:par>
                                <p:cTn id="91" presetID="22" presetClass="entr" presetSubtype="1" fill="hold" nodeType="with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wipe(up)">
                                      <p:cBhvr>
                                        <p:cTn id="93" dur="500"/>
                                        <p:tgtEl>
                                          <p:spTgt spid="52"/>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500"/>
                                        <p:tgtEl>
                                          <p:spTgt spid="3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fade">
                                      <p:cBhvr>
                                        <p:cTn id="10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p:bldP spid="28" grpId="0"/>
      <p:bldP spid="29" grpId="0"/>
      <p:bldP spid="30" grpId="0"/>
      <p:bldP spid="31" grpId="0"/>
      <p:bldP spid="32" grpId="0"/>
      <p:bldP spid="33" grpId="0"/>
      <p:bldP spid="36" grpId="0"/>
      <p:bldP spid="37" grpId="0"/>
      <p:bldP spid="38" grpId="0"/>
      <p:bldP spid="40" grpId="0"/>
      <p:bldP spid="42" grpId="0"/>
      <p:bldP spid="4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p:txBody>
          <a:bodyPr/>
          <a:lstStyle/>
          <a:p>
            <a:r>
              <a:rPr lang="en-US" dirty="0"/>
              <a:t>Process and tools</a:t>
            </a:r>
          </a:p>
        </p:txBody>
      </p:sp>
    </p:spTree>
    <p:extLst>
      <p:ext uri="{BB962C8B-B14F-4D97-AF65-F5344CB8AC3E}">
        <p14:creationId xmlns:p14="http://schemas.microsoft.com/office/powerpoint/2010/main" val="25859697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solidFill>
                  <a:srgbClr val="0078D4"/>
                </a:solidFill>
                <a:latin typeface="Segoe UI Semibold" panose="020B0502040204020203" pitchFamily="34" charset="0"/>
                <a:cs typeface="Segoe UI Semibold" panose="020B0502040204020203" pitchFamily="34" charset="0"/>
              </a:rPr>
              <a:t>Agenda</a:t>
            </a:r>
          </a:p>
        </p:txBody>
      </p:sp>
      <p:sp>
        <p:nvSpPr>
          <p:cNvPr id="2" name="TextBox 1">
            <a:extLst>
              <a:ext uri="{FF2B5EF4-FFF2-40B4-BE49-F238E27FC236}">
                <a16:creationId xmlns:a16="http://schemas.microsoft.com/office/drawing/2014/main" id="{D0D79292-2676-3343-A684-812C7C4DB8CE}"/>
              </a:ext>
            </a:extLst>
          </p:cNvPr>
          <p:cNvSpPr txBox="1"/>
          <p:nvPr/>
        </p:nvSpPr>
        <p:spPr>
          <a:xfrm>
            <a:off x="1632872" y="1735585"/>
            <a:ext cx="8835656" cy="5047536"/>
          </a:xfrm>
          <a:prstGeom prst="rect">
            <a:avLst/>
          </a:prstGeom>
          <a:noFill/>
        </p:spPr>
        <p:txBody>
          <a:bodyPr wrap="square" rtlCol="0">
            <a:spAutoFit/>
          </a:bodyPr>
          <a:lstStyle/>
          <a:p>
            <a:pPr defTabSz="914367">
              <a:spcBef>
                <a:spcPts val="600"/>
              </a:spcBef>
              <a:defRPr/>
            </a:pPr>
            <a:r>
              <a:rPr lang="en-US" sz="2400" dirty="0">
                <a:solidFill>
                  <a:srgbClr val="4FE7FF"/>
                </a:solidFill>
                <a:latin typeface="Segoe UI Light" panose="020B0502040204020203" pitchFamily="34" charset="0"/>
                <a:ea typeface="+mn-lt"/>
                <a:cs typeface="Segoe UI Light" panose="020B0502040204020203" pitchFamily="34" charset="0"/>
              </a:rPr>
              <a:t>●  </a:t>
            </a:r>
            <a:r>
              <a:rPr lang="en-US" sz="2800" dirty="0"/>
              <a:t>Digital transformation</a:t>
            </a:r>
          </a:p>
          <a:p>
            <a:pPr>
              <a:spcBef>
                <a:spcPts val="600"/>
              </a:spcBef>
            </a:pPr>
            <a:r>
              <a:rPr lang="en-US" sz="2800" dirty="0">
                <a:solidFill>
                  <a:srgbClr val="4FE7FF"/>
                </a:solidFill>
                <a:latin typeface="Segoe UI Light" panose="020B0502040204020203" pitchFamily="34" charset="0"/>
                <a:ea typeface="+mn-lt"/>
                <a:cs typeface="Segoe UI Light" panose="020B0502040204020203" pitchFamily="34" charset="0"/>
              </a:rPr>
              <a:t>●  </a:t>
            </a:r>
            <a:r>
              <a:rPr lang="en-US" sz="2800" dirty="0"/>
              <a:t>Microsoft Cloud Adoption Framework for Azure</a:t>
            </a:r>
          </a:p>
          <a:p>
            <a:pPr>
              <a:spcBef>
                <a:spcPts val="600"/>
              </a:spcBef>
            </a:pPr>
            <a:r>
              <a:rPr lang="en-US" sz="2800" dirty="0">
                <a:solidFill>
                  <a:srgbClr val="4FE7FF"/>
                </a:solidFill>
                <a:latin typeface="Segoe UI Light" panose="020B0502040204020203" pitchFamily="34" charset="0"/>
                <a:ea typeface="+mn-lt"/>
                <a:cs typeface="Segoe UI Light" panose="020B0502040204020203" pitchFamily="34" charset="0"/>
              </a:rPr>
              <a:t>●  </a:t>
            </a:r>
            <a:r>
              <a:rPr lang="en-US" sz="2800" dirty="0"/>
              <a:t>Prerequisite steps</a:t>
            </a:r>
          </a:p>
          <a:p>
            <a:pPr>
              <a:spcBef>
                <a:spcPts val="600"/>
              </a:spcBef>
            </a:pPr>
            <a:r>
              <a:rPr lang="en-US" sz="2800" dirty="0">
                <a:solidFill>
                  <a:srgbClr val="4FE7FF"/>
                </a:solidFill>
                <a:latin typeface="Segoe UI Light" panose="020B0502040204020203" pitchFamily="34" charset="0"/>
                <a:ea typeface="+mn-lt"/>
                <a:cs typeface="Segoe UI Light" panose="020B0502040204020203" pitchFamily="34" charset="0"/>
              </a:rPr>
              <a:t>●  </a:t>
            </a:r>
            <a:r>
              <a:rPr lang="en-US" sz="2800" dirty="0"/>
              <a:t>Azure landing zones - best practices</a:t>
            </a:r>
          </a:p>
          <a:p>
            <a:pPr>
              <a:spcBef>
                <a:spcPts val="600"/>
              </a:spcBef>
            </a:pPr>
            <a:r>
              <a:rPr lang="en-US" sz="2800" dirty="0">
                <a:solidFill>
                  <a:srgbClr val="4FE7FF"/>
                </a:solidFill>
                <a:latin typeface="Segoe UI Light" panose="020B0502040204020203" pitchFamily="34" charset="0"/>
                <a:ea typeface="+mn-lt"/>
                <a:cs typeface="Segoe UI Light" panose="020B0502040204020203" pitchFamily="34" charset="0"/>
              </a:rPr>
              <a:t>●  </a:t>
            </a:r>
            <a:r>
              <a:rPr lang="en-US" sz="2800" dirty="0"/>
              <a:t>Process and tools </a:t>
            </a:r>
          </a:p>
          <a:p>
            <a:pPr>
              <a:spcBef>
                <a:spcPts val="600"/>
              </a:spcBef>
            </a:pPr>
            <a:r>
              <a:rPr lang="en-US" sz="2800" dirty="0">
                <a:solidFill>
                  <a:srgbClr val="4FE7FF"/>
                </a:solidFill>
                <a:latin typeface="Segoe UI Light" panose="020B0502040204020203" pitchFamily="34" charset="0"/>
                <a:ea typeface="+mn-lt"/>
                <a:cs typeface="Segoe UI Light" panose="020B0502040204020203" pitchFamily="34" charset="0"/>
              </a:rPr>
              <a:t>●  </a:t>
            </a:r>
            <a:r>
              <a:rPr lang="en-US" sz="2800" dirty="0"/>
              <a:t>Common migration scenarios</a:t>
            </a:r>
          </a:p>
          <a:p>
            <a:pPr>
              <a:spcBef>
                <a:spcPts val="600"/>
              </a:spcBef>
            </a:pPr>
            <a:r>
              <a:rPr lang="en-US" sz="2800" dirty="0">
                <a:solidFill>
                  <a:srgbClr val="4FE7FF"/>
                </a:solidFill>
                <a:latin typeface="Segoe UI Light" panose="020B0502040204020203" pitchFamily="34" charset="0"/>
                <a:ea typeface="+mn-lt"/>
                <a:cs typeface="Segoe UI Light" panose="020B0502040204020203" pitchFamily="34" charset="0"/>
              </a:rPr>
              <a:t>●  </a:t>
            </a:r>
            <a:r>
              <a:rPr lang="en-US" sz="2800" noProof="0" dirty="0"/>
              <a:t>Next steps - resources </a:t>
            </a:r>
            <a:endParaRPr lang="en-US" sz="2800" dirty="0"/>
          </a:p>
          <a:p>
            <a:pPr defTabSz="914367">
              <a:defRPr/>
            </a:pPr>
            <a:endParaRPr lang="en-US" sz="2400" dirty="0"/>
          </a:p>
          <a:p>
            <a:pPr defTabSz="914367">
              <a:defRPr/>
            </a:pPr>
            <a:endParaRPr lang="en-US" sz="2400" dirty="0">
              <a:solidFill>
                <a:srgbClr val="0078D4"/>
              </a:solidFill>
              <a:latin typeface="Segoe UI"/>
              <a:ea typeface="+mn-lt"/>
              <a:cs typeface="Segoe UI Light" panose="020B0502040204020203" pitchFamily="34" charset="0"/>
            </a:endParaRPr>
          </a:p>
          <a:p>
            <a:pPr defTabSz="914367">
              <a:defRPr/>
            </a:pPr>
            <a:endParaRPr lang="en-US" sz="2400" dirty="0">
              <a:gradFill>
                <a:gsLst>
                  <a:gs pos="2917">
                    <a:srgbClr val="000000"/>
                  </a:gs>
                  <a:gs pos="30000">
                    <a:srgbClr val="000000"/>
                  </a:gs>
                </a:gsLst>
                <a:lin ang="5400000" scaled="0"/>
              </a:gradFill>
              <a:latin typeface="Segoe UI"/>
            </a:endParaRPr>
          </a:p>
          <a:p>
            <a:endParaRPr lang="en-US" sz="2400" dirty="0"/>
          </a:p>
        </p:txBody>
      </p:sp>
      <p:pic>
        <p:nvPicPr>
          <p:cNvPr id="11" name="Graphic 10">
            <a:extLst>
              <a:ext uri="{FF2B5EF4-FFF2-40B4-BE49-F238E27FC236}">
                <a16:creationId xmlns:a16="http://schemas.microsoft.com/office/drawing/2014/main" id="{D14B0D82-A289-8449-ACA1-28222FEE97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177329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AFBBF-339C-4A60-AA1C-084A2D41B5C3}"/>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Adopt migration execution</a:t>
            </a:r>
          </a:p>
        </p:txBody>
      </p:sp>
      <p:sp>
        <p:nvSpPr>
          <p:cNvPr id="6" name="TextBox 5">
            <a:extLst>
              <a:ext uri="{FF2B5EF4-FFF2-40B4-BE49-F238E27FC236}">
                <a16:creationId xmlns:a16="http://schemas.microsoft.com/office/drawing/2014/main" id="{6AC73A85-C51C-46C1-BC70-F516D2176AF7}"/>
              </a:ext>
            </a:extLst>
          </p:cNvPr>
          <p:cNvSpPr txBox="1"/>
          <p:nvPr/>
        </p:nvSpPr>
        <p:spPr>
          <a:xfrm>
            <a:off x="427038" y="4699321"/>
            <a:ext cx="11582400" cy="1615827"/>
          </a:xfrm>
          <a:prstGeom prst="rect">
            <a:avLst/>
          </a:prstGeom>
          <a:noFill/>
        </p:spPr>
        <p:txBody>
          <a:bodyPr wrap="square">
            <a:spAutoFit/>
          </a:bodyPr>
          <a:lstStyle/>
          <a:p>
            <a:pPr marL="400050" indent="-400050" defTabSz="914367">
              <a:spcAft>
                <a:spcPts val="600"/>
              </a:spcAft>
              <a:buSzPct val="150000"/>
              <a:buBlip>
                <a:blip r:embed="rId3"/>
              </a:buBlip>
            </a:pPr>
            <a:r>
              <a:rPr lang="en-US" sz="1600" dirty="0">
                <a:solidFill>
                  <a:srgbClr val="000000"/>
                </a:solidFill>
                <a:latin typeface="Segoe UI"/>
              </a:rPr>
              <a:t>Assess each workload and finalize architectural decisions about migration options.</a:t>
            </a:r>
          </a:p>
          <a:p>
            <a:pPr marL="400050" indent="-400050" defTabSz="914367">
              <a:spcAft>
                <a:spcPts val="600"/>
              </a:spcAft>
              <a:buSzPct val="150000"/>
              <a:buBlip>
                <a:blip r:embed="rId3"/>
              </a:buBlip>
            </a:pPr>
            <a:r>
              <a:rPr lang="en-US" sz="1600" dirty="0">
                <a:solidFill>
                  <a:srgbClr val="000000"/>
                </a:solidFill>
                <a:latin typeface="Segoe UI"/>
              </a:rPr>
              <a:t>Initiate the migration of the environment using native tools, third-party tools, and project management tools.</a:t>
            </a:r>
          </a:p>
          <a:p>
            <a:pPr marL="400050" indent="-400050" defTabSz="914367">
              <a:spcAft>
                <a:spcPts val="600"/>
              </a:spcAft>
              <a:buSzPct val="150000"/>
              <a:buBlip>
                <a:blip r:embed="rId3"/>
              </a:buBlip>
            </a:pPr>
            <a:r>
              <a:rPr lang="en-US" sz="1600" dirty="0">
                <a:solidFill>
                  <a:srgbClr val="000000"/>
                </a:solidFill>
                <a:latin typeface="Segoe UI"/>
              </a:rPr>
              <a:t>Workloads should be tested, optimized, documented, and released for ongoing operations. </a:t>
            </a:r>
          </a:p>
          <a:p>
            <a:pPr marL="400050" indent="-400050" defTabSz="914367">
              <a:spcAft>
                <a:spcPts val="600"/>
              </a:spcAft>
              <a:buSzPct val="150000"/>
              <a:buBlip>
                <a:blip r:embed="rId3"/>
              </a:buBlip>
            </a:pPr>
            <a:r>
              <a:rPr lang="en-US" sz="1600" dirty="0">
                <a:solidFill>
                  <a:srgbClr val="000000"/>
                </a:solidFill>
                <a:latin typeface="Segoe UI"/>
              </a:rPr>
              <a:t>Review the migrated workloads and hand them off to governance, operations management, and security teams for ongoing support of those workloads.</a:t>
            </a:r>
          </a:p>
        </p:txBody>
      </p:sp>
      <p:sp>
        <p:nvSpPr>
          <p:cNvPr id="51" name="TextBox 50">
            <a:extLst>
              <a:ext uri="{FF2B5EF4-FFF2-40B4-BE49-F238E27FC236}">
                <a16:creationId xmlns:a16="http://schemas.microsoft.com/office/drawing/2014/main" id="{4AE248CD-E186-497F-9452-F1005CF4B2F7}"/>
              </a:ext>
            </a:extLst>
          </p:cNvPr>
          <p:cNvSpPr txBox="1"/>
          <p:nvPr/>
        </p:nvSpPr>
        <p:spPr>
          <a:xfrm>
            <a:off x="323851" y="6199472"/>
            <a:ext cx="3811587" cy="415819"/>
          </a:xfrm>
          <a:prstGeom prst="rect">
            <a:avLst/>
          </a:prstGeom>
          <a:noFill/>
        </p:spPr>
        <p:txBody>
          <a:bodyPr wrap="square">
            <a:spAutoFit/>
          </a:bodyPr>
          <a:lstStyle/>
          <a:p>
            <a:pPr defTabSz="914367">
              <a:lnSpc>
                <a:spcPct val="150000"/>
              </a:lnSpc>
            </a:pPr>
            <a:r>
              <a:rPr lang="en-US" sz="1600" u="sng" dirty="0">
                <a:solidFill>
                  <a:schemeClr val="tx2"/>
                </a:solidFill>
                <a:latin typeface="Segoe UI "/>
                <a:cs typeface="Segoe UI Semilight" panose="020B0402040204020203" pitchFamily="34" charset="0"/>
                <a:hlinkClick r:id="rId4">
                  <a:extLst>
                    <a:ext uri="{A12FA001-AC4F-418D-AE19-62706E023703}">
                      <ahyp:hlinkClr xmlns:ahyp="http://schemas.microsoft.com/office/drawing/2018/hyperlinkcolor" val="tx"/>
                    </a:ext>
                  </a:extLst>
                </a:hlinkClick>
              </a:rPr>
              <a:t>https://aka.ms/adopt/migrate</a:t>
            </a:r>
            <a:endParaRPr lang="en-US" sz="1600" u="sng" dirty="0">
              <a:solidFill>
                <a:schemeClr val="tx2"/>
              </a:solidFill>
              <a:latin typeface="Segoe UI "/>
              <a:cs typeface="Segoe UI Semilight" panose="020B0402040204020203" pitchFamily="34" charset="0"/>
            </a:endParaRPr>
          </a:p>
        </p:txBody>
      </p:sp>
      <p:sp>
        <p:nvSpPr>
          <p:cNvPr id="4" name="Text Placeholder 7">
            <a:extLst>
              <a:ext uri="{FF2B5EF4-FFF2-40B4-BE49-F238E27FC236}">
                <a16:creationId xmlns:a16="http://schemas.microsoft.com/office/drawing/2014/main" id="{2ED74DD4-5C44-4241-A372-9AF5C1F7AE73}"/>
              </a:ext>
            </a:extLst>
          </p:cNvPr>
          <p:cNvSpPr txBox="1">
            <a:spLocks/>
          </p:cNvSpPr>
          <p:nvPr/>
        </p:nvSpPr>
        <p:spPr>
          <a:xfrm>
            <a:off x="376805" y="1199993"/>
            <a:ext cx="4287650" cy="403137"/>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spc="0" dirty="0">
                <a:solidFill>
                  <a:schemeClr val="tx2"/>
                </a:solidFill>
                <a:latin typeface="+mn-lt"/>
                <a:cs typeface="Segoe UI Semilight" panose="020B0402040204020203" pitchFamily="34" charset="0"/>
              </a:rPr>
              <a:t>Migrate</a:t>
            </a:r>
            <a:endParaRPr lang="en-US" sz="2000" spc="0" dirty="0">
              <a:latin typeface="+mn-lt"/>
              <a:cs typeface="Segoe UI Semilight" panose="020B0402040204020203" pitchFamily="34" charset="0"/>
            </a:endParaRPr>
          </a:p>
        </p:txBody>
      </p:sp>
      <p:grpSp>
        <p:nvGrpSpPr>
          <p:cNvPr id="225" name="Group 224">
            <a:extLst>
              <a:ext uri="{FF2B5EF4-FFF2-40B4-BE49-F238E27FC236}">
                <a16:creationId xmlns:a16="http://schemas.microsoft.com/office/drawing/2014/main" id="{855D88D1-52F0-4EC7-8CE4-F6416ECBC8A2}"/>
              </a:ext>
            </a:extLst>
          </p:cNvPr>
          <p:cNvGrpSpPr/>
          <p:nvPr/>
        </p:nvGrpSpPr>
        <p:grpSpPr>
          <a:xfrm>
            <a:off x="464964" y="1521073"/>
            <a:ext cx="11255536" cy="3058945"/>
            <a:chOff x="464964" y="1521073"/>
            <a:chExt cx="11255536" cy="3058945"/>
          </a:xfrm>
        </p:grpSpPr>
        <p:sp>
          <p:nvSpPr>
            <p:cNvPr id="63" name="Rectangle 62">
              <a:extLst>
                <a:ext uri="{FF2B5EF4-FFF2-40B4-BE49-F238E27FC236}">
                  <a16:creationId xmlns:a16="http://schemas.microsoft.com/office/drawing/2014/main" id="{0B25DB4F-3E2A-498E-8DC6-39C2A7B54C0F}"/>
                </a:ext>
              </a:extLst>
            </p:cNvPr>
            <p:cNvSpPr/>
            <p:nvPr/>
          </p:nvSpPr>
          <p:spPr bwMode="auto">
            <a:xfrm>
              <a:off x="756157" y="2317942"/>
              <a:ext cx="2173562"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Plan</a:t>
              </a:r>
              <a:endParaRPr kumimoji="0" lang="en-US" sz="1600" b="0" i="0" u="none" strike="noStrike" kern="1200" cap="none" spc="0" normalizeH="0" baseline="0" noProof="0" dirty="0">
                <a:ln>
                  <a:noFill/>
                </a:ln>
                <a:solidFill>
                  <a:schemeClr val="tx1"/>
                </a:solidFill>
                <a:effectLst/>
                <a:uLnTx/>
                <a:uFillTx/>
                <a:latin typeface="Segoe UI"/>
                <a:ea typeface="+mn-lt"/>
                <a:cs typeface="Segoe UI"/>
              </a:endParaRPr>
            </a:p>
          </p:txBody>
        </p:sp>
        <p:sp>
          <p:nvSpPr>
            <p:cNvPr id="64" name="Rectangle 63">
              <a:extLst>
                <a:ext uri="{FF2B5EF4-FFF2-40B4-BE49-F238E27FC236}">
                  <a16:creationId xmlns:a16="http://schemas.microsoft.com/office/drawing/2014/main" id="{CF23E474-6ACD-41B8-994B-EF80C57825A6}"/>
                </a:ext>
              </a:extLst>
            </p:cNvPr>
            <p:cNvSpPr/>
            <p:nvPr/>
          </p:nvSpPr>
          <p:spPr bwMode="auto">
            <a:xfrm>
              <a:off x="2279757" y="2317942"/>
              <a:ext cx="105465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Ready</a:t>
              </a:r>
              <a:endParaRPr kumimoji="0" lang="en-US" sz="1600" b="0" i="0" u="none" strike="noStrike" kern="1200" cap="none" spc="0" normalizeH="0" baseline="0" noProof="0" dirty="0">
                <a:ln>
                  <a:noFill/>
                </a:ln>
                <a:solidFill>
                  <a:schemeClr val="tx1"/>
                </a:solidFill>
                <a:effectLst/>
                <a:uLnTx/>
                <a:uFillTx/>
                <a:latin typeface="Segoe UI"/>
                <a:ea typeface="+mn-lt"/>
                <a:cs typeface="Segoe UI"/>
              </a:endParaRPr>
            </a:p>
          </p:txBody>
        </p:sp>
        <p:sp>
          <p:nvSpPr>
            <p:cNvPr id="65" name="Rectangle 64">
              <a:extLst>
                <a:ext uri="{FF2B5EF4-FFF2-40B4-BE49-F238E27FC236}">
                  <a16:creationId xmlns:a16="http://schemas.microsoft.com/office/drawing/2014/main" id="{F07EAC2C-782B-4350-A1E4-1BB630D60F64}"/>
                </a:ext>
              </a:extLst>
            </p:cNvPr>
            <p:cNvSpPr/>
            <p:nvPr/>
          </p:nvSpPr>
          <p:spPr bwMode="auto">
            <a:xfrm>
              <a:off x="4122010" y="2317942"/>
              <a:ext cx="1022670"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Adopt</a:t>
              </a:r>
              <a:endParaRPr kumimoji="0" lang="en-US" sz="12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cxnSp>
          <p:nvCxnSpPr>
            <p:cNvPr id="72" name="Straight Connector 71">
              <a:extLst>
                <a:ext uri="{FF2B5EF4-FFF2-40B4-BE49-F238E27FC236}">
                  <a16:creationId xmlns:a16="http://schemas.microsoft.com/office/drawing/2014/main" id="{25F2F86C-0237-40C2-92E7-21DE1CE338CE}"/>
                </a:ext>
              </a:extLst>
            </p:cNvPr>
            <p:cNvCxnSpPr>
              <a:cxnSpLocks/>
            </p:cNvCxnSpPr>
            <p:nvPr/>
          </p:nvCxnSpPr>
          <p:spPr>
            <a:xfrm>
              <a:off x="1422675" y="2600039"/>
              <a:ext cx="640080"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3" name="Rectangle 34">
              <a:extLst>
                <a:ext uri="{FF2B5EF4-FFF2-40B4-BE49-F238E27FC236}">
                  <a16:creationId xmlns:a16="http://schemas.microsoft.com/office/drawing/2014/main" id="{EF4E06D0-B78B-464D-B0E6-29484E69A7C3}"/>
                </a:ext>
              </a:extLst>
            </p:cNvPr>
            <p:cNvSpPr/>
            <p:nvPr/>
          </p:nvSpPr>
          <p:spPr bwMode="auto">
            <a:xfrm rot="8100000">
              <a:off x="1966833" y="2546722"/>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03EFCE4B-9B12-4D96-9414-1B84FAAEFC76}"/>
                </a:ext>
              </a:extLst>
            </p:cNvPr>
            <p:cNvCxnSpPr>
              <a:cxnSpLocks/>
            </p:cNvCxnSpPr>
            <p:nvPr/>
          </p:nvCxnSpPr>
          <p:spPr>
            <a:xfrm>
              <a:off x="3304370" y="2600039"/>
              <a:ext cx="640080"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 name="Rectangle 34">
              <a:extLst>
                <a:ext uri="{FF2B5EF4-FFF2-40B4-BE49-F238E27FC236}">
                  <a16:creationId xmlns:a16="http://schemas.microsoft.com/office/drawing/2014/main" id="{57755E29-BDF4-4992-AC15-24135DDD049A}"/>
                </a:ext>
              </a:extLst>
            </p:cNvPr>
            <p:cNvSpPr/>
            <p:nvPr/>
          </p:nvSpPr>
          <p:spPr bwMode="auto">
            <a:xfrm rot="8100000">
              <a:off x="3840412" y="2546723"/>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67" name="Group 166">
              <a:extLst>
                <a:ext uri="{FF2B5EF4-FFF2-40B4-BE49-F238E27FC236}">
                  <a16:creationId xmlns:a16="http://schemas.microsoft.com/office/drawing/2014/main" id="{A5F997A9-F4E9-402E-9D0E-558D3FD8C447}"/>
                </a:ext>
              </a:extLst>
            </p:cNvPr>
            <p:cNvGrpSpPr/>
            <p:nvPr/>
          </p:nvGrpSpPr>
          <p:grpSpPr>
            <a:xfrm>
              <a:off x="1001191" y="1899090"/>
              <a:ext cx="337935" cy="418851"/>
              <a:chOff x="1001191" y="2069410"/>
              <a:chExt cx="337935" cy="418851"/>
            </a:xfrm>
          </p:grpSpPr>
          <p:sp>
            <p:nvSpPr>
              <p:cNvPr id="78" name="Freeform 88">
                <a:extLst>
                  <a:ext uri="{FF2B5EF4-FFF2-40B4-BE49-F238E27FC236}">
                    <a16:creationId xmlns:a16="http://schemas.microsoft.com/office/drawing/2014/main" id="{3E639E03-48EE-40CD-BA66-C8F1665FD399}"/>
                  </a:ext>
                </a:extLst>
              </p:cNvPr>
              <p:cNvSpPr>
                <a:spLocks/>
              </p:cNvSpPr>
              <p:nvPr/>
            </p:nvSpPr>
            <p:spPr bwMode="auto">
              <a:xfrm>
                <a:off x="1001191" y="2069410"/>
                <a:ext cx="337935" cy="418851"/>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9" name="Freeform 89">
                <a:extLst>
                  <a:ext uri="{FF2B5EF4-FFF2-40B4-BE49-F238E27FC236}">
                    <a16:creationId xmlns:a16="http://schemas.microsoft.com/office/drawing/2014/main" id="{37BCF35B-D36A-4E58-B0B6-4A6649B608A6}"/>
                  </a:ext>
                </a:extLst>
              </p:cNvPr>
              <p:cNvSpPr>
                <a:spLocks/>
              </p:cNvSpPr>
              <p:nvPr/>
            </p:nvSpPr>
            <p:spPr bwMode="auto">
              <a:xfrm>
                <a:off x="1001191" y="2069410"/>
                <a:ext cx="123751" cy="123751"/>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0" name="Line 90">
                <a:extLst>
                  <a:ext uri="{FF2B5EF4-FFF2-40B4-BE49-F238E27FC236}">
                    <a16:creationId xmlns:a16="http://schemas.microsoft.com/office/drawing/2014/main" id="{E10551BE-1F64-4392-8889-DB4F181CAC12}"/>
                  </a:ext>
                </a:extLst>
              </p:cNvPr>
              <p:cNvSpPr>
                <a:spLocks noChangeShapeType="1"/>
              </p:cNvSpPr>
              <p:nvPr/>
            </p:nvSpPr>
            <p:spPr bwMode="auto">
              <a:xfrm>
                <a:off x="1089244" y="2288355"/>
                <a:ext cx="159449"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1" name="Line 91">
                <a:extLst>
                  <a:ext uri="{FF2B5EF4-FFF2-40B4-BE49-F238E27FC236}">
                    <a16:creationId xmlns:a16="http://schemas.microsoft.com/office/drawing/2014/main" id="{0E551D51-2EED-423F-95F8-BCC37EC38185}"/>
                  </a:ext>
                </a:extLst>
              </p:cNvPr>
              <p:cNvSpPr>
                <a:spLocks noChangeShapeType="1"/>
              </p:cNvSpPr>
              <p:nvPr/>
            </p:nvSpPr>
            <p:spPr bwMode="auto">
              <a:xfrm>
                <a:off x="1089244" y="2369269"/>
                <a:ext cx="159449"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E111C2E5-45F7-4703-9EA4-DB9321C9CD2D}"/>
                </a:ext>
              </a:extLst>
            </p:cNvPr>
            <p:cNvGrpSpPr/>
            <p:nvPr/>
          </p:nvGrpSpPr>
          <p:grpSpPr>
            <a:xfrm>
              <a:off x="2578757" y="1867267"/>
              <a:ext cx="477541" cy="475887"/>
              <a:chOff x="2419431" y="2037587"/>
              <a:chExt cx="477541" cy="475887"/>
            </a:xfrm>
          </p:grpSpPr>
          <p:sp>
            <p:nvSpPr>
              <p:cNvPr id="83" name="AutoShape 151">
                <a:extLst>
                  <a:ext uri="{FF2B5EF4-FFF2-40B4-BE49-F238E27FC236}">
                    <a16:creationId xmlns:a16="http://schemas.microsoft.com/office/drawing/2014/main" id="{66A72F94-6DFB-4205-BA39-1190F65D09D7}"/>
                  </a:ext>
                </a:extLst>
              </p:cNvPr>
              <p:cNvSpPr>
                <a:spLocks noChangeAspect="1" noChangeArrowheads="1" noTextEdit="1"/>
              </p:cNvSpPr>
              <p:nvPr/>
            </p:nvSpPr>
            <p:spPr bwMode="auto">
              <a:xfrm>
                <a:off x="2419431" y="2037587"/>
                <a:ext cx="477541" cy="47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Oval 153">
                <a:extLst>
                  <a:ext uri="{FF2B5EF4-FFF2-40B4-BE49-F238E27FC236}">
                    <a16:creationId xmlns:a16="http://schemas.microsoft.com/office/drawing/2014/main" id="{D2236B28-6A4F-43E3-8FE0-653615A787BF}"/>
                  </a:ext>
                </a:extLst>
              </p:cNvPr>
              <p:cNvSpPr>
                <a:spLocks noChangeArrowheads="1"/>
              </p:cNvSpPr>
              <p:nvPr/>
            </p:nvSpPr>
            <p:spPr bwMode="auto">
              <a:xfrm>
                <a:off x="2507008" y="2121859"/>
                <a:ext cx="305692" cy="30569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154">
                <a:extLst>
                  <a:ext uri="{FF2B5EF4-FFF2-40B4-BE49-F238E27FC236}">
                    <a16:creationId xmlns:a16="http://schemas.microsoft.com/office/drawing/2014/main" id="{C56B0A39-CE7E-4FF5-9B82-6E7FDE37CC07}"/>
                  </a:ext>
                </a:extLst>
              </p:cNvPr>
              <p:cNvSpPr>
                <a:spLocks/>
              </p:cNvSpPr>
              <p:nvPr/>
            </p:nvSpPr>
            <p:spPr bwMode="auto">
              <a:xfrm>
                <a:off x="2563189" y="2201173"/>
                <a:ext cx="181763" cy="148715"/>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155">
                <a:extLst>
                  <a:ext uri="{FF2B5EF4-FFF2-40B4-BE49-F238E27FC236}">
                    <a16:creationId xmlns:a16="http://schemas.microsoft.com/office/drawing/2014/main" id="{39EF7E61-153A-47E6-B4F2-7D5F5FDD0EFD}"/>
                  </a:ext>
                </a:extLst>
              </p:cNvPr>
              <p:cNvSpPr>
                <a:spLocks/>
              </p:cNvSpPr>
              <p:nvPr/>
            </p:nvSpPr>
            <p:spPr bwMode="auto">
              <a:xfrm>
                <a:off x="2799481" y="2288750"/>
                <a:ext cx="97491" cy="145410"/>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156">
                <a:extLst>
                  <a:ext uri="{FF2B5EF4-FFF2-40B4-BE49-F238E27FC236}">
                    <a16:creationId xmlns:a16="http://schemas.microsoft.com/office/drawing/2014/main" id="{06D38D9D-7501-4728-B7E3-F83FD99C5D9B}"/>
                  </a:ext>
                </a:extLst>
              </p:cNvPr>
              <p:cNvSpPr>
                <a:spLocks/>
              </p:cNvSpPr>
              <p:nvPr/>
            </p:nvSpPr>
            <p:spPr bwMode="auto">
              <a:xfrm>
                <a:off x="2419431" y="2116902"/>
                <a:ext cx="97491" cy="147062"/>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157">
                <a:extLst>
                  <a:ext uri="{FF2B5EF4-FFF2-40B4-BE49-F238E27FC236}">
                    <a16:creationId xmlns:a16="http://schemas.microsoft.com/office/drawing/2014/main" id="{8B9D9221-18DF-4DE5-AB47-3DC45A8E4579}"/>
                  </a:ext>
                </a:extLst>
              </p:cNvPr>
              <p:cNvSpPr>
                <a:spLocks/>
              </p:cNvSpPr>
              <p:nvPr/>
            </p:nvSpPr>
            <p:spPr bwMode="auto">
              <a:xfrm>
                <a:off x="2498746" y="2417636"/>
                <a:ext cx="147063" cy="9583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158">
                <a:extLst>
                  <a:ext uri="{FF2B5EF4-FFF2-40B4-BE49-F238E27FC236}">
                    <a16:creationId xmlns:a16="http://schemas.microsoft.com/office/drawing/2014/main" id="{F702F208-9F42-4DF5-B8C5-A64A7DC6FBF8}"/>
                  </a:ext>
                </a:extLst>
              </p:cNvPr>
              <p:cNvSpPr>
                <a:spLocks/>
              </p:cNvSpPr>
              <p:nvPr/>
            </p:nvSpPr>
            <p:spPr bwMode="auto">
              <a:xfrm>
                <a:off x="2419431" y="2288750"/>
                <a:ext cx="97491" cy="145410"/>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159">
                <a:extLst>
                  <a:ext uri="{FF2B5EF4-FFF2-40B4-BE49-F238E27FC236}">
                    <a16:creationId xmlns:a16="http://schemas.microsoft.com/office/drawing/2014/main" id="{723274D3-6501-4476-BF6D-3E7AEAA27257}"/>
                  </a:ext>
                </a:extLst>
              </p:cNvPr>
              <p:cNvSpPr>
                <a:spLocks/>
              </p:cNvSpPr>
              <p:nvPr/>
            </p:nvSpPr>
            <p:spPr bwMode="auto">
              <a:xfrm>
                <a:off x="2799481" y="2116902"/>
                <a:ext cx="97491" cy="147062"/>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160">
                <a:extLst>
                  <a:ext uri="{FF2B5EF4-FFF2-40B4-BE49-F238E27FC236}">
                    <a16:creationId xmlns:a16="http://schemas.microsoft.com/office/drawing/2014/main" id="{736C2E37-23B0-475B-B6CA-6462F709EE01}"/>
                  </a:ext>
                </a:extLst>
              </p:cNvPr>
              <p:cNvSpPr>
                <a:spLocks/>
              </p:cNvSpPr>
              <p:nvPr/>
            </p:nvSpPr>
            <p:spPr bwMode="auto">
              <a:xfrm>
                <a:off x="2670594" y="2417636"/>
                <a:ext cx="147063" cy="9583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161">
                <a:extLst>
                  <a:ext uri="{FF2B5EF4-FFF2-40B4-BE49-F238E27FC236}">
                    <a16:creationId xmlns:a16="http://schemas.microsoft.com/office/drawing/2014/main" id="{28E6918B-E823-49CD-ABDE-3EF8FD148E01}"/>
                  </a:ext>
                </a:extLst>
              </p:cNvPr>
              <p:cNvSpPr>
                <a:spLocks/>
              </p:cNvSpPr>
              <p:nvPr/>
            </p:nvSpPr>
            <p:spPr bwMode="auto">
              <a:xfrm>
                <a:off x="2670594" y="2040892"/>
                <a:ext cx="147063" cy="94186"/>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162">
                <a:extLst>
                  <a:ext uri="{FF2B5EF4-FFF2-40B4-BE49-F238E27FC236}">
                    <a16:creationId xmlns:a16="http://schemas.microsoft.com/office/drawing/2014/main" id="{C1A92231-6096-4A87-8E59-F3CC3774550B}"/>
                  </a:ext>
                </a:extLst>
              </p:cNvPr>
              <p:cNvSpPr>
                <a:spLocks/>
              </p:cNvSpPr>
              <p:nvPr/>
            </p:nvSpPr>
            <p:spPr bwMode="auto">
              <a:xfrm>
                <a:off x="2498746" y="2040892"/>
                <a:ext cx="147063" cy="94186"/>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68" name="Group 167">
              <a:extLst>
                <a:ext uri="{FF2B5EF4-FFF2-40B4-BE49-F238E27FC236}">
                  <a16:creationId xmlns:a16="http://schemas.microsoft.com/office/drawing/2014/main" id="{98B5B63A-72A1-4C69-AE93-67BDE033AA16}"/>
                </a:ext>
              </a:extLst>
            </p:cNvPr>
            <p:cNvGrpSpPr/>
            <p:nvPr/>
          </p:nvGrpSpPr>
          <p:grpSpPr>
            <a:xfrm>
              <a:off x="4295928" y="1903081"/>
              <a:ext cx="406581" cy="406860"/>
              <a:chOff x="4295928" y="2073401"/>
              <a:chExt cx="406581" cy="406860"/>
            </a:xfrm>
          </p:grpSpPr>
          <p:sp>
            <p:nvSpPr>
              <p:cNvPr id="95" name="Freeform: Shape 94">
                <a:extLst>
                  <a:ext uri="{FF2B5EF4-FFF2-40B4-BE49-F238E27FC236}">
                    <a16:creationId xmlns:a16="http://schemas.microsoft.com/office/drawing/2014/main" id="{1546328B-2AAF-4ACA-B97D-39D669912815}"/>
                  </a:ext>
                </a:extLst>
              </p:cNvPr>
              <p:cNvSpPr/>
              <p:nvPr/>
            </p:nvSpPr>
            <p:spPr>
              <a:xfrm>
                <a:off x="4360938" y="2139410"/>
                <a:ext cx="279525" cy="279523"/>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3CA18BEC-E783-4638-BB74-054C346B582B}"/>
                  </a:ext>
                </a:extLst>
              </p:cNvPr>
              <p:cNvSpPr/>
              <p:nvPr/>
            </p:nvSpPr>
            <p:spPr>
              <a:xfrm>
                <a:off x="4295928" y="2073682"/>
                <a:ext cx="406581" cy="406579"/>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0B0DAA1-F29D-43EC-94BA-95FD8972F56E}"/>
                  </a:ext>
                </a:extLst>
              </p:cNvPr>
              <p:cNvSpPr/>
              <p:nvPr/>
            </p:nvSpPr>
            <p:spPr>
              <a:xfrm>
                <a:off x="4431215" y="2073401"/>
                <a:ext cx="271054" cy="241406"/>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53" name="Rectangle: Rounded Corners 152">
              <a:extLst>
                <a:ext uri="{FF2B5EF4-FFF2-40B4-BE49-F238E27FC236}">
                  <a16:creationId xmlns:a16="http://schemas.microsoft.com/office/drawing/2014/main" id="{4B3C151F-62C3-4ED5-B139-0EA8F24D80E5}"/>
                </a:ext>
              </a:extLst>
            </p:cNvPr>
            <p:cNvSpPr/>
            <p:nvPr/>
          </p:nvSpPr>
          <p:spPr bwMode="auto">
            <a:xfrm>
              <a:off x="523272" y="1657239"/>
              <a:ext cx="11145455" cy="2860991"/>
            </a:xfrm>
            <a:prstGeom prst="roundRect">
              <a:avLst>
                <a:gd name="adj" fmla="val 9234"/>
              </a:avLst>
            </a:prstGeom>
            <a:noFill/>
            <a:ln w="38100" cap="rnd">
              <a:solidFill>
                <a:srgbClr val="3C3C4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6BDE62AD-5479-4424-8828-C2BF5DCF248A}"/>
                </a:ext>
              </a:extLst>
            </p:cNvPr>
            <p:cNvSpPr txBox="1"/>
            <p:nvPr/>
          </p:nvSpPr>
          <p:spPr>
            <a:xfrm>
              <a:off x="4770265" y="1521073"/>
              <a:ext cx="2651469" cy="246221"/>
            </a:xfrm>
            <a:prstGeom prst="rect">
              <a:avLst/>
            </a:prstGeom>
            <a:solidFill>
              <a:schemeClr val="bg1"/>
            </a:solidFill>
          </p:spPr>
          <p:txBody>
            <a:bodyPr wrap="none" lIns="91427" tIns="0" rIns="91427" bIns="0" rtlCol="0">
              <a:spAutoFit/>
            </a:bodyPr>
            <a:lstStyle/>
            <a:p>
              <a:pPr algn="ctr" defTabSz="914098">
                <a:defRPr/>
              </a:pPr>
              <a:r>
                <a:rPr lang="en-US" sz="1600" dirty="0">
                  <a:solidFill>
                    <a:srgbClr val="3C3C40"/>
                  </a:solidFill>
                  <a:latin typeface="Segoe UI Semibold"/>
                  <a:ea typeface="+mn-lt"/>
                  <a:cs typeface="Segoe UI Semibold"/>
                </a:rPr>
                <a:t>Migration waves (releases)</a:t>
              </a:r>
            </a:p>
          </p:txBody>
        </p:sp>
        <p:grpSp>
          <p:nvGrpSpPr>
            <p:cNvPr id="154" name="Group 153">
              <a:extLst>
                <a:ext uri="{FF2B5EF4-FFF2-40B4-BE49-F238E27FC236}">
                  <a16:creationId xmlns:a16="http://schemas.microsoft.com/office/drawing/2014/main" id="{513C2200-05A3-40E6-9B2C-FE449BC5C30B}"/>
                </a:ext>
              </a:extLst>
            </p:cNvPr>
            <p:cNvGrpSpPr/>
            <p:nvPr/>
          </p:nvGrpSpPr>
          <p:grpSpPr>
            <a:xfrm>
              <a:off x="9088006" y="1607748"/>
              <a:ext cx="161587" cy="129685"/>
              <a:chOff x="9506242" y="2147513"/>
              <a:chExt cx="161587" cy="129685"/>
            </a:xfrm>
          </p:grpSpPr>
          <p:sp>
            <p:nvSpPr>
              <p:cNvPr id="164" name="Rectangle 163">
                <a:extLst>
                  <a:ext uri="{FF2B5EF4-FFF2-40B4-BE49-F238E27FC236}">
                    <a16:creationId xmlns:a16="http://schemas.microsoft.com/office/drawing/2014/main" id="{C798E17A-CDA9-42B9-AD30-BB9C5DD34738}"/>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Rectangle 34">
                <a:extLst>
                  <a:ext uri="{FF2B5EF4-FFF2-40B4-BE49-F238E27FC236}">
                    <a16:creationId xmlns:a16="http://schemas.microsoft.com/office/drawing/2014/main" id="{1EF8D53E-7479-47D4-9A8D-9D86A1D2B557}"/>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rgbClr val="3C3C4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nvGrpSpPr>
            <p:cNvPr id="155" name="Group 154">
              <a:extLst>
                <a:ext uri="{FF2B5EF4-FFF2-40B4-BE49-F238E27FC236}">
                  <a16:creationId xmlns:a16="http://schemas.microsoft.com/office/drawing/2014/main" id="{B2C8E330-FA8B-45B2-B23F-5EB95AC2CC6B}"/>
                </a:ext>
              </a:extLst>
            </p:cNvPr>
            <p:cNvGrpSpPr/>
            <p:nvPr/>
          </p:nvGrpSpPr>
          <p:grpSpPr>
            <a:xfrm rot="5400000">
              <a:off x="11574864" y="3638634"/>
              <a:ext cx="161587" cy="129685"/>
              <a:chOff x="9506242" y="2147513"/>
              <a:chExt cx="161587" cy="129685"/>
            </a:xfrm>
          </p:grpSpPr>
          <p:sp>
            <p:nvSpPr>
              <p:cNvPr id="162" name="Rectangle 161">
                <a:extLst>
                  <a:ext uri="{FF2B5EF4-FFF2-40B4-BE49-F238E27FC236}">
                    <a16:creationId xmlns:a16="http://schemas.microsoft.com/office/drawing/2014/main" id="{804F42B5-7E4D-4B77-B8E4-235A2358A788}"/>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34">
                <a:extLst>
                  <a:ext uri="{FF2B5EF4-FFF2-40B4-BE49-F238E27FC236}">
                    <a16:creationId xmlns:a16="http://schemas.microsoft.com/office/drawing/2014/main" id="{A5A51AE5-BE3C-4BAB-B570-E5E4A2F55790}"/>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rgbClr val="3C3C4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nvGrpSpPr>
            <p:cNvPr id="156" name="Group 155">
              <a:extLst>
                <a:ext uri="{FF2B5EF4-FFF2-40B4-BE49-F238E27FC236}">
                  <a16:creationId xmlns:a16="http://schemas.microsoft.com/office/drawing/2014/main" id="{71BE19FC-CE8B-4C51-95A8-5E0FF7411331}"/>
                </a:ext>
              </a:extLst>
            </p:cNvPr>
            <p:cNvGrpSpPr/>
            <p:nvPr/>
          </p:nvGrpSpPr>
          <p:grpSpPr>
            <a:xfrm rot="10800000">
              <a:off x="2848924" y="4450333"/>
              <a:ext cx="161587" cy="129685"/>
              <a:chOff x="9506242" y="2147513"/>
              <a:chExt cx="161587" cy="129685"/>
            </a:xfrm>
          </p:grpSpPr>
          <p:sp>
            <p:nvSpPr>
              <p:cNvPr id="160" name="Rectangle 159">
                <a:extLst>
                  <a:ext uri="{FF2B5EF4-FFF2-40B4-BE49-F238E27FC236}">
                    <a16:creationId xmlns:a16="http://schemas.microsoft.com/office/drawing/2014/main" id="{6FD92138-49E0-4874-A284-520EB99465F3}"/>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34">
                <a:extLst>
                  <a:ext uri="{FF2B5EF4-FFF2-40B4-BE49-F238E27FC236}">
                    <a16:creationId xmlns:a16="http://schemas.microsoft.com/office/drawing/2014/main" id="{96A0D564-E57C-4AC6-B4B5-BF0AF3060156}"/>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rgbClr val="3C3C4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nvGrpSpPr>
            <p:cNvPr id="157" name="Group 156">
              <a:extLst>
                <a:ext uri="{FF2B5EF4-FFF2-40B4-BE49-F238E27FC236}">
                  <a16:creationId xmlns:a16="http://schemas.microsoft.com/office/drawing/2014/main" id="{909F6A43-158B-4C0F-BB60-9CB7EF24A8C4}"/>
                </a:ext>
              </a:extLst>
            </p:cNvPr>
            <p:cNvGrpSpPr/>
            <p:nvPr/>
          </p:nvGrpSpPr>
          <p:grpSpPr>
            <a:xfrm rot="16200000">
              <a:off x="449013" y="3621047"/>
              <a:ext cx="161587" cy="129685"/>
              <a:chOff x="9506242" y="2147513"/>
              <a:chExt cx="161587" cy="129685"/>
            </a:xfrm>
          </p:grpSpPr>
          <p:sp>
            <p:nvSpPr>
              <p:cNvPr id="158" name="Rectangle 157">
                <a:extLst>
                  <a:ext uri="{FF2B5EF4-FFF2-40B4-BE49-F238E27FC236}">
                    <a16:creationId xmlns:a16="http://schemas.microsoft.com/office/drawing/2014/main" id="{440EE433-BA19-4552-B798-096CA430720C}"/>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Rectangle 34">
                <a:extLst>
                  <a:ext uri="{FF2B5EF4-FFF2-40B4-BE49-F238E27FC236}">
                    <a16:creationId xmlns:a16="http://schemas.microsoft.com/office/drawing/2014/main" id="{079B4F33-1B67-464A-8D68-B11F4BF7D49B}"/>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rgbClr val="3C3C4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sp>
          <p:nvSpPr>
            <p:cNvPr id="170" name="TextBox 169">
              <a:extLst>
                <a:ext uri="{FF2B5EF4-FFF2-40B4-BE49-F238E27FC236}">
                  <a16:creationId xmlns:a16="http://schemas.microsoft.com/office/drawing/2014/main" id="{DD4A29AD-C7C5-48C2-8FA0-DDE29CC67083}"/>
                </a:ext>
              </a:extLst>
            </p:cNvPr>
            <p:cNvSpPr txBox="1"/>
            <p:nvPr/>
          </p:nvSpPr>
          <p:spPr>
            <a:xfrm>
              <a:off x="5387304" y="1972614"/>
              <a:ext cx="5382021" cy="738664"/>
            </a:xfrm>
            <a:prstGeom prst="rect">
              <a:avLst/>
            </a:prstGeom>
            <a:noFill/>
          </p:spPr>
          <p:txBody>
            <a:bodyPr wrap="square">
              <a:spAutoFit/>
            </a:bodyPr>
            <a:lstStyle/>
            <a:p>
              <a:r>
                <a:rPr lang="en-US" sz="1400" dirty="0">
                  <a:solidFill>
                    <a:srgbClr val="3C3C40"/>
                  </a:solidFill>
                  <a:latin typeface="Segoe UI"/>
                </a:rPr>
                <a:t>Plan, Ready, and Adopt establish repeatable processes for iterative change management and digital transformation. Those processes establish waves of workload migrations (releases in agile terms).</a:t>
              </a:r>
              <a:endParaRPr lang="en-US" sz="1400" dirty="0">
                <a:solidFill>
                  <a:srgbClr val="3C3C40"/>
                </a:solidFill>
              </a:endParaRPr>
            </a:p>
          </p:txBody>
        </p:sp>
        <p:sp>
          <p:nvSpPr>
            <p:cNvPr id="173" name="Rectangle: Rounded Corners 172">
              <a:extLst>
                <a:ext uri="{FF2B5EF4-FFF2-40B4-BE49-F238E27FC236}">
                  <a16:creationId xmlns:a16="http://schemas.microsoft.com/office/drawing/2014/main" id="{738752AB-95EE-4A0E-91A8-0256006C2977}"/>
                </a:ext>
              </a:extLst>
            </p:cNvPr>
            <p:cNvSpPr/>
            <p:nvPr/>
          </p:nvSpPr>
          <p:spPr bwMode="auto">
            <a:xfrm>
              <a:off x="711199" y="2984117"/>
              <a:ext cx="10763251" cy="1350611"/>
            </a:xfrm>
            <a:prstGeom prst="roundRect">
              <a:avLst>
                <a:gd name="adj" fmla="val 9234"/>
              </a:avLst>
            </a:prstGeom>
            <a:noFill/>
            <a:ln w="2540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sp>
          <p:nvSpPr>
            <p:cNvPr id="171" name="TextBox 170">
              <a:extLst>
                <a:ext uri="{FF2B5EF4-FFF2-40B4-BE49-F238E27FC236}">
                  <a16:creationId xmlns:a16="http://schemas.microsoft.com/office/drawing/2014/main" id="{68FD648C-EF88-48F3-9D00-052B89850766}"/>
                </a:ext>
              </a:extLst>
            </p:cNvPr>
            <p:cNvSpPr txBox="1"/>
            <p:nvPr/>
          </p:nvSpPr>
          <p:spPr>
            <a:xfrm>
              <a:off x="4719745" y="2855975"/>
              <a:ext cx="2752522" cy="246221"/>
            </a:xfrm>
            <a:prstGeom prst="rect">
              <a:avLst/>
            </a:prstGeom>
            <a:solidFill>
              <a:schemeClr val="bg1"/>
            </a:solidFill>
          </p:spPr>
          <p:txBody>
            <a:bodyPr wrap="none" lIns="91427" tIns="0" rIns="91427" bIns="0" rtlCol="0">
              <a:spAutoFit/>
            </a:bodyPr>
            <a:lstStyle/>
            <a:p>
              <a:pPr algn="ctr" defTabSz="914098">
                <a:defRPr/>
              </a:pPr>
              <a:r>
                <a:rPr lang="en-US" sz="1600" dirty="0">
                  <a:solidFill>
                    <a:schemeClr val="tx2"/>
                  </a:solidFill>
                  <a:latin typeface="Segoe UI Semibold"/>
                  <a:ea typeface="+mn-lt"/>
                  <a:cs typeface="Segoe UI Semibold"/>
                </a:rPr>
                <a:t>Migration effort (iterations)</a:t>
              </a:r>
            </a:p>
          </p:txBody>
        </p:sp>
        <p:grpSp>
          <p:nvGrpSpPr>
            <p:cNvPr id="174" name="Group 173">
              <a:extLst>
                <a:ext uri="{FF2B5EF4-FFF2-40B4-BE49-F238E27FC236}">
                  <a16:creationId xmlns:a16="http://schemas.microsoft.com/office/drawing/2014/main" id="{91502D45-76DB-4441-8EB0-C5524AE07A09}"/>
                </a:ext>
              </a:extLst>
            </p:cNvPr>
            <p:cNvGrpSpPr/>
            <p:nvPr/>
          </p:nvGrpSpPr>
          <p:grpSpPr>
            <a:xfrm rot="5400000">
              <a:off x="11375014" y="3640286"/>
              <a:ext cx="161587" cy="129685"/>
              <a:chOff x="9506242" y="2147513"/>
              <a:chExt cx="161587" cy="129685"/>
            </a:xfrm>
          </p:grpSpPr>
          <p:sp>
            <p:nvSpPr>
              <p:cNvPr id="175" name="Rectangle 174">
                <a:extLst>
                  <a:ext uri="{FF2B5EF4-FFF2-40B4-BE49-F238E27FC236}">
                    <a16:creationId xmlns:a16="http://schemas.microsoft.com/office/drawing/2014/main" id="{85745D7F-69FA-446D-A4AE-6FA05C606A30}"/>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Rectangle 34">
                <a:extLst>
                  <a:ext uri="{FF2B5EF4-FFF2-40B4-BE49-F238E27FC236}">
                    <a16:creationId xmlns:a16="http://schemas.microsoft.com/office/drawing/2014/main" id="{4ADE9482-1552-4A17-88F2-F12256737E06}"/>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23F99746-B38D-4A6F-B47B-830E1F9EBAD1}"/>
                </a:ext>
              </a:extLst>
            </p:cNvPr>
            <p:cNvGrpSpPr/>
            <p:nvPr/>
          </p:nvGrpSpPr>
          <p:grpSpPr>
            <a:xfrm rot="16200000">
              <a:off x="637164" y="3616455"/>
              <a:ext cx="161587" cy="129685"/>
              <a:chOff x="9506242" y="2147513"/>
              <a:chExt cx="161587" cy="129685"/>
            </a:xfrm>
          </p:grpSpPr>
          <p:sp>
            <p:nvSpPr>
              <p:cNvPr id="178" name="Rectangle 177">
                <a:extLst>
                  <a:ext uri="{FF2B5EF4-FFF2-40B4-BE49-F238E27FC236}">
                    <a16:creationId xmlns:a16="http://schemas.microsoft.com/office/drawing/2014/main" id="{FC655964-BBB6-4A51-A9A1-CA6200FC7A07}"/>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Rectangle 34">
                <a:extLst>
                  <a:ext uri="{FF2B5EF4-FFF2-40B4-BE49-F238E27FC236}">
                    <a16:creationId xmlns:a16="http://schemas.microsoft.com/office/drawing/2014/main" id="{B868BF35-B3BF-49DB-ADF0-CCCDACEB3320}"/>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nvGrpSpPr>
            <p:cNvPr id="180" name="Group 179">
              <a:extLst>
                <a:ext uri="{FF2B5EF4-FFF2-40B4-BE49-F238E27FC236}">
                  <a16:creationId xmlns:a16="http://schemas.microsoft.com/office/drawing/2014/main" id="{E4DB2AEF-69A9-4D83-8D35-4A25DA79FD57}"/>
                </a:ext>
              </a:extLst>
            </p:cNvPr>
            <p:cNvGrpSpPr/>
            <p:nvPr/>
          </p:nvGrpSpPr>
          <p:grpSpPr>
            <a:xfrm>
              <a:off x="9085191" y="2932661"/>
              <a:ext cx="161587" cy="129685"/>
              <a:chOff x="9506242" y="2147513"/>
              <a:chExt cx="161587" cy="129685"/>
            </a:xfrm>
          </p:grpSpPr>
          <p:sp>
            <p:nvSpPr>
              <p:cNvPr id="181" name="Rectangle 180">
                <a:extLst>
                  <a:ext uri="{FF2B5EF4-FFF2-40B4-BE49-F238E27FC236}">
                    <a16:creationId xmlns:a16="http://schemas.microsoft.com/office/drawing/2014/main" id="{F097EC6B-4FCC-4228-8C2A-2AB48DC90506}"/>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34">
                <a:extLst>
                  <a:ext uri="{FF2B5EF4-FFF2-40B4-BE49-F238E27FC236}">
                    <a16:creationId xmlns:a16="http://schemas.microsoft.com/office/drawing/2014/main" id="{48A01DBE-3976-4F70-BD1F-4883FEBB1C9A}"/>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nvGrpSpPr>
            <p:cNvPr id="183" name="Group 182">
              <a:extLst>
                <a:ext uri="{FF2B5EF4-FFF2-40B4-BE49-F238E27FC236}">
                  <a16:creationId xmlns:a16="http://schemas.microsoft.com/office/drawing/2014/main" id="{C340FB1D-44A4-452D-AAB9-DBD28CD4A636}"/>
                </a:ext>
              </a:extLst>
            </p:cNvPr>
            <p:cNvGrpSpPr/>
            <p:nvPr/>
          </p:nvGrpSpPr>
          <p:grpSpPr>
            <a:xfrm rot="10800000">
              <a:off x="2848925" y="4248002"/>
              <a:ext cx="161587" cy="129685"/>
              <a:chOff x="9506242" y="2147513"/>
              <a:chExt cx="161587" cy="129685"/>
            </a:xfrm>
          </p:grpSpPr>
          <p:sp>
            <p:nvSpPr>
              <p:cNvPr id="184" name="Rectangle 183">
                <a:extLst>
                  <a:ext uri="{FF2B5EF4-FFF2-40B4-BE49-F238E27FC236}">
                    <a16:creationId xmlns:a16="http://schemas.microsoft.com/office/drawing/2014/main" id="{D80A33E3-917C-4EC1-B920-1D35BC1C77BF}"/>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34">
                <a:extLst>
                  <a:ext uri="{FF2B5EF4-FFF2-40B4-BE49-F238E27FC236}">
                    <a16:creationId xmlns:a16="http://schemas.microsoft.com/office/drawing/2014/main" id="{B3B0A572-5814-4C0B-9CF7-5800053335B4}"/>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sp>
          <p:nvSpPr>
            <p:cNvPr id="186" name="Rectangle 185">
              <a:extLst>
                <a:ext uri="{FF2B5EF4-FFF2-40B4-BE49-F238E27FC236}">
                  <a16:creationId xmlns:a16="http://schemas.microsoft.com/office/drawing/2014/main" id="{4EC2846B-5901-4D3A-BF2C-D376CCF288B5}"/>
                </a:ext>
              </a:extLst>
            </p:cNvPr>
            <p:cNvSpPr/>
            <p:nvPr/>
          </p:nvSpPr>
          <p:spPr bwMode="auto">
            <a:xfrm>
              <a:off x="1821842" y="3123946"/>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Assess workloads</a:t>
              </a:r>
            </a:p>
            <a:p>
              <a:pPr marL="0" marR="0" lvl="0" indent="0" algn="l" defTabSz="932293" rtl="0" eaLnBrk="1" fontAlgn="base" latinLnBrk="0" hangingPunct="1">
                <a:lnSpc>
                  <a:spcPct val="90000"/>
                </a:lnSpc>
                <a:spcBef>
                  <a:spcPct val="0"/>
                </a:spcBef>
                <a:spcAft>
                  <a:spcPts val="600"/>
                </a:spcAft>
                <a:buClrTx/>
                <a:buSzTx/>
                <a:buFontTx/>
                <a:buNone/>
                <a:tabLst/>
                <a:defRPr/>
              </a:pPr>
              <a:r>
                <a:rPr lang="en-US" sz="1100" dirty="0">
                  <a:solidFill>
                    <a:schemeClr val="tx1"/>
                  </a:solidFill>
                  <a:ea typeface="+mn-lt"/>
                  <a:cs typeface="Segoe UI" pitchFamily="34" charset="0"/>
                </a:rPr>
                <a:t>Assess each batch of workloads to evaluate cost, architecture, and deployment tooling.</a:t>
              </a:r>
              <a:endParaRPr kumimoji="0" lang="en-US" sz="1000" b="0" i="0" u="none" strike="noStrike" kern="1200" cap="none" spc="0" normalizeH="0" baseline="0" noProof="0" dirty="0">
                <a:ln>
                  <a:noFill/>
                </a:ln>
                <a:solidFill>
                  <a:schemeClr val="tx1"/>
                </a:solidFill>
                <a:effectLst/>
                <a:uLnTx/>
                <a:uFillTx/>
                <a:ea typeface="+mn-lt"/>
                <a:cs typeface="Segoe UI"/>
              </a:endParaRPr>
            </a:p>
          </p:txBody>
        </p:sp>
        <p:sp>
          <p:nvSpPr>
            <p:cNvPr id="187" name="Rectangle 186">
              <a:extLst>
                <a:ext uri="{FF2B5EF4-FFF2-40B4-BE49-F238E27FC236}">
                  <a16:creationId xmlns:a16="http://schemas.microsoft.com/office/drawing/2014/main" id="{ECAF33CE-A7B4-4B9E-8784-DE34DBDB8F55}"/>
                </a:ext>
              </a:extLst>
            </p:cNvPr>
            <p:cNvSpPr/>
            <p:nvPr/>
          </p:nvSpPr>
          <p:spPr bwMode="auto">
            <a:xfrm>
              <a:off x="5373982" y="3123946"/>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Deploy workloads</a:t>
              </a:r>
            </a:p>
            <a:p>
              <a:pPr marL="0" marR="0" lvl="0" indent="0" algn="l" defTabSz="932293" rtl="0" eaLnBrk="1" fontAlgn="base" latinLnBrk="0" hangingPunct="1">
                <a:lnSpc>
                  <a:spcPct val="90000"/>
                </a:lnSpc>
                <a:spcBef>
                  <a:spcPct val="0"/>
                </a:spcBef>
                <a:spcAft>
                  <a:spcPts val="600"/>
                </a:spcAft>
                <a:buClrTx/>
                <a:buSzTx/>
                <a:buFontTx/>
                <a:buNone/>
                <a:tabLst/>
                <a:defRPr/>
              </a:pPr>
              <a:r>
                <a:rPr lang="en-US" sz="1100" dirty="0">
                  <a:solidFill>
                    <a:schemeClr val="tx1"/>
                  </a:solidFill>
                  <a:ea typeface="+mn-lt"/>
                  <a:cs typeface="Segoe UI" pitchFamily="34" charset="0"/>
                </a:rPr>
                <a:t>Replicate functionality in the cloud using IaaS, PaaS, cloud-native, or other modernization solutions.</a:t>
              </a:r>
              <a:endParaRPr kumimoji="0" lang="en-US" sz="1000" b="0" i="0" u="none" strike="noStrike" kern="1200" cap="none" spc="0" normalizeH="0" baseline="0" noProof="0" dirty="0">
                <a:ln>
                  <a:noFill/>
                </a:ln>
                <a:solidFill>
                  <a:schemeClr val="tx1"/>
                </a:solidFill>
                <a:effectLst/>
                <a:uLnTx/>
                <a:uFillTx/>
                <a:ea typeface="+mn-lt"/>
                <a:cs typeface="Segoe UI"/>
              </a:endParaRPr>
            </a:p>
          </p:txBody>
        </p:sp>
        <p:sp>
          <p:nvSpPr>
            <p:cNvPr id="188" name="Rectangle 187">
              <a:extLst>
                <a:ext uri="{FF2B5EF4-FFF2-40B4-BE49-F238E27FC236}">
                  <a16:creationId xmlns:a16="http://schemas.microsoft.com/office/drawing/2014/main" id="{954674A9-C158-4B19-8812-5F0C74BF230E}"/>
                </a:ext>
              </a:extLst>
            </p:cNvPr>
            <p:cNvSpPr/>
            <p:nvPr/>
          </p:nvSpPr>
          <p:spPr bwMode="auto">
            <a:xfrm>
              <a:off x="8926122" y="3123946"/>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Release workloads</a:t>
              </a:r>
            </a:p>
            <a:p>
              <a:pPr marL="0" marR="0" lvl="0" indent="0" algn="l" defTabSz="932293" rtl="0" eaLnBrk="1" fontAlgn="base" latinLnBrk="0" hangingPunct="1">
                <a:lnSpc>
                  <a:spcPct val="90000"/>
                </a:lnSpc>
                <a:spcBef>
                  <a:spcPct val="0"/>
                </a:spcBef>
                <a:spcAft>
                  <a:spcPts val="600"/>
                </a:spcAft>
                <a:buClrTx/>
                <a:buSzTx/>
                <a:buFontTx/>
                <a:buNone/>
                <a:tabLst/>
                <a:defRPr/>
              </a:pPr>
              <a:r>
                <a:rPr lang="en-US" sz="1100" dirty="0">
                  <a:solidFill>
                    <a:schemeClr val="tx1"/>
                  </a:solidFill>
                  <a:ea typeface="+mn-lt"/>
                  <a:cs typeface="Segoe UI" pitchFamily="34" charset="0"/>
                </a:rPr>
                <a:t>Test, optimize, document, and review. Release by handing off for governance, management, and security.</a:t>
              </a:r>
              <a:endParaRPr kumimoji="0" lang="en-US" sz="1000" b="0" i="0" u="none" strike="noStrike" kern="1200" cap="none" spc="0" normalizeH="0" baseline="0" noProof="0" dirty="0">
                <a:ln>
                  <a:noFill/>
                </a:ln>
                <a:solidFill>
                  <a:schemeClr val="tx1"/>
                </a:solidFill>
                <a:effectLst/>
                <a:uLnTx/>
                <a:uFillTx/>
                <a:ea typeface="+mn-lt"/>
                <a:cs typeface="Segoe UI"/>
              </a:endParaRPr>
            </a:p>
          </p:txBody>
        </p:sp>
        <p:grpSp>
          <p:nvGrpSpPr>
            <p:cNvPr id="205" name="Group 204">
              <a:extLst>
                <a:ext uri="{FF2B5EF4-FFF2-40B4-BE49-F238E27FC236}">
                  <a16:creationId xmlns:a16="http://schemas.microsoft.com/office/drawing/2014/main" id="{E817547B-7154-41AE-BA50-AEF297B45761}"/>
                </a:ext>
              </a:extLst>
            </p:cNvPr>
            <p:cNvGrpSpPr/>
            <p:nvPr/>
          </p:nvGrpSpPr>
          <p:grpSpPr>
            <a:xfrm>
              <a:off x="4654385" y="3363647"/>
              <a:ext cx="634506" cy="544507"/>
              <a:chOff x="7048214" y="7444598"/>
              <a:chExt cx="328079" cy="281544"/>
            </a:xfrm>
          </p:grpSpPr>
          <p:sp>
            <p:nvSpPr>
              <p:cNvPr id="196" name="Freeform 198">
                <a:extLst>
                  <a:ext uri="{FF2B5EF4-FFF2-40B4-BE49-F238E27FC236}">
                    <a16:creationId xmlns:a16="http://schemas.microsoft.com/office/drawing/2014/main" id="{1C68142B-DBA5-4EF2-BA93-FAC56C5BF529}"/>
                  </a:ext>
                </a:extLst>
              </p:cNvPr>
              <p:cNvSpPr>
                <a:spLocks/>
              </p:cNvSpPr>
              <p:nvPr/>
            </p:nvSpPr>
            <p:spPr bwMode="auto">
              <a:xfrm rot="10800000" flipV="1">
                <a:off x="7120345" y="7602821"/>
                <a:ext cx="109360" cy="123321"/>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chemeClr val="tx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97" name="Freeform 199">
                <a:extLst>
                  <a:ext uri="{FF2B5EF4-FFF2-40B4-BE49-F238E27FC236}">
                    <a16:creationId xmlns:a16="http://schemas.microsoft.com/office/drawing/2014/main" id="{B352BE56-B157-426A-982C-E0CBD4847F8D}"/>
                  </a:ext>
                </a:extLst>
              </p:cNvPr>
              <p:cNvSpPr>
                <a:spLocks/>
              </p:cNvSpPr>
              <p:nvPr/>
            </p:nvSpPr>
            <p:spPr bwMode="auto">
              <a:xfrm>
                <a:off x="7048214" y="7444598"/>
                <a:ext cx="328079" cy="204759"/>
              </a:xfrm>
              <a:custGeom>
                <a:avLst/>
                <a:gdLst>
                  <a:gd name="T0" fmla="*/ 4 w 227"/>
                  <a:gd name="T1" fmla="*/ 107 h 142"/>
                  <a:gd name="T2" fmla="*/ 4 w 227"/>
                  <a:gd name="T3" fmla="*/ 107 h 142"/>
                  <a:gd name="T4" fmla="*/ 16 w 227"/>
                  <a:gd name="T5" fmla="*/ 125 h 142"/>
                  <a:gd name="T6" fmla="*/ 34 w 227"/>
                  <a:gd name="T7" fmla="*/ 137 h 142"/>
                  <a:gd name="T8" fmla="*/ 36 w 227"/>
                  <a:gd name="T9" fmla="*/ 138 h 142"/>
                  <a:gd name="T10" fmla="*/ 87 w 227"/>
                  <a:gd name="T11" fmla="*/ 87 h 142"/>
                  <a:gd name="T12" fmla="*/ 142 w 227"/>
                  <a:gd name="T13" fmla="*/ 142 h 142"/>
                  <a:gd name="T14" fmla="*/ 185 w 227"/>
                  <a:gd name="T15" fmla="*/ 142 h 142"/>
                  <a:gd name="T16" fmla="*/ 201 w 227"/>
                  <a:gd name="T17" fmla="*/ 138 h 142"/>
                  <a:gd name="T18" fmla="*/ 215 w 227"/>
                  <a:gd name="T19" fmla="*/ 129 h 142"/>
                  <a:gd name="T20" fmla="*/ 224 w 227"/>
                  <a:gd name="T21" fmla="*/ 116 h 142"/>
                  <a:gd name="T22" fmla="*/ 227 w 227"/>
                  <a:gd name="T23" fmla="*/ 99 h 142"/>
                  <a:gd name="T24" fmla="*/ 224 w 227"/>
                  <a:gd name="T25" fmla="*/ 82 h 142"/>
                  <a:gd name="T26" fmla="*/ 215 w 227"/>
                  <a:gd name="T27" fmla="*/ 69 h 142"/>
                  <a:gd name="T28" fmla="*/ 201 w 227"/>
                  <a:gd name="T29" fmla="*/ 60 h 142"/>
                  <a:gd name="T30" fmla="*/ 184 w 227"/>
                  <a:gd name="T31" fmla="*/ 56 h 142"/>
                  <a:gd name="T32" fmla="*/ 177 w 227"/>
                  <a:gd name="T33" fmla="*/ 34 h 142"/>
                  <a:gd name="T34" fmla="*/ 163 w 227"/>
                  <a:gd name="T35" fmla="*/ 16 h 142"/>
                  <a:gd name="T36" fmla="*/ 144 w 227"/>
                  <a:gd name="T37" fmla="*/ 4 h 142"/>
                  <a:gd name="T38" fmla="*/ 121 w 227"/>
                  <a:gd name="T39" fmla="*/ 0 h 142"/>
                  <a:gd name="T40" fmla="*/ 105 w 227"/>
                  <a:gd name="T41" fmla="*/ 2 h 142"/>
                  <a:gd name="T42" fmla="*/ 90 w 227"/>
                  <a:gd name="T43" fmla="*/ 7 h 142"/>
                  <a:gd name="T44" fmla="*/ 77 w 227"/>
                  <a:gd name="T45" fmla="*/ 17 h 142"/>
                  <a:gd name="T46" fmla="*/ 67 w 227"/>
                  <a:gd name="T47" fmla="*/ 29 h 142"/>
                  <a:gd name="T48" fmla="*/ 57 w 227"/>
                  <a:gd name="T49" fmla="*/ 28 h 142"/>
                  <a:gd name="T50" fmla="*/ 34 w 227"/>
                  <a:gd name="T51" fmla="*/ 32 h 142"/>
                  <a:gd name="T52" fmla="*/ 16 w 227"/>
                  <a:gd name="T53" fmla="*/ 45 h 142"/>
                  <a:gd name="T54" fmla="*/ 4 w 227"/>
                  <a:gd name="T55" fmla="*/ 63 h 142"/>
                  <a:gd name="T56" fmla="*/ 0 w 227"/>
                  <a:gd name="T57" fmla="*/ 85 h 142"/>
                  <a:gd name="T58" fmla="*/ 4 w 227"/>
                  <a:gd name="T59" fmla="*/ 10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142">
                    <a:moveTo>
                      <a:pt x="4" y="107"/>
                    </a:moveTo>
                    <a:lnTo>
                      <a:pt x="4" y="107"/>
                    </a:lnTo>
                    <a:cubicBezTo>
                      <a:pt x="7" y="114"/>
                      <a:pt x="11" y="120"/>
                      <a:pt x="16" y="125"/>
                    </a:cubicBezTo>
                    <a:cubicBezTo>
                      <a:pt x="21" y="130"/>
                      <a:pt x="27" y="134"/>
                      <a:pt x="34" y="137"/>
                    </a:cubicBezTo>
                    <a:cubicBezTo>
                      <a:pt x="35" y="137"/>
                      <a:pt x="35" y="138"/>
                      <a:pt x="36" y="138"/>
                    </a:cubicBezTo>
                    <a:lnTo>
                      <a:pt x="87" y="87"/>
                    </a:lnTo>
                    <a:lnTo>
                      <a:pt x="142" y="142"/>
                    </a:lnTo>
                    <a:lnTo>
                      <a:pt x="185" y="142"/>
                    </a:lnTo>
                    <a:cubicBezTo>
                      <a:pt x="190" y="142"/>
                      <a:pt x="196" y="141"/>
                      <a:pt x="201" y="138"/>
                    </a:cubicBezTo>
                    <a:cubicBezTo>
                      <a:pt x="206" y="136"/>
                      <a:pt x="211" y="133"/>
                      <a:pt x="215" y="129"/>
                    </a:cubicBezTo>
                    <a:cubicBezTo>
                      <a:pt x="219" y="125"/>
                      <a:pt x="222" y="121"/>
                      <a:pt x="224" y="116"/>
                    </a:cubicBezTo>
                    <a:cubicBezTo>
                      <a:pt x="226" y="111"/>
                      <a:pt x="227" y="105"/>
                      <a:pt x="227" y="99"/>
                    </a:cubicBezTo>
                    <a:cubicBezTo>
                      <a:pt x="227" y="93"/>
                      <a:pt x="226" y="87"/>
                      <a:pt x="224" y="82"/>
                    </a:cubicBezTo>
                    <a:cubicBezTo>
                      <a:pt x="222" y="77"/>
                      <a:pt x="218" y="73"/>
                      <a:pt x="215" y="69"/>
                    </a:cubicBezTo>
                    <a:cubicBezTo>
                      <a:pt x="211" y="65"/>
                      <a:pt x="206" y="62"/>
                      <a:pt x="201" y="60"/>
                    </a:cubicBezTo>
                    <a:cubicBezTo>
                      <a:pt x="196" y="57"/>
                      <a:pt x="190" y="56"/>
                      <a:pt x="184" y="56"/>
                    </a:cubicBezTo>
                    <a:cubicBezTo>
                      <a:pt x="183" y="48"/>
                      <a:pt x="181" y="41"/>
                      <a:pt x="177" y="34"/>
                    </a:cubicBezTo>
                    <a:cubicBezTo>
                      <a:pt x="173" y="27"/>
                      <a:pt x="169" y="21"/>
                      <a:pt x="163" y="16"/>
                    </a:cubicBezTo>
                    <a:cubicBezTo>
                      <a:pt x="158" y="11"/>
                      <a:pt x="151" y="7"/>
                      <a:pt x="144" y="4"/>
                    </a:cubicBezTo>
                    <a:cubicBezTo>
                      <a:pt x="137" y="2"/>
                      <a:pt x="129" y="0"/>
                      <a:pt x="121" y="0"/>
                    </a:cubicBezTo>
                    <a:cubicBezTo>
                      <a:pt x="115" y="0"/>
                      <a:pt x="110" y="1"/>
                      <a:pt x="105" y="2"/>
                    </a:cubicBezTo>
                    <a:cubicBezTo>
                      <a:pt x="99" y="4"/>
                      <a:pt x="94" y="5"/>
                      <a:pt x="90" y="7"/>
                    </a:cubicBezTo>
                    <a:cubicBezTo>
                      <a:pt x="85" y="10"/>
                      <a:pt x="81" y="13"/>
                      <a:pt x="77" y="17"/>
                    </a:cubicBezTo>
                    <a:cubicBezTo>
                      <a:pt x="73" y="20"/>
                      <a:pt x="70" y="24"/>
                      <a:pt x="67" y="29"/>
                    </a:cubicBezTo>
                    <a:cubicBezTo>
                      <a:pt x="63" y="28"/>
                      <a:pt x="60" y="28"/>
                      <a:pt x="57" y="28"/>
                    </a:cubicBezTo>
                    <a:cubicBezTo>
                      <a:pt x="49" y="28"/>
                      <a:pt x="41" y="29"/>
                      <a:pt x="34" y="32"/>
                    </a:cubicBezTo>
                    <a:cubicBezTo>
                      <a:pt x="27" y="35"/>
                      <a:pt x="21" y="39"/>
                      <a:pt x="16" y="45"/>
                    </a:cubicBezTo>
                    <a:cubicBezTo>
                      <a:pt x="11" y="50"/>
                      <a:pt x="7" y="56"/>
                      <a:pt x="4" y="63"/>
                    </a:cubicBezTo>
                    <a:cubicBezTo>
                      <a:pt x="1" y="70"/>
                      <a:pt x="0" y="77"/>
                      <a:pt x="0" y="85"/>
                    </a:cubicBezTo>
                    <a:cubicBezTo>
                      <a:pt x="0" y="93"/>
                      <a:pt x="1" y="100"/>
                      <a:pt x="4" y="107"/>
                    </a:cubicBez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nvGrpSpPr>
            <p:cNvPr id="220" name="Group 219">
              <a:extLst>
                <a:ext uri="{FF2B5EF4-FFF2-40B4-BE49-F238E27FC236}">
                  <a16:creationId xmlns:a16="http://schemas.microsoft.com/office/drawing/2014/main" id="{F3360C67-B858-4361-9E97-73A6E7DF3076}"/>
                </a:ext>
              </a:extLst>
            </p:cNvPr>
            <p:cNvGrpSpPr/>
            <p:nvPr/>
          </p:nvGrpSpPr>
          <p:grpSpPr>
            <a:xfrm>
              <a:off x="1132398" y="3307454"/>
              <a:ext cx="580554" cy="656892"/>
              <a:chOff x="2121948" y="7941209"/>
              <a:chExt cx="580554" cy="656892"/>
            </a:xfrm>
          </p:grpSpPr>
          <p:pic>
            <p:nvPicPr>
              <p:cNvPr id="190" name="Graphic 189" descr="Calculator">
                <a:extLst>
                  <a:ext uri="{FF2B5EF4-FFF2-40B4-BE49-F238E27FC236}">
                    <a16:creationId xmlns:a16="http://schemas.microsoft.com/office/drawing/2014/main" id="{A542C4EB-3FE4-4DA6-87DC-D3E46F6D7E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21948" y="7941209"/>
                <a:ext cx="505554" cy="505554"/>
              </a:xfrm>
              <a:prstGeom prst="rect">
                <a:avLst/>
              </a:prstGeom>
            </p:spPr>
          </p:pic>
          <p:sp>
            <p:nvSpPr>
              <p:cNvPr id="215" name="Oval 214">
                <a:extLst>
                  <a:ext uri="{FF2B5EF4-FFF2-40B4-BE49-F238E27FC236}">
                    <a16:creationId xmlns:a16="http://schemas.microsoft.com/office/drawing/2014/main" id="{C795AD46-870F-41A9-B952-266A2D6BD18F}"/>
                  </a:ext>
                </a:extLst>
              </p:cNvPr>
              <p:cNvSpPr/>
              <p:nvPr/>
            </p:nvSpPr>
            <p:spPr bwMode="auto">
              <a:xfrm>
                <a:off x="2360870" y="8153598"/>
                <a:ext cx="341632" cy="341632"/>
              </a:xfrm>
              <a:prstGeom prst="ellipse">
                <a:avLst/>
              </a:prstGeom>
              <a:solidFill>
                <a:schemeClr val="bg1"/>
              </a:solidFill>
              <a:ln w="508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17" name="Straight Connector 216">
                <a:extLst>
                  <a:ext uri="{FF2B5EF4-FFF2-40B4-BE49-F238E27FC236}">
                    <a16:creationId xmlns:a16="http://schemas.microsoft.com/office/drawing/2014/main" id="{0F945B72-4172-45ED-828A-BEC5ED0AEFC1}"/>
                  </a:ext>
                </a:extLst>
              </p:cNvPr>
              <p:cNvCxnSpPr>
                <a:cxnSpLocks/>
              </p:cNvCxnSpPr>
              <p:nvPr/>
            </p:nvCxnSpPr>
            <p:spPr>
              <a:xfrm flipH="1">
                <a:off x="2263966" y="8446762"/>
                <a:ext cx="151340" cy="151339"/>
              </a:xfrm>
              <a:prstGeom prst="line">
                <a:avLst/>
              </a:prstGeom>
              <a:ln w="508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735043A8-D282-4B34-993C-041E21510632}"/>
                </a:ext>
              </a:extLst>
            </p:cNvPr>
            <p:cNvGrpSpPr/>
            <p:nvPr/>
          </p:nvGrpSpPr>
          <p:grpSpPr>
            <a:xfrm>
              <a:off x="8230323" y="3241182"/>
              <a:ext cx="745181" cy="789436"/>
              <a:chOff x="8230323" y="3241182"/>
              <a:chExt cx="745181" cy="789436"/>
            </a:xfrm>
          </p:grpSpPr>
          <p:pic>
            <p:nvPicPr>
              <p:cNvPr id="204" name="Graphic 203" descr="World">
                <a:extLst>
                  <a:ext uri="{FF2B5EF4-FFF2-40B4-BE49-F238E27FC236}">
                    <a16:creationId xmlns:a16="http://schemas.microsoft.com/office/drawing/2014/main" id="{CF946F1F-540D-4BF6-BD06-FC7A9F7B1F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57376" y="3241182"/>
                <a:ext cx="618128" cy="618128"/>
              </a:xfrm>
              <a:prstGeom prst="rect">
                <a:avLst/>
              </a:prstGeom>
            </p:spPr>
          </p:pic>
          <p:sp>
            <p:nvSpPr>
              <p:cNvPr id="222" name="Rectangle 221">
                <a:extLst>
                  <a:ext uri="{FF2B5EF4-FFF2-40B4-BE49-F238E27FC236}">
                    <a16:creationId xmlns:a16="http://schemas.microsoft.com/office/drawing/2014/main" id="{E3681461-B18F-4006-9853-2890D7CB5A71}"/>
                  </a:ext>
                </a:extLst>
              </p:cNvPr>
              <p:cNvSpPr/>
              <p:nvPr/>
            </p:nvSpPr>
            <p:spPr bwMode="auto">
              <a:xfrm>
                <a:off x="8293255" y="3600800"/>
                <a:ext cx="393545" cy="2585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7" name="Graphic 206" descr="Monitor">
                <a:extLst>
                  <a:ext uri="{FF2B5EF4-FFF2-40B4-BE49-F238E27FC236}">
                    <a16:creationId xmlns:a16="http://schemas.microsoft.com/office/drawing/2014/main" id="{495AE1AC-D788-484C-B321-55311E4962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30323" y="3494980"/>
                <a:ext cx="535638" cy="535638"/>
              </a:xfrm>
              <a:prstGeom prst="rect">
                <a:avLst/>
              </a:prstGeom>
            </p:spPr>
          </p:pic>
        </p:grpSp>
      </p:grpSp>
    </p:spTree>
    <p:extLst>
      <p:ext uri="{BB962C8B-B14F-4D97-AF65-F5344CB8AC3E}">
        <p14:creationId xmlns:p14="http://schemas.microsoft.com/office/powerpoint/2010/main" val="3078130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527B94B-6E68-4884-82CD-8142C47E3830}"/>
              </a:ext>
            </a:extLst>
          </p:cNvPr>
          <p:cNvSpPr/>
          <p:nvPr/>
        </p:nvSpPr>
        <p:spPr bwMode="auto">
          <a:xfrm>
            <a:off x="425450" y="4375150"/>
            <a:ext cx="11341100" cy="2173227"/>
          </a:xfrm>
          <a:prstGeom prst="rect">
            <a:avLst/>
          </a:prstGeom>
          <a:noFill/>
          <a:ln w="254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9" name="Picture 68" descr="Image result for Attunity png">
            <a:extLst>
              <a:ext uri="{FF2B5EF4-FFF2-40B4-BE49-F238E27FC236}">
                <a16:creationId xmlns:a16="http://schemas.microsoft.com/office/drawing/2014/main" id="{999F12AF-EE61-4ECA-B810-103F1C92121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283659" y="5934293"/>
            <a:ext cx="1275453" cy="514027"/>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FC672CE4-B1BF-4C75-8B77-3F26FC1019AA}"/>
              </a:ext>
            </a:extLst>
          </p:cNvPr>
          <p:cNvGrpSpPr/>
          <p:nvPr/>
        </p:nvGrpSpPr>
        <p:grpSpPr>
          <a:xfrm>
            <a:off x="4138921" y="6091031"/>
            <a:ext cx="995980" cy="200551"/>
            <a:chOff x="1340008" y="-118325"/>
            <a:chExt cx="6669719" cy="1343025"/>
          </a:xfrm>
        </p:grpSpPr>
        <p:pic>
          <p:nvPicPr>
            <p:cNvPr id="75" name="Graphic 49">
              <a:extLst>
                <a:ext uri="{FF2B5EF4-FFF2-40B4-BE49-F238E27FC236}">
                  <a16:creationId xmlns:a16="http://schemas.microsoft.com/office/drawing/2014/main" id="{820CFCBA-4E07-471C-B005-E19BA4F372E8}"/>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r="79958"/>
            <a:stretch/>
          </p:blipFill>
          <p:spPr>
            <a:xfrm>
              <a:off x="3027363" y="-118325"/>
              <a:ext cx="1647504" cy="1343025"/>
            </a:xfrm>
            <a:prstGeom prst="rect">
              <a:avLst/>
            </a:prstGeom>
          </p:spPr>
        </p:pic>
        <p:pic>
          <p:nvPicPr>
            <p:cNvPr id="76" name="Graphic 51">
              <a:extLst>
                <a:ext uri="{FF2B5EF4-FFF2-40B4-BE49-F238E27FC236}">
                  <a16:creationId xmlns:a16="http://schemas.microsoft.com/office/drawing/2014/main" id="{6B3DA2C4-E6E4-41B2-92D5-7E3FC240407A}"/>
                </a:ext>
              </a:extLst>
            </p:cNvPr>
            <p:cNvPicPr>
              <a:picLocks noChangeAspect="1"/>
            </p:cNvPicPr>
            <p:nvPr/>
          </p:nvPicPr>
          <p:blipFill rotWithShape="1">
            <a:blip r:embed="rId4" cstate="screen">
              <a:lum bright="-100000"/>
              <a:extLst>
                <a:ext uri="{28A0092B-C50C-407E-A947-70E740481C1C}">
                  <a14:useLocalDpi xmlns:a14="http://schemas.microsoft.com/office/drawing/2010/main"/>
                </a:ext>
                <a:ext uri="{96DAC541-7B7A-43D3-8B79-37D633B846F1}">
                  <asvg:svgBlip xmlns:asvg="http://schemas.microsoft.com/office/drawing/2016/SVG/main" r:embed="rId5"/>
                </a:ext>
              </a:extLst>
            </a:blip>
            <a:srcRect l="18860"/>
            <a:stretch/>
          </p:blipFill>
          <p:spPr>
            <a:xfrm>
              <a:off x="1340008" y="-118325"/>
              <a:ext cx="6669719" cy="1343025"/>
            </a:xfrm>
            <a:prstGeom prst="rect">
              <a:avLst/>
            </a:prstGeom>
          </p:spPr>
        </p:pic>
      </p:grpSp>
      <p:pic>
        <p:nvPicPr>
          <p:cNvPr id="71" name="Picture 70" descr="Image result for Morphis png logo">
            <a:extLst>
              <a:ext uri="{FF2B5EF4-FFF2-40B4-BE49-F238E27FC236}">
                <a16:creationId xmlns:a16="http://schemas.microsoft.com/office/drawing/2014/main" id="{C19FBFAD-AEEF-48A7-A418-0561C7BE3C3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714710" y="5990258"/>
            <a:ext cx="704450" cy="40209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Image result for Informatica logo png">
            <a:extLst>
              <a:ext uri="{FF2B5EF4-FFF2-40B4-BE49-F238E27FC236}">
                <a16:creationId xmlns:a16="http://schemas.microsoft.com/office/drawing/2014/main" id="{EB7EE7CC-F6D3-43E8-A735-4AA17F870749}"/>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580493" y="5952440"/>
            <a:ext cx="1312456" cy="47773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CB89584E-030C-46B1-883F-0701D57F4D2D}"/>
              </a:ext>
            </a:extLst>
          </p:cNvPr>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80985" y="5993624"/>
            <a:ext cx="622865" cy="395364"/>
          </a:xfrm>
          <a:prstGeom prst="rect">
            <a:avLst/>
          </a:prstGeom>
        </p:spPr>
      </p:pic>
      <p:pic>
        <p:nvPicPr>
          <p:cNvPr id="74" name="Picture 12" descr="Image result for QuerySurge logos">
            <a:extLst>
              <a:ext uri="{FF2B5EF4-FFF2-40B4-BE49-F238E27FC236}">
                <a16:creationId xmlns:a16="http://schemas.microsoft.com/office/drawing/2014/main" id="{F4AA2D34-EDC1-41A1-8F28-26B751269D89}"/>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10472758" y="6041089"/>
            <a:ext cx="1111866" cy="30043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18637F2F-C0CA-4480-A8A3-5FEB2A4D6EDB}"/>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595502" y="5366393"/>
            <a:ext cx="799868" cy="295335"/>
          </a:xfrm>
          <a:prstGeom prst="rect">
            <a:avLst/>
          </a:prstGeom>
        </p:spPr>
      </p:pic>
      <p:pic>
        <p:nvPicPr>
          <p:cNvPr id="65" name="Picture 2" descr="Image result for cloudamize logo">
            <a:extLst>
              <a:ext uri="{FF2B5EF4-FFF2-40B4-BE49-F238E27FC236}">
                <a16:creationId xmlns:a16="http://schemas.microsoft.com/office/drawing/2014/main" id="{168A58E5-80E9-426D-855F-86D5F5C51988}"/>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098433" y="4840162"/>
            <a:ext cx="1484649" cy="184614"/>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Image result for turbonomic logo">
            <a:extLst>
              <a:ext uri="{FF2B5EF4-FFF2-40B4-BE49-F238E27FC236}">
                <a16:creationId xmlns:a16="http://schemas.microsoft.com/office/drawing/2014/main" id="{892DE607-B566-4C78-BB70-658AF2F823BB}"/>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713661" y="5348615"/>
            <a:ext cx="1065511" cy="33089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Ispirer logos">
            <a:extLst>
              <a:ext uri="{FF2B5EF4-FFF2-40B4-BE49-F238E27FC236}">
                <a16:creationId xmlns:a16="http://schemas.microsoft.com/office/drawing/2014/main" id="{4DCAE8CA-92FA-4D36-90DB-E6701D752EB7}"/>
              </a:ext>
            </a:extLst>
          </p:cNvPr>
          <p:cNvPicPr>
            <a:picLocks noChangeAspect="1" noChangeArrowheads="1"/>
          </p:cNvPicPr>
          <p:nvPr/>
        </p:nvPicPr>
        <p:blipFill rotWithShape="1">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6998969" y="6031226"/>
            <a:ext cx="1001715" cy="32016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4" descr="Image result for Intigua logos">
            <a:extLst>
              <a:ext uri="{FF2B5EF4-FFF2-40B4-BE49-F238E27FC236}">
                <a16:creationId xmlns:a16="http://schemas.microsoft.com/office/drawing/2014/main" id="{FABA6D60-08FE-45AC-99ED-2C8727EEFBDC}"/>
              </a:ext>
            </a:extLst>
          </p:cNvPr>
          <p:cNvPicPr>
            <a:picLocks noChangeAspect="1" noChangeArrowheads="1"/>
          </p:cNvPicPr>
          <p:nvPr/>
        </p:nvPicPr>
        <p:blipFill rotWithShape="1">
          <a:blip r:embed="rId14"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p:blipFill>
        <p:spPr bwMode="auto">
          <a:xfrm>
            <a:off x="9529910" y="5337781"/>
            <a:ext cx="991467" cy="35255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A picture containing object&#10;&#10;Description generated with high confidence">
            <a:extLst>
              <a:ext uri="{FF2B5EF4-FFF2-40B4-BE49-F238E27FC236}">
                <a16:creationId xmlns:a16="http://schemas.microsoft.com/office/drawing/2014/main" id="{FF0ED615-31C7-41FB-B26D-4AB278A2F380}"/>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782171" y="4785236"/>
            <a:ext cx="1168516" cy="294467"/>
          </a:xfrm>
          <a:prstGeom prst="rect">
            <a:avLst/>
          </a:prstGeom>
        </p:spPr>
      </p:pic>
      <p:pic>
        <p:nvPicPr>
          <p:cNvPr id="59" name="Graphic 58">
            <a:extLst>
              <a:ext uri="{FF2B5EF4-FFF2-40B4-BE49-F238E27FC236}">
                <a16:creationId xmlns:a16="http://schemas.microsoft.com/office/drawing/2014/main" id="{1B62F56F-58BF-4C14-9D95-DCF64FA20D5C}"/>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33833" y="4836066"/>
            <a:ext cx="1065511" cy="192807"/>
          </a:xfrm>
          <a:prstGeom prst="rect">
            <a:avLst/>
          </a:prstGeom>
        </p:spPr>
      </p:pic>
      <p:pic>
        <p:nvPicPr>
          <p:cNvPr id="60" name="Picture 2" descr="Image result for stratozono logo">
            <a:extLst>
              <a:ext uri="{FF2B5EF4-FFF2-40B4-BE49-F238E27FC236}">
                <a16:creationId xmlns:a16="http://schemas.microsoft.com/office/drawing/2014/main" id="{2D072B27-F71E-48D5-A878-B97FEEDE9126}"/>
              </a:ext>
            </a:extLst>
          </p:cNvPr>
          <p:cNvPicPr>
            <a:picLocks noChangeAspect="1" noChangeArrowheads="1"/>
          </p:cNvPicPr>
          <p:nvPr/>
        </p:nvPicPr>
        <p:blipFill rotWithShape="1">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360909" y="5431562"/>
            <a:ext cx="1218212" cy="16499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6" descr="Image result for BitTitan logos">
            <a:extLst>
              <a:ext uri="{FF2B5EF4-FFF2-40B4-BE49-F238E27FC236}">
                <a16:creationId xmlns:a16="http://schemas.microsoft.com/office/drawing/2014/main" id="{4ECFBBB8-E322-4E75-82A7-81C9FF48CB2D}"/>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8149776" y="4772388"/>
            <a:ext cx="1228811" cy="320163"/>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E9426420-2BBA-4348-8932-D818918EE047}"/>
              </a:ext>
            </a:extLst>
          </p:cNvPr>
          <p:cNvSpPr txBox="1"/>
          <p:nvPr/>
        </p:nvSpPr>
        <p:spPr>
          <a:xfrm>
            <a:off x="726425" y="4224584"/>
            <a:ext cx="3103117" cy="301219"/>
          </a:xfrm>
          <a:prstGeom prst="rect">
            <a:avLst/>
          </a:prstGeom>
          <a:solidFill>
            <a:schemeClr val="bg1"/>
          </a:solidFill>
          <a:ln w="15875" cap="sq">
            <a:noFill/>
            <a:miter lim="800000"/>
          </a:ln>
        </p:spPr>
        <p:txBody>
          <a:bodyPr wrap="square" lIns="89628" tIns="0" rIns="89628" bIns="0" rtlCol="0" anchor="ctr" anchorCtr="0">
            <a:noAutofit/>
          </a:bodyPr>
          <a:lstStyle/>
          <a:p>
            <a:pPr defTabSz="914203">
              <a:lnSpc>
                <a:spcPct val="90000"/>
              </a:lnSpc>
              <a:spcAft>
                <a:spcPts val="588"/>
              </a:spcAft>
              <a:defRPr/>
            </a:pPr>
            <a:r>
              <a:rPr lang="en-US" spc="-20" dirty="0">
                <a:ln w="3175">
                  <a:noFill/>
                </a:ln>
                <a:solidFill>
                  <a:srgbClr val="3C3C40"/>
                </a:solidFill>
                <a:latin typeface="Segoe" panose="020B0502040504020203" pitchFamily="34" charset="0"/>
                <a:cs typeface="Segoe UI" pitchFamily="34" charset="0"/>
              </a:rPr>
              <a:t>ISV solutions (as needed)</a:t>
            </a:r>
          </a:p>
        </p:txBody>
      </p:sp>
      <p:pic>
        <p:nvPicPr>
          <p:cNvPr id="86" name="Picture 2" descr="Image result for zerto png logo">
            <a:extLst>
              <a:ext uri="{FF2B5EF4-FFF2-40B4-BE49-F238E27FC236}">
                <a16:creationId xmlns:a16="http://schemas.microsoft.com/office/drawing/2014/main" id="{46D57640-BE85-4605-8977-4349D62DD724}"/>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5913712" y="5440660"/>
            <a:ext cx="547250" cy="146800"/>
          </a:xfrm>
          <a:prstGeom prst="rect">
            <a:avLst/>
          </a:prstGeom>
          <a:noFill/>
          <a:extLst>
            <a:ext uri="{909E8E84-426E-40DD-AFC4-6F175D3DCCD1}">
              <a14:hiddenFill xmlns:a14="http://schemas.microsoft.com/office/drawing/2010/main">
                <a:solidFill>
                  <a:srgbClr val="FFFFFF"/>
                </a:solidFill>
              </a14:hiddenFill>
            </a:ext>
          </a:extLst>
        </p:spPr>
      </p:pic>
      <p:sp>
        <p:nvSpPr>
          <p:cNvPr id="117" name="TextBox 116">
            <a:extLst>
              <a:ext uri="{FF2B5EF4-FFF2-40B4-BE49-F238E27FC236}">
                <a16:creationId xmlns:a16="http://schemas.microsoft.com/office/drawing/2014/main" id="{7E54834A-522E-4915-A13E-147834CD97F3}"/>
              </a:ext>
            </a:extLst>
          </p:cNvPr>
          <p:cNvSpPr txBox="1"/>
          <p:nvPr/>
        </p:nvSpPr>
        <p:spPr>
          <a:xfrm>
            <a:off x="1843904" y="1462337"/>
            <a:ext cx="2601534" cy="548632"/>
          </a:xfrm>
          <a:prstGeom prst="rect">
            <a:avLst/>
          </a:prstGeom>
          <a:noFill/>
        </p:spPr>
        <p:txBody>
          <a:bodyPr wrap="square" lIns="179257" tIns="143405" rIns="179257" bIns="143405" rtlCol="0" anchor="ctr">
            <a:noAutofit/>
          </a:bodyPr>
          <a:lstStyle/>
          <a:p>
            <a:pPr defTabSz="914203">
              <a:lnSpc>
                <a:spcPct val="90000"/>
              </a:lnSpc>
              <a:spcAft>
                <a:spcPts val="588"/>
              </a:spcAft>
              <a:defRPr/>
            </a:pPr>
            <a:r>
              <a:rPr lang="en-US" dirty="0">
                <a:latin typeface="Segoe UI Semibold" panose="020B0702040204020203" pitchFamily="34" charset="0"/>
                <a:cs typeface="Segoe UI Semibold" panose="020B0702040204020203" pitchFamily="34" charset="0"/>
              </a:rPr>
              <a:t>Assess workloads</a:t>
            </a:r>
          </a:p>
        </p:txBody>
      </p:sp>
      <p:sp>
        <p:nvSpPr>
          <p:cNvPr id="118" name="TextBox 117">
            <a:extLst>
              <a:ext uri="{FF2B5EF4-FFF2-40B4-BE49-F238E27FC236}">
                <a16:creationId xmlns:a16="http://schemas.microsoft.com/office/drawing/2014/main" id="{497CCBF8-A3A2-4B00-9E0B-C0BB0C25F04E}"/>
              </a:ext>
            </a:extLst>
          </p:cNvPr>
          <p:cNvSpPr txBox="1"/>
          <p:nvPr/>
        </p:nvSpPr>
        <p:spPr>
          <a:xfrm>
            <a:off x="4971638" y="1462337"/>
            <a:ext cx="2803462" cy="548632"/>
          </a:xfrm>
          <a:prstGeom prst="rect">
            <a:avLst/>
          </a:prstGeom>
          <a:noFill/>
        </p:spPr>
        <p:txBody>
          <a:bodyPr wrap="square" lIns="179257" tIns="143405" rIns="179257" bIns="143405" rtlCol="0" anchor="ctr">
            <a:noAutofit/>
          </a:bodyPr>
          <a:lstStyle/>
          <a:p>
            <a:pPr algn="ctr" defTabSz="914203">
              <a:lnSpc>
                <a:spcPct val="90000"/>
              </a:lnSpc>
              <a:spcAft>
                <a:spcPts val="588"/>
              </a:spcAft>
              <a:defRPr/>
            </a:pPr>
            <a:r>
              <a:rPr lang="en-US" dirty="0">
                <a:latin typeface="Segoe UI Semibold" panose="020B0702040204020203" pitchFamily="34" charset="0"/>
                <a:cs typeface="Segoe UI Semibold" panose="020B0702040204020203" pitchFamily="34" charset="0"/>
              </a:rPr>
              <a:t>Deploy workloads</a:t>
            </a:r>
          </a:p>
        </p:txBody>
      </p:sp>
      <p:sp>
        <p:nvSpPr>
          <p:cNvPr id="119" name="TextBox 118">
            <a:extLst>
              <a:ext uri="{FF2B5EF4-FFF2-40B4-BE49-F238E27FC236}">
                <a16:creationId xmlns:a16="http://schemas.microsoft.com/office/drawing/2014/main" id="{AF8CFA70-C576-4DC3-9B5B-E4C7372D0ABA}"/>
              </a:ext>
            </a:extLst>
          </p:cNvPr>
          <p:cNvSpPr txBox="1"/>
          <p:nvPr/>
        </p:nvSpPr>
        <p:spPr>
          <a:xfrm>
            <a:off x="8528470" y="1462337"/>
            <a:ext cx="2705586" cy="548632"/>
          </a:xfrm>
          <a:prstGeom prst="rect">
            <a:avLst/>
          </a:prstGeom>
          <a:noFill/>
        </p:spPr>
        <p:txBody>
          <a:bodyPr wrap="square" lIns="179257" tIns="143405" rIns="179257" bIns="143405" rtlCol="0" anchor="ctr">
            <a:noAutofit/>
          </a:bodyPr>
          <a:lstStyle/>
          <a:p>
            <a:pPr algn="ctr" defTabSz="914203">
              <a:lnSpc>
                <a:spcPct val="90000"/>
              </a:lnSpc>
              <a:spcAft>
                <a:spcPts val="588"/>
              </a:spcAft>
              <a:defRPr/>
            </a:pPr>
            <a:r>
              <a:rPr lang="en-US" dirty="0">
                <a:latin typeface="Segoe UI Semibold" panose="020B0702040204020203" pitchFamily="34" charset="0"/>
                <a:cs typeface="Segoe UI Semibold" panose="020B0702040204020203" pitchFamily="34" charset="0"/>
              </a:rPr>
              <a:t>Release workloads</a:t>
            </a:r>
          </a:p>
        </p:txBody>
      </p:sp>
      <p:pic>
        <p:nvPicPr>
          <p:cNvPr id="77" name="Picture 2" descr="https://upload.wikimedia.org/wikipedia/en/5/56/Chef_Software_Inc._company_logo.png">
            <a:extLst>
              <a:ext uri="{FF2B5EF4-FFF2-40B4-BE49-F238E27FC236}">
                <a16:creationId xmlns:a16="http://schemas.microsoft.com/office/drawing/2014/main" id="{1E58D8C6-1361-4A86-8896-ED3CF33C8DF3}"/>
              </a:ext>
            </a:extLst>
          </p:cNvPr>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10577675" y="4581777"/>
            <a:ext cx="641873" cy="7013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91C7931-E13B-468A-BC69-38CE354DA0BD}"/>
              </a:ext>
            </a:extLst>
          </p:cNvPr>
          <p:cNvSpPr>
            <a:spLocks noGrp="1"/>
          </p:cNvSpPr>
          <p:nvPr>
            <p:ph type="title"/>
          </p:nvPr>
        </p:nvSpPr>
        <p:spPr>
          <a:xfrm>
            <a:off x="455995" y="620428"/>
            <a:ext cx="11306469" cy="403137"/>
          </a:xfrm>
        </p:spPr>
        <p:txBody>
          <a:bodyPr/>
          <a:lstStyle/>
          <a:p>
            <a:r>
              <a:rPr lang="en-US" dirty="0"/>
              <a:t>Migration tooling options</a:t>
            </a:r>
          </a:p>
        </p:txBody>
      </p:sp>
      <p:sp>
        <p:nvSpPr>
          <p:cNvPr id="47" name="Rectangle 46">
            <a:extLst>
              <a:ext uri="{FF2B5EF4-FFF2-40B4-BE49-F238E27FC236}">
                <a16:creationId xmlns:a16="http://schemas.microsoft.com/office/drawing/2014/main" id="{BA75D7F8-CCFF-4E83-91A6-BDEF65F0CBF4}"/>
              </a:ext>
            </a:extLst>
          </p:cNvPr>
          <p:cNvSpPr/>
          <p:nvPr/>
        </p:nvSpPr>
        <p:spPr bwMode="auto">
          <a:xfrm>
            <a:off x="1049917" y="2266951"/>
            <a:ext cx="1009216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Azure Migrate</a:t>
            </a:r>
          </a:p>
        </p:txBody>
      </p:sp>
      <p:sp>
        <p:nvSpPr>
          <p:cNvPr id="48" name="Rectangle 47">
            <a:extLst>
              <a:ext uri="{FF2B5EF4-FFF2-40B4-BE49-F238E27FC236}">
                <a16:creationId xmlns:a16="http://schemas.microsoft.com/office/drawing/2014/main" id="{2E344777-8A1F-41BA-8305-1183324AFDAA}"/>
              </a:ext>
            </a:extLst>
          </p:cNvPr>
          <p:cNvSpPr/>
          <p:nvPr/>
        </p:nvSpPr>
        <p:spPr bwMode="auto">
          <a:xfrm>
            <a:off x="1049917" y="2646018"/>
            <a:ext cx="330779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Data Migration Assistant (DMA)</a:t>
            </a:r>
          </a:p>
        </p:txBody>
      </p:sp>
      <p:sp>
        <p:nvSpPr>
          <p:cNvPr id="53" name="Rectangle 52">
            <a:extLst>
              <a:ext uri="{FF2B5EF4-FFF2-40B4-BE49-F238E27FC236}">
                <a16:creationId xmlns:a16="http://schemas.microsoft.com/office/drawing/2014/main" id="{B97E9445-68CE-415C-9EC1-2987C80AC8C3}"/>
              </a:ext>
            </a:extLst>
          </p:cNvPr>
          <p:cNvSpPr/>
          <p:nvPr/>
        </p:nvSpPr>
        <p:spPr bwMode="auto">
          <a:xfrm>
            <a:off x="1049917" y="3025086"/>
            <a:ext cx="330779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SQL Server Migration Assistant (SSMA)</a:t>
            </a:r>
          </a:p>
        </p:txBody>
      </p:sp>
      <p:sp>
        <p:nvSpPr>
          <p:cNvPr id="54" name="Rectangle 53">
            <a:extLst>
              <a:ext uri="{FF2B5EF4-FFF2-40B4-BE49-F238E27FC236}">
                <a16:creationId xmlns:a16="http://schemas.microsoft.com/office/drawing/2014/main" id="{1FB3E317-BD42-48ED-9F1E-EFDF5216C361}"/>
              </a:ext>
            </a:extLst>
          </p:cNvPr>
          <p:cNvSpPr/>
          <p:nvPr/>
        </p:nvSpPr>
        <p:spPr bwMode="auto">
          <a:xfrm>
            <a:off x="4442102" y="2646018"/>
            <a:ext cx="330779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Azure Database Migration Service</a:t>
            </a:r>
          </a:p>
        </p:txBody>
      </p:sp>
      <p:sp>
        <p:nvSpPr>
          <p:cNvPr id="55" name="Rectangle 54">
            <a:extLst>
              <a:ext uri="{FF2B5EF4-FFF2-40B4-BE49-F238E27FC236}">
                <a16:creationId xmlns:a16="http://schemas.microsoft.com/office/drawing/2014/main" id="{F7909C28-61A0-400B-9E37-00D7A703DC2C}"/>
              </a:ext>
            </a:extLst>
          </p:cNvPr>
          <p:cNvSpPr/>
          <p:nvPr/>
        </p:nvSpPr>
        <p:spPr bwMode="auto">
          <a:xfrm>
            <a:off x="4442102" y="3025086"/>
            <a:ext cx="330779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Azure Data Box</a:t>
            </a:r>
          </a:p>
        </p:txBody>
      </p:sp>
      <p:sp>
        <p:nvSpPr>
          <p:cNvPr id="16" name="Rectangle 15">
            <a:extLst>
              <a:ext uri="{FF2B5EF4-FFF2-40B4-BE49-F238E27FC236}">
                <a16:creationId xmlns:a16="http://schemas.microsoft.com/office/drawing/2014/main" id="{778AA809-C3AC-42F8-A624-8E2E47AACC99}"/>
              </a:ext>
            </a:extLst>
          </p:cNvPr>
          <p:cNvSpPr/>
          <p:nvPr/>
        </p:nvSpPr>
        <p:spPr bwMode="auto">
          <a:xfrm>
            <a:off x="7834287" y="2646018"/>
            <a:ext cx="330779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Azure Cost Management</a:t>
            </a:r>
          </a:p>
        </p:txBody>
      </p:sp>
      <p:sp>
        <p:nvSpPr>
          <p:cNvPr id="58" name="Rectangle 57">
            <a:extLst>
              <a:ext uri="{FF2B5EF4-FFF2-40B4-BE49-F238E27FC236}">
                <a16:creationId xmlns:a16="http://schemas.microsoft.com/office/drawing/2014/main" id="{BEEFA571-EBF1-4C23-9DA9-711A965F00B2}"/>
              </a:ext>
            </a:extLst>
          </p:cNvPr>
          <p:cNvSpPr/>
          <p:nvPr/>
        </p:nvSpPr>
        <p:spPr bwMode="auto">
          <a:xfrm>
            <a:off x="7834287" y="3025086"/>
            <a:ext cx="330779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Azure Advisor</a:t>
            </a:r>
          </a:p>
        </p:txBody>
      </p:sp>
      <p:sp>
        <p:nvSpPr>
          <p:cNvPr id="61" name="Rectangle 60">
            <a:extLst>
              <a:ext uri="{FF2B5EF4-FFF2-40B4-BE49-F238E27FC236}">
                <a16:creationId xmlns:a16="http://schemas.microsoft.com/office/drawing/2014/main" id="{70446F46-5082-47C5-B3F0-DF92203FC0B2}"/>
              </a:ext>
            </a:extLst>
          </p:cNvPr>
          <p:cNvSpPr/>
          <p:nvPr/>
        </p:nvSpPr>
        <p:spPr bwMode="auto">
          <a:xfrm>
            <a:off x="7834287" y="3404154"/>
            <a:ext cx="330779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Azure Monitor</a:t>
            </a:r>
          </a:p>
        </p:txBody>
      </p:sp>
      <p:sp>
        <p:nvSpPr>
          <p:cNvPr id="63" name="Rectangle 62">
            <a:extLst>
              <a:ext uri="{FF2B5EF4-FFF2-40B4-BE49-F238E27FC236}">
                <a16:creationId xmlns:a16="http://schemas.microsoft.com/office/drawing/2014/main" id="{DD91CB30-F54E-4875-86A5-9EF3952ED6E9}"/>
              </a:ext>
            </a:extLst>
          </p:cNvPr>
          <p:cNvSpPr/>
          <p:nvPr/>
        </p:nvSpPr>
        <p:spPr bwMode="auto">
          <a:xfrm>
            <a:off x="7834287" y="3783221"/>
            <a:ext cx="330779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Azure Security Center</a:t>
            </a:r>
          </a:p>
        </p:txBody>
      </p:sp>
      <p:grpSp>
        <p:nvGrpSpPr>
          <p:cNvPr id="112" name="Group 111">
            <a:extLst>
              <a:ext uri="{FF2B5EF4-FFF2-40B4-BE49-F238E27FC236}">
                <a16:creationId xmlns:a16="http://schemas.microsoft.com/office/drawing/2014/main" id="{48060488-244C-4D00-B9D2-0E1CBF4B40E6}"/>
              </a:ext>
            </a:extLst>
          </p:cNvPr>
          <p:cNvGrpSpPr/>
          <p:nvPr/>
        </p:nvGrpSpPr>
        <p:grpSpPr>
          <a:xfrm>
            <a:off x="4654385" y="1482215"/>
            <a:ext cx="634506" cy="544507"/>
            <a:chOff x="7048214" y="7444598"/>
            <a:chExt cx="328079" cy="281544"/>
          </a:xfrm>
        </p:grpSpPr>
        <p:sp>
          <p:nvSpPr>
            <p:cNvPr id="129" name="Freeform 198">
              <a:extLst>
                <a:ext uri="{FF2B5EF4-FFF2-40B4-BE49-F238E27FC236}">
                  <a16:creationId xmlns:a16="http://schemas.microsoft.com/office/drawing/2014/main" id="{E613584B-EB4D-4E91-8137-2B656C8AA6D8}"/>
                </a:ext>
              </a:extLst>
            </p:cNvPr>
            <p:cNvSpPr>
              <a:spLocks/>
            </p:cNvSpPr>
            <p:nvPr/>
          </p:nvSpPr>
          <p:spPr bwMode="auto">
            <a:xfrm rot="10800000" flipV="1">
              <a:off x="7120345" y="7602821"/>
              <a:ext cx="109360" cy="123321"/>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chemeClr val="tx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30" name="Freeform 199">
              <a:extLst>
                <a:ext uri="{FF2B5EF4-FFF2-40B4-BE49-F238E27FC236}">
                  <a16:creationId xmlns:a16="http://schemas.microsoft.com/office/drawing/2014/main" id="{22168F8C-7F8B-4547-9286-2452C6BA8099}"/>
                </a:ext>
              </a:extLst>
            </p:cNvPr>
            <p:cNvSpPr>
              <a:spLocks/>
            </p:cNvSpPr>
            <p:nvPr/>
          </p:nvSpPr>
          <p:spPr bwMode="auto">
            <a:xfrm>
              <a:off x="7048214" y="7444598"/>
              <a:ext cx="328079" cy="204759"/>
            </a:xfrm>
            <a:custGeom>
              <a:avLst/>
              <a:gdLst>
                <a:gd name="T0" fmla="*/ 4 w 227"/>
                <a:gd name="T1" fmla="*/ 107 h 142"/>
                <a:gd name="T2" fmla="*/ 4 w 227"/>
                <a:gd name="T3" fmla="*/ 107 h 142"/>
                <a:gd name="T4" fmla="*/ 16 w 227"/>
                <a:gd name="T5" fmla="*/ 125 h 142"/>
                <a:gd name="T6" fmla="*/ 34 w 227"/>
                <a:gd name="T7" fmla="*/ 137 h 142"/>
                <a:gd name="T8" fmla="*/ 36 w 227"/>
                <a:gd name="T9" fmla="*/ 138 h 142"/>
                <a:gd name="T10" fmla="*/ 87 w 227"/>
                <a:gd name="T11" fmla="*/ 87 h 142"/>
                <a:gd name="T12" fmla="*/ 142 w 227"/>
                <a:gd name="T13" fmla="*/ 142 h 142"/>
                <a:gd name="T14" fmla="*/ 185 w 227"/>
                <a:gd name="T15" fmla="*/ 142 h 142"/>
                <a:gd name="T16" fmla="*/ 201 w 227"/>
                <a:gd name="T17" fmla="*/ 138 h 142"/>
                <a:gd name="T18" fmla="*/ 215 w 227"/>
                <a:gd name="T19" fmla="*/ 129 h 142"/>
                <a:gd name="T20" fmla="*/ 224 w 227"/>
                <a:gd name="T21" fmla="*/ 116 h 142"/>
                <a:gd name="T22" fmla="*/ 227 w 227"/>
                <a:gd name="T23" fmla="*/ 99 h 142"/>
                <a:gd name="T24" fmla="*/ 224 w 227"/>
                <a:gd name="T25" fmla="*/ 82 h 142"/>
                <a:gd name="T26" fmla="*/ 215 w 227"/>
                <a:gd name="T27" fmla="*/ 69 h 142"/>
                <a:gd name="T28" fmla="*/ 201 w 227"/>
                <a:gd name="T29" fmla="*/ 60 h 142"/>
                <a:gd name="T30" fmla="*/ 184 w 227"/>
                <a:gd name="T31" fmla="*/ 56 h 142"/>
                <a:gd name="T32" fmla="*/ 177 w 227"/>
                <a:gd name="T33" fmla="*/ 34 h 142"/>
                <a:gd name="T34" fmla="*/ 163 w 227"/>
                <a:gd name="T35" fmla="*/ 16 h 142"/>
                <a:gd name="T36" fmla="*/ 144 w 227"/>
                <a:gd name="T37" fmla="*/ 4 h 142"/>
                <a:gd name="T38" fmla="*/ 121 w 227"/>
                <a:gd name="T39" fmla="*/ 0 h 142"/>
                <a:gd name="T40" fmla="*/ 105 w 227"/>
                <a:gd name="T41" fmla="*/ 2 h 142"/>
                <a:gd name="T42" fmla="*/ 90 w 227"/>
                <a:gd name="T43" fmla="*/ 7 h 142"/>
                <a:gd name="T44" fmla="*/ 77 w 227"/>
                <a:gd name="T45" fmla="*/ 17 h 142"/>
                <a:gd name="T46" fmla="*/ 67 w 227"/>
                <a:gd name="T47" fmla="*/ 29 h 142"/>
                <a:gd name="T48" fmla="*/ 57 w 227"/>
                <a:gd name="T49" fmla="*/ 28 h 142"/>
                <a:gd name="T50" fmla="*/ 34 w 227"/>
                <a:gd name="T51" fmla="*/ 32 h 142"/>
                <a:gd name="T52" fmla="*/ 16 w 227"/>
                <a:gd name="T53" fmla="*/ 45 h 142"/>
                <a:gd name="T54" fmla="*/ 4 w 227"/>
                <a:gd name="T55" fmla="*/ 63 h 142"/>
                <a:gd name="T56" fmla="*/ 0 w 227"/>
                <a:gd name="T57" fmla="*/ 85 h 142"/>
                <a:gd name="T58" fmla="*/ 4 w 227"/>
                <a:gd name="T59" fmla="*/ 10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142">
                  <a:moveTo>
                    <a:pt x="4" y="107"/>
                  </a:moveTo>
                  <a:lnTo>
                    <a:pt x="4" y="107"/>
                  </a:lnTo>
                  <a:cubicBezTo>
                    <a:pt x="7" y="114"/>
                    <a:pt x="11" y="120"/>
                    <a:pt x="16" y="125"/>
                  </a:cubicBezTo>
                  <a:cubicBezTo>
                    <a:pt x="21" y="130"/>
                    <a:pt x="27" y="134"/>
                    <a:pt x="34" y="137"/>
                  </a:cubicBezTo>
                  <a:cubicBezTo>
                    <a:pt x="35" y="137"/>
                    <a:pt x="35" y="138"/>
                    <a:pt x="36" y="138"/>
                  </a:cubicBezTo>
                  <a:lnTo>
                    <a:pt x="87" y="87"/>
                  </a:lnTo>
                  <a:lnTo>
                    <a:pt x="142" y="142"/>
                  </a:lnTo>
                  <a:lnTo>
                    <a:pt x="185" y="142"/>
                  </a:lnTo>
                  <a:cubicBezTo>
                    <a:pt x="190" y="142"/>
                    <a:pt x="196" y="141"/>
                    <a:pt x="201" y="138"/>
                  </a:cubicBezTo>
                  <a:cubicBezTo>
                    <a:pt x="206" y="136"/>
                    <a:pt x="211" y="133"/>
                    <a:pt x="215" y="129"/>
                  </a:cubicBezTo>
                  <a:cubicBezTo>
                    <a:pt x="219" y="125"/>
                    <a:pt x="222" y="121"/>
                    <a:pt x="224" y="116"/>
                  </a:cubicBezTo>
                  <a:cubicBezTo>
                    <a:pt x="226" y="111"/>
                    <a:pt x="227" y="105"/>
                    <a:pt x="227" y="99"/>
                  </a:cubicBezTo>
                  <a:cubicBezTo>
                    <a:pt x="227" y="93"/>
                    <a:pt x="226" y="87"/>
                    <a:pt x="224" y="82"/>
                  </a:cubicBezTo>
                  <a:cubicBezTo>
                    <a:pt x="222" y="77"/>
                    <a:pt x="218" y="73"/>
                    <a:pt x="215" y="69"/>
                  </a:cubicBezTo>
                  <a:cubicBezTo>
                    <a:pt x="211" y="65"/>
                    <a:pt x="206" y="62"/>
                    <a:pt x="201" y="60"/>
                  </a:cubicBezTo>
                  <a:cubicBezTo>
                    <a:pt x="196" y="57"/>
                    <a:pt x="190" y="56"/>
                    <a:pt x="184" y="56"/>
                  </a:cubicBezTo>
                  <a:cubicBezTo>
                    <a:pt x="183" y="48"/>
                    <a:pt x="181" y="41"/>
                    <a:pt x="177" y="34"/>
                  </a:cubicBezTo>
                  <a:cubicBezTo>
                    <a:pt x="173" y="27"/>
                    <a:pt x="169" y="21"/>
                    <a:pt x="163" y="16"/>
                  </a:cubicBezTo>
                  <a:cubicBezTo>
                    <a:pt x="158" y="11"/>
                    <a:pt x="151" y="7"/>
                    <a:pt x="144" y="4"/>
                  </a:cubicBezTo>
                  <a:cubicBezTo>
                    <a:pt x="137" y="2"/>
                    <a:pt x="129" y="0"/>
                    <a:pt x="121" y="0"/>
                  </a:cubicBezTo>
                  <a:cubicBezTo>
                    <a:pt x="115" y="0"/>
                    <a:pt x="110" y="1"/>
                    <a:pt x="105" y="2"/>
                  </a:cubicBezTo>
                  <a:cubicBezTo>
                    <a:pt x="99" y="4"/>
                    <a:pt x="94" y="5"/>
                    <a:pt x="90" y="7"/>
                  </a:cubicBezTo>
                  <a:cubicBezTo>
                    <a:pt x="85" y="10"/>
                    <a:pt x="81" y="13"/>
                    <a:pt x="77" y="17"/>
                  </a:cubicBezTo>
                  <a:cubicBezTo>
                    <a:pt x="73" y="20"/>
                    <a:pt x="70" y="24"/>
                    <a:pt x="67" y="29"/>
                  </a:cubicBezTo>
                  <a:cubicBezTo>
                    <a:pt x="63" y="28"/>
                    <a:pt x="60" y="28"/>
                    <a:pt x="57" y="28"/>
                  </a:cubicBezTo>
                  <a:cubicBezTo>
                    <a:pt x="49" y="28"/>
                    <a:pt x="41" y="29"/>
                    <a:pt x="34" y="32"/>
                  </a:cubicBezTo>
                  <a:cubicBezTo>
                    <a:pt x="27" y="35"/>
                    <a:pt x="21" y="39"/>
                    <a:pt x="16" y="45"/>
                  </a:cubicBezTo>
                  <a:cubicBezTo>
                    <a:pt x="11" y="50"/>
                    <a:pt x="7" y="56"/>
                    <a:pt x="4" y="63"/>
                  </a:cubicBezTo>
                  <a:cubicBezTo>
                    <a:pt x="1" y="70"/>
                    <a:pt x="0" y="77"/>
                    <a:pt x="0" y="85"/>
                  </a:cubicBezTo>
                  <a:cubicBezTo>
                    <a:pt x="0" y="93"/>
                    <a:pt x="1" y="100"/>
                    <a:pt x="4" y="107"/>
                  </a:cubicBez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B152A050-1E82-433F-B975-1C7E250427BD}"/>
              </a:ext>
            </a:extLst>
          </p:cNvPr>
          <p:cNvGrpSpPr/>
          <p:nvPr/>
        </p:nvGrpSpPr>
        <p:grpSpPr>
          <a:xfrm>
            <a:off x="1324757" y="1426022"/>
            <a:ext cx="580554" cy="656892"/>
            <a:chOff x="2121948" y="7941209"/>
            <a:chExt cx="580554" cy="656892"/>
          </a:xfrm>
        </p:grpSpPr>
        <p:pic>
          <p:nvPicPr>
            <p:cNvPr id="124" name="Graphic 123" descr="Calculator">
              <a:extLst>
                <a:ext uri="{FF2B5EF4-FFF2-40B4-BE49-F238E27FC236}">
                  <a16:creationId xmlns:a16="http://schemas.microsoft.com/office/drawing/2014/main" id="{CA78D732-EC6E-4764-BA37-14B6A430E3E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21948" y="7941209"/>
              <a:ext cx="505554" cy="505554"/>
            </a:xfrm>
            <a:prstGeom prst="rect">
              <a:avLst/>
            </a:prstGeom>
          </p:spPr>
        </p:pic>
        <p:sp>
          <p:nvSpPr>
            <p:cNvPr id="126" name="Oval 125">
              <a:extLst>
                <a:ext uri="{FF2B5EF4-FFF2-40B4-BE49-F238E27FC236}">
                  <a16:creationId xmlns:a16="http://schemas.microsoft.com/office/drawing/2014/main" id="{76B27D7D-31C5-469F-BD00-B6EC2F786ECD}"/>
                </a:ext>
              </a:extLst>
            </p:cNvPr>
            <p:cNvSpPr/>
            <p:nvPr/>
          </p:nvSpPr>
          <p:spPr bwMode="auto">
            <a:xfrm>
              <a:off x="2360870" y="8153598"/>
              <a:ext cx="341632" cy="341632"/>
            </a:xfrm>
            <a:prstGeom prst="ellipse">
              <a:avLst/>
            </a:prstGeom>
            <a:solidFill>
              <a:schemeClr val="bg1"/>
            </a:solidFill>
            <a:ln w="508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8" name="Straight Connector 127">
              <a:extLst>
                <a:ext uri="{FF2B5EF4-FFF2-40B4-BE49-F238E27FC236}">
                  <a16:creationId xmlns:a16="http://schemas.microsoft.com/office/drawing/2014/main" id="{22923679-B6C9-4B31-A143-70F0EB27E330}"/>
                </a:ext>
              </a:extLst>
            </p:cNvPr>
            <p:cNvCxnSpPr>
              <a:cxnSpLocks/>
            </p:cNvCxnSpPr>
            <p:nvPr/>
          </p:nvCxnSpPr>
          <p:spPr>
            <a:xfrm flipH="1">
              <a:off x="2263966" y="8446762"/>
              <a:ext cx="151340" cy="151339"/>
            </a:xfrm>
            <a:prstGeom prst="line">
              <a:avLst/>
            </a:prstGeom>
            <a:ln w="508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0C47702A-449E-4D1A-A5A0-62C05B344C7D}"/>
              </a:ext>
            </a:extLst>
          </p:cNvPr>
          <p:cNvGrpSpPr/>
          <p:nvPr/>
        </p:nvGrpSpPr>
        <p:grpSpPr>
          <a:xfrm>
            <a:off x="8092353" y="1359750"/>
            <a:ext cx="745181" cy="789436"/>
            <a:chOff x="8230323" y="3241182"/>
            <a:chExt cx="745181" cy="789436"/>
          </a:xfrm>
        </p:grpSpPr>
        <p:pic>
          <p:nvPicPr>
            <p:cNvPr id="115" name="Graphic 114" descr="World">
              <a:extLst>
                <a:ext uri="{FF2B5EF4-FFF2-40B4-BE49-F238E27FC236}">
                  <a16:creationId xmlns:a16="http://schemas.microsoft.com/office/drawing/2014/main" id="{265B7F1C-46D0-42FC-A61E-4815BF20CC6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357376" y="3241182"/>
              <a:ext cx="618128" cy="618128"/>
            </a:xfrm>
            <a:prstGeom prst="rect">
              <a:avLst/>
            </a:prstGeom>
          </p:spPr>
        </p:pic>
        <p:sp>
          <p:nvSpPr>
            <p:cNvPr id="116" name="Rectangle 115">
              <a:extLst>
                <a:ext uri="{FF2B5EF4-FFF2-40B4-BE49-F238E27FC236}">
                  <a16:creationId xmlns:a16="http://schemas.microsoft.com/office/drawing/2014/main" id="{5C709809-7457-4102-BF32-74B7EA4226C9}"/>
                </a:ext>
              </a:extLst>
            </p:cNvPr>
            <p:cNvSpPr/>
            <p:nvPr/>
          </p:nvSpPr>
          <p:spPr bwMode="auto">
            <a:xfrm>
              <a:off x="8293255" y="3600800"/>
              <a:ext cx="393545" cy="2585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3" name="Graphic 122" descr="Monitor">
              <a:extLst>
                <a:ext uri="{FF2B5EF4-FFF2-40B4-BE49-F238E27FC236}">
                  <a16:creationId xmlns:a16="http://schemas.microsoft.com/office/drawing/2014/main" id="{8AACBBBB-0292-4F3A-9249-D23D812E33E0}"/>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230323" y="3494980"/>
              <a:ext cx="535638" cy="535638"/>
            </a:xfrm>
            <a:prstGeom prst="rect">
              <a:avLst/>
            </a:prstGeom>
          </p:spPr>
        </p:pic>
      </p:grpSp>
      <p:grpSp>
        <p:nvGrpSpPr>
          <p:cNvPr id="18" name="Group 17">
            <a:extLst>
              <a:ext uri="{FF2B5EF4-FFF2-40B4-BE49-F238E27FC236}">
                <a16:creationId xmlns:a16="http://schemas.microsoft.com/office/drawing/2014/main" id="{FB0BC85E-3070-44E4-B9D4-14058CA93C6B}"/>
              </a:ext>
            </a:extLst>
          </p:cNvPr>
          <p:cNvGrpSpPr/>
          <p:nvPr/>
        </p:nvGrpSpPr>
        <p:grpSpPr>
          <a:xfrm>
            <a:off x="3998933" y="1685045"/>
            <a:ext cx="457200" cy="106633"/>
            <a:chOff x="4165142" y="1685045"/>
            <a:chExt cx="457200" cy="106633"/>
          </a:xfrm>
        </p:grpSpPr>
        <p:cxnSp>
          <p:nvCxnSpPr>
            <p:cNvPr id="165" name="Straight Connector 164">
              <a:extLst>
                <a:ext uri="{FF2B5EF4-FFF2-40B4-BE49-F238E27FC236}">
                  <a16:creationId xmlns:a16="http://schemas.microsoft.com/office/drawing/2014/main" id="{BCEE934D-9AF1-4E30-AD1A-75E2E3282365}"/>
                </a:ext>
              </a:extLst>
            </p:cNvPr>
            <p:cNvCxnSpPr>
              <a:cxnSpLocks/>
            </p:cNvCxnSpPr>
            <p:nvPr/>
          </p:nvCxnSpPr>
          <p:spPr>
            <a:xfrm>
              <a:off x="4165142" y="1738362"/>
              <a:ext cx="457200"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6" name="Rectangle 34">
              <a:extLst>
                <a:ext uri="{FF2B5EF4-FFF2-40B4-BE49-F238E27FC236}">
                  <a16:creationId xmlns:a16="http://schemas.microsoft.com/office/drawing/2014/main" id="{8503DA13-B789-462E-AC4B-0618FA671210}"/>
                </a:ext>
              </a:extLst>
            </p:cNvPr>
            <p:cNvSpPr/>
            <p:nvPr/>
          </p:nvSpPr>
          <p:spPr bwMode="auto">
            <a:xfrm rot="8100000">
              <a:off x="4494477" y="1685045"/>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167" name="Group 166">
            <a:extLst>
              <a:ext uri="{FF2B5EF4-FFF2-40B4-BE49-F238E27FC236}">
                <a16:creationId xmlns:a16="http://schemas.microsoft.com/office/drawing/2014/main" id="{7B4BDFD0-4078-49F9-B2BE-284FC1BAE837}"/>
              </a:ext>
            </a:extLst>
          </p:cNvPr>
          <p:cNvGrpSpPr/>
          <p:nvPr/>
        </p:nvGrpSpPr>
        <p:grpSpPr>
          <a:xfrm>
            <a:off x="7453333" y="1685045"/>
            <a:ext cx="457200" cy="106633"/>
            <a:chOff x="4165142" y="1685045"/>
            <a:chExt cx="457200" cy="106633"/>
          </a:xfrm>
        </p:grpSpPr>
        <p:cxnSp>
          <p:nvCxnSpPr>
            <p:cNvPr id="168" name="Straight Connector 167">
              <a:extLst>
                <a:ext uri="{FF2B5EF4-FFF2-40B4-BE49-F238E27FC236}">
                  <a16:creationId xmlns:a16="http://schemas.microsoft.com/office/drawing/2014/main" id="{30F30A66-47EB-41C6-B175-A2967891321B}"/>
                </a:ext>
              </a:extLst>
            </p:cNvPr>
            <p:cNvCxnSpPr>
              <a:cxnSpLocks/>
            </p:cNvCxnSpPr>
            <p:nvPr/>
          </p:nvCxnSpPr>
          <p:spPr>
            <a:xfrm>
              <a:off x="4165142" y="1738362"/>
              <a:ext cx="457200"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9" name="Rectangle 34">
              <a:extLst>
                <a:ext uri="{FF2B5EF4-FFF2-40B4-BE49-F238E27FC236}">
                  <a16:creationId xmlns:a16="http://schemas.microsoft.com/office/drawing/2014/main" id="{7BE7EC47-213E-47AE-A01D-587667FD32AA}"/>
                </a:ext>
              </a:extLst>
            </p:cNvPr>
            <p:cNvSpPr/>
            <p:nvPr/>
          </p:nvSpPr>
          <p:spPr bwMode="auto">
            <a:xfrm rot="8100000">
              <a:off x="4494477" y="1685045"/>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04334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1000"/>
                                        <p:tgtEl>
                                          <p:spTgt spid="69"/>
                                        </p:tgtEl>
                                      </p:cBhvr>
                                    </p:animEffect>
                                    <p:anim calcmode="lin" valueType="num">
                                      <p:cBhvr>
                                        <p:cTn id="13" dur="1000" fill="hold"/>
                                        <p:tgtEl>
                                          <p:spTgt spid="69"/>
                                        </p:tgtEl>
                                        <p:attrNameLst>
                                          <p:attrName>ppt_x</p:attrName>
                                        </p:attrNameLst>
                                      </p:cBhvr>
                                      <p:tavLst>
                                        <p:tav tm="0">
                                          <p:val>
                                            <p:strVal val="#ppt_x"/>
                                          </p:val>
                                        </p:tav>
                                        <p:tav tm="100000">
                                          <p:val>
                                            <p:strVal val="#ppt_x"/>
                                          </p:val>
                                        </p:tav>
                                      </p:tavLst>
                                    </p:anim>
                                    <p:anim calcmode="lin" valueType="num">
                                      <p:cBhvr>
                                        <p:cTn id="14" dur="1000" fill="hold"/>
                                        <p:tgtEl>
                                          <p:spTgt spid="6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1000"/>
                                        <p:tgtEl>
                                          <p:spTgt spid="70"/>
                                        </p:tgtEl>
                                      </p:cBhvr>
                                    </p:animEffect>
                                    <p:anim calcmode="lin" valueType="num">
                                      <p:cBhvr>
                                        <p:cTn id="18" dur="1000" fill="hold"/>
                                        <p:tgtEl>
                                          <p:spTgt spid="70"/>
                                        </p:tgtEl>
                                        <p:attrNameLst>
                                          <p:attrName>ppt_x</p:attrName>
                                        </p:attrNameLst>
                                      </p:cBhvr>
                                      <p:tavLst>
                                        <p:tav tm="0">
                                          <p:val>
                                            <p:strVal val="#ppt_x"/>
                                          </p:val>
                                        </p:tav>
                                        <p:tav tm="100000">
                                          <p:val>
                                            <p:strVal val="#ppt_x"/>
                                          </p:val>
                                        </p:tav>
                                      </p:tavLst>
                                    </p:anim>
                                    <p:anim calcmode="lin" valueType="num">
                                      <p:cBhvr>
                                        <p:cTn id="19" dur="1000" fill="hold"/>
                                        <p:tgtEl>
                                          <p:spTgt spid="7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1000"/>
                                        <p:tgtEl>
                                          <p:spTgt spid="71"/>
                                        </p:tgtEl>
                                      </p:cBhvr>
                                    </p:animEffect>
                                    <p:anim calcmode="lin" valueType="num">
                                      <p:cBhvr>
                                        <p:cTn id="23" dur="1000" fill="hold"/>
                                        <p:tgtEl>
                                          <p:spTgt spid="71"/>
                                        </p:tgtEl>
                                        <p:attrNameLst>
                                          <p:attrName>ppt_x</p:attrName>
                                        </p:attrNameLst>
                                      </p:cBhvr>
                                      <p:tavLst>
                                        <p:tav tm="0">
                                          <p:val>
                                            <p:strVal val="#ppt_x"/>
                                          </p:val>
                                        </p:tav>
                                        <p:tav tm="100000">
                                          <p:val>
                                            <p:strVal val="#ppt_x"/>
                                          </p:val>
                                        </p:tav>
                                      </p:tavLst>
                                    </p:anim>
                                    <p:anim calcmode="lin" valueType="num">
                                      <p:cBhvr>
                                        <p:cTn id="24" dur="1000" fill="hold"/>
                                        <p:tgtEl>
                                          <p:spTgt spid="7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1000"/>
                                        <p:tgtEl>
                                          <p:spTgt spid="72"/>
                                        </p:tgtEl>
                                      </p:cBhvr>
                                    </p:animEffect>
                                    <p:anim calcmode="lin" valueType="num">
                                      <p:cBhvr>
                                        <p:cTn id="28" dur="1000" fill="hold"/>
                                        <p:tgtEl>
                                          <p:spTgt spid="72"/>
                                        </p:tgtEl>
                                        <p:attrNameLst>
                                          <p:attrName>ppt_x</p:attrName>
                                        </p:attrNameLst>
                                      </p:cBhvr>
                                      <p:tavLst>
                                        <p:tav tm="0">
                                          <p:val>
                                            <p:strVal val="#ppt_x"/>
                                          </p:val>
                                        </p:tav>
                                        <p:tav tm="100000">
                                          <p:val>
                                            <p:strVal val="#ppt_x"/>
                                          </p:val>
                                        </p:tav>
                                      </p:tavLst>
                                    </p:anim>
                                    <p:anim calcmode="lin" valueType="num">
                                      <p:cBhvr>
                                        <p:cTn id="29" dur="1000" fill="hold"/>
                                        <p:tgtEl>
                                          <p:spTgt spid="7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fade">
                                      <p:cBhvr>
                                        <p:cTn id="32" dur="1000"/>
                                        <p:tgtEl>
                                          <p:spTgt spid="73"/>
                                        </p:tgtEl>
                                      </p:cBhvr>
                                    </p:animEffect>
                                    <p:anim calcmode="lin" valueType="num">
                                      <p:cBhvr>
                                        <p:cTn id="33" dur="1000" fill="hold"/>
                                        <p:tgtEl>
                                          <p:spTgt spid="73"/>
                                        </p:tgtEl>
                                        <p:attrNameLst>
                                          <p:attrName>ppt_x</p:attrName>
                                        </p:attrNameLst>
                                      </p:cBhvr>
                                      <p:tavLst>
                                        <p:tav tm="0">
                                          <p:val>
                                            <p:strVal val="#ppt_x"/>
                                          </p:val>
                                        </p:tav>
                                        <p:tav tm="100000">
                                          <p:val>
                                            <p:strVal val="#ppt_x"/>
                                          </p:val>
                                        </p:tav>
                                      </p:tavLst>
                                    </p:anim>
                                    <p:anim calcmode="lin" valueType="num">
                                      <p:cBhvr>
                                        <p:cTn id="34" dur="1000" fill="hold"/>
                                        <p:tgtEl>
                                          <p:spTgt spid="7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fade">
                                      <p:cBhvr>
                                        <p:cTn id="37" dur="1000"/>
                                        <p:tgtEl>
                                          <p:spTgt spid="74"/>
                                        </p:tgtEl>
                                      </p:cBhvr>
                                    </p:animEffect>
                                    <p:anim calcmode="lin" valueType="num">
                                      <p:cBhvr>
                                        <p:cTn id="38" dur="1000" fill="hold"/>
                                        <p:tgtEl>
                                          <p:spTgt spid="74"/>
                                        </p:tgtEl>
                                        <p:attrNameLst>
                                          <p:attrName>ppt_x</p:attrName>
                                        </p:attrNameLst>
                                      </p:cBhvr>
                                      <p:tavLst>
                                        <p:tav tm="0">
                                          <p:val>
                                            <p:strVal val="#ppt_x"/>
                                          </p:val>
                                        </p:tav>
                                        <p:tav tm="100000">
                                          <p:val>
                                            <p:strVal val="#ppt_x"/>
                                          </p:val>
                                        </p:tav>
                                      </p:tavLst>
                                    </p:anim>
                                    <p:anim calcmode="lin" valueType="num">
                                      <p:cBhvr>
                                        <p:cTn id="39" dur="1000" fill="hold"/>
                                        <p:tgtEl>
                                          <p:spTgt spid="7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1000"/>
                                        <p:tgtEl>
                                          <p:spTgt spid="64"/>
                                        </p:tgtEl>
                                      </p:cBhvr>
                                    </p:animEffect>
                                    <p:anim calcmode="lin" valueType="num">
                                      <p:cBhvr>
                                        <p:cTn id="43" dur="1000" fill="hold"/>
                                        <p:tgtEl>
                                          <p:spTgt spid="64"/>
                                        </p:tgtEl>
                                        <p:attrNameLst>
                                          <p:attrName>ppt_x</p:attrName>
                                        </p:attrNameLst>
                                      </p:cBhvr>
                                      <p:tavLst>
                                        <p:tav tm="0">
                                          <p:val>
                                            <p:strVal val="#ppt_x"/>
                                          </p:val>
                                        </p:tav>
                                        <p:tav tm="100000">
                                          <p:val>
                                            <p:strVal val="#ppt_x"/>
                                          </p:val>
                                        </p:tav>
                                      </p:tavLst>
                                    </p:anim>
                                    <p:anim calcmode="lin" valueType="num">
                                      <p:cBhvr>
                                        <p:cTn id="44" dur="1000" fill="hold"/>
                                        <p:tgtEl>
                                          <p:spTgt spid="64"/>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fade">
                                      <p:cBhvr>
                                        <p:cTn id="47" dur="1000"/>
                                        <p:tgtEl>
                                          <p:spTgt spid="65"/>
                                        </p:tgtEl>
                                      </p:cBhvr>
                                    </p:animEffect>
                                    <p:anim calcmode="lin" valueType="num">
                                      <p:cBhvr>
                                        <p:cTn id="48" dur="1000" fill="hold"/>
                                        <p:tgtEl>
                                          <p:spTgt spid="65"/>
                                        </p:tgtEl>
                                        <p:attrNameLst>
                                          <p:attrName>ppt_x</p:attrName>
                                        </p:attrNameLst>
                                      </p:cBhvr>
                                      <p:tavLst>
                                        <p:tav tm="0">
                                          <p:val>
                                            <p:strVal val="#ppt_x"/>
                                          </p:val>
                                        </p:tav>
                                        <p:tav tm="100000">
                                          <p:val>
                                            <p:strVal val="#ppt_x"/>
                                          </p:val>
                                        </p:tav>
                                      </p:tavLst>
                                    </p:anim>
                                    <p:anim calcmode="lin" valueType="num">
                                      <p:cBhvr>
                                        <p:cTn id="49" dur="1000" fill="hold"/>
                                        <p:tgtEl>
                                          <p:spTgt spid="65"/>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1000"/>
                                        <p:tgtEl>
                                          <p:spTgt spid="66"/>
                                        </p:tgtEl>
                                      </p:cBhvr>
                                    </p:animEffect>
                                    <p:anim calcmode="lin" valueType="num">
                                      <p:cBhvr>
                                        <p:cTn id="53" dur="1000" fill="hold"/>
                                        <p:tgtEl>
                                          <p:spTgt spid="66"/>
                                        </p:tgtEl>
                                        <p:attrNameLst>
                                          <p:attrName>ppt_x</p:attrName>
                                        </p:attrNameLst>
                                      </p:cBhvr>
                                      <p:tavLst>
                                        <p:tav tm="0">
                                          <p:val>
                                            <p:strVal val="#ppt_x"/>
                                          </p:val>
                                        </p:tav>
                                        <p:tav tm="100000">
                                          <p:val>
                                            <p:strVal val="#ppt_x"/>
                                          </p:val>
                                        </p:tav>
                                      </p:tavLst>
                                    </p:anim>
                                    <p:anim calcmode="lin" valueType="num">
                                      <p:cBhvr>
                                        <p:cTn id="54" dur="1000" fill="hold"/>
                                        <p:tgtEl>
                                          <p:spTgt spid="66"/>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1000"/>
                                        <p:tgtEl>
                                          <p:spTgt spid="67"/>
                                        </p:tgtEl>
                                      </p:cBhvr>
                                    </p:animEffect>
                                    <p:anim calcmode="lin" valueType="num">
                                      <p:cBhvr>
                                        <p:cTn id="58" dur="1000" fill="hold"/>
                                        <p:tgtEl>
                                          <p:spTgt spid="67"/>
                                        </p:tgtEl>
                                        <p:attrNameLst>
                                          <p:attrName>ppt_x</p:attrName>
                                        </p:attrNameLst>
                                      </p:cBhvr>
                                      <p:tavLst>
                                        <p:tav tm="0">
                                          <p:val>
                                            <p:strVal val="#ppt_x"/>
                                          </p:val>
                                        </p:tav>
                                        <p:tav tm="100000">
                                          <p:val>
                                            <p:strVal val="#ppt_x"/>
                                          </p:val>
                                        </p:tav>
                                      </p:tavLst>
                                    </p:anim>
                                    <p:anim calcmode="lin" valueType="num">
                                      <p:cBhvr>
                                        <p:cTn id="59" dur="1000" fill="hold"/>
                                        <p:tgtEl>
                                          <p:spTgt spid="67"/>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fade">
                                      <p:cBhvr>
                                        <p:cTn id="62" dur="1000"/>
                                        <p:tgtEl>
                                          <p:spTgt spid="68"/>
                                        </p:tgtEl>
                                      </p:cBhvr>
                                    </p:animEffect>
                                    <p:anim calcmode="lin" valueType="num">
                                      <p:cBhvr>
                                        <p:cTn id="63" dur="1000" fill="hold"/>
                                        <p:tgtEl>
                                          <p:spTgt spid="68"/>
                                        </p:tgtEl>
                                        <p:attrNameLst>
                                          <p:attrName>ppt_x</p:attrName>
                                        </p:attrNameLst>
                                      </p:cBhvr>
                                      <p:tavLst>
                                        <p:tav tm="0">
                                          <p:val>
                                            <p:strVal val="#ppt_x"/>
                                          </p:val>
                                        </p:tav>
                                        <p:tav tm="100000">
                                          <p:val>
                                            <p:strVal val="#ppt_x"/>
                                          </p:val>
                                        </p:tav>
                                      </p:tavLst>
                                    </p:anim>
                                    <p:anim calcmode="lin" valueType="num">
                                      <p:cBhvr>
                                        <p:cTn id="64" dur="1000" fill="hold"/>
                                        <p:tgtEl>
                                          <p:spTgt spid="6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1000"/>
                                        <p:tgtEl>
                                          <p:spTgt spid="57"/>
                                        </p:tgtEl>
                                      </p:cBhvr>
                                    </p:animEffect>
                                    <p:anim calcmode="lin" valueType="num">
                                      <p:cBhvr>
                                        <p:cTn id="68" dur="1000" fill="hold"/>
                                        <p:tgtEl>
                                          <p:spTgt spid="57"/>
                                        </p:tgtEl>
                                        <p:attrNameLst>
                                          <p:attrName>ppt_x</p:attrName>
                                        </p:attrNameLst>
                                      </p:cBhvr>
                                      <p:tavLst>
                                        <p:tav tm="0">
                                          <p:val>
                                            <p:strVal val="#ppt_x"/>
                                          </p:val>
                                        </p:tav>
                                        <p:tav tm="100000">
                                          <p:val>
                                            <p:strVal val="#ppt_x"/>
                                          </p:val>
                                        </p:tav>
                                      </p:tavLst>
                                    </p:anim>
                                    <p:anim calcmode="lin" valueType="num">
                                      <p:cBhvr>
                                        <p:cTn id="69" dur="1000" fill="hold"/>
                                        <p:tgtEl>
                                          <p:spTgt spid="57"/>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1000"/>
                                        <p:tgtEl>
                                          <p:spTgt spid="59"/>
                                        </p:tgtEl>
                                      </p:cBhvr>
                                    </p:animEffect>
                                    <p:anim calcmode="lin" valueType="num">
                                      <p:cBhvr>
                                        <p:cTn id="73" dur="1000" fill="hold"/>
                                        <p:tgtEl>
                                          <p:spTgt spid="59"/>
                                        </p:tgtEl>
                                        <p:attrNameLst>
                                          <p:attrName>ppt_x</p:attrName>
                                        </p:attrNameLst>
                                      </p:cBhvr>
                                      <p:tavLst>
                                        <p:tav tm="0">
                                          <p:val>
                                            <p:strVal val="#ppt_x"/>
                                          </p:val>
                                        </p:tav>
                                        <p:tav tm="100000">
                                          <p:val>
                                            <p:strVal val="#ppt_x"/>
                                          </p:val>
                                        </p:tav>
                                      </p:tavLst>
                                    </p:anim>
                                    <p:anim calcmode="lin" valueType="num">
                                      <p:cBhvr>
                                        <p:cTn id="74" dur="1000" fill="hold"/>
                                        <p:tgtEl>
                                          <p:spTgt spid="59"/>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fade">
                                      <p:cBhvr>
                                        <p:cTn id="77" dur="1000"/>
                                        <p:tgtEl>
                                          <p:spTgt spid="60"/>
                                        </p:tgtEl>
                                      </p:cBhvr>
                                    </p:animEffect>
                                    <p:anim calcmode="lin" valueType="num">
                                      <p:cBhvr>
                                        <p:cTn id="78" dur="1000" fill="hold"/>
                                        <p:tgtEl>
                                          <p:spTgt spid="60"/>
                                        </p:tgtEl>
                                        <p:attrNameLst>
                                          <p:attrName>ppt_x</p:attrName>
                                        </p:attrNameLst>
                                      </p:cBhvr>
                                      <p:tavLst>
                                        <p:tav tm="0">
                                          <p:val>
                                            <p:strVal val="#ppt_x"/>
                                          </p:val>
                                        </p:tav>
                                        <p:tav tm="100000">
                                          <p:val>
                                            <p:strVal val="#ppt_x"/>
                                          </p:val>
                                        </p:tav>
                                      </p:tavLst>
                                    </p:anim>
                                    <p:anim calcmode="lin" valueType="num">
                                      <p:cBhvr>
                                        <p:cTn id="79" dur="1000" fill="hold"/>
                                        <p:tgtEl>
                                          <p:spTgt spid="60"/>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62"/>
                                        </p:tgtEl>
                                        <p:attrNameLst>
                                          <p:attrName>style.visibility</p:attrName>
                                        </p:attrNameLst>
                                      </p:cBhvr>
                                      <p:to>
                                        <p:strVal val="visible"/>
                                      </p:to>
                                    </p:set>
                                    <p:animEffect transition="in" filter="fade">
                                      <p:cBhvr>
                                        <p:cTn id="82" dur="1000"/>
                                        <p:tgtEl>
                                          <p:spTgt spid="62"/>
                                        </p:tgtEl>
                                      </p:cBhvr>
                                    </p:animEffect>
                                    <p:anim calcmode="lin" valueType="num">
                                      <p:cBhvr>
                                        <p:cTn id="83" dur="1000" fill="hold"/>
                                        <p:tgtEl>
                                          <p:spTgt spid="62"/>
                                        </p:tgtEl>
                                        <p:attrNameLst>
                                          <p:attrName>ppt_x</p:attrName>
                                        </p:attrNameLst>
                                      </p:cBhvr>
                                      <p:tavLst>
                                        <p:tav tm="0">
                                          <p:val>
                                            <p:strVal val="#ppt_x"/>
                                          </p:val>
                                        </p:tav>
                                        <p:tav tm="100000">
                                          <p:val>
                                            <p:strVal val="#ppt_x"/>
                                          </p:val>
                                        </p:tav>
                                      </p:tavLst>
                                    </p:anim>
                                    <p:anim calcmode="lin" valueType="num">
                                      <p:cBhvr>
                                        <p:cTn id="84" dur="1000" fill="hold"/>
                                        <p:tgtEl>
                                          <p:spTgt spid="62"/>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84"/>
                                        </p:tgtEl>
                                        <p:attrNameLst>
                                          <p:attrName>style.visibility</p:attrName>
                                        </p:attrNameLst>
                                      </p:cBhvr>
                                      <p:to>
                                        <p:strVal val="visible"/>
                                      </p:to>
                                    </p:set>
                                    <p:animEffect transition="in" filter="fade">
                                      <p:cBhvr>
                                        <p:cTn id="87" dur="1000"/>
                                        <p:tgtEl>
                                          <p:spTgt spid="84"/>
                                        </p:tgtEl>
                                      </p:cBhvr>
                                    </p:animEffect>
                                    <p:anim calcmode="lin" valueType="num">
                                      <p:cBhvr>
                                        <p:cTn id="88" dur="1000" fill="hold"/>
                                        <p:tgtEl>
                                          <p:spTgt spid="84"/>
                                        </p:tgtEl>
                                        <p:attrNameLst>
                                          <p:attrName>ppt_x</p:attrName>
                                        </p:attrNameLst>
                                      </p:cBhvr>
                                      <p:tavLst>
                                        <p:tav tm="0">
                                          <p:val>
                                            <p:strVal val="#ppt_x"/>
                                          </p:val>
                                        </p:tav>
                                        <p:tav tm="100000">
                                          <p:val>
                                            <p:strVal val="#ppt_x"/>
                                          </p:val>
                                        </p:tav>
                                      </p:tavLst>
                                    </p:anim>
                                    <p:anim calcmode="lin" valueType="num">
                                      <p:cBhvr>
                                        <p:cTn id="89" dur="1000" fill="hold"/>
                                        <p:tgtEl>
                                          <p:spTgt spid="84"/>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86"/>
                                        </p:tgtEl>
                                        <p:attrNameLst>
                                          <p:attrName>style.visibility</p:attrName>
                                        </p:attrNameLst>
                                      </p:cBhvr>
                                      <p:to>
                                        <p:strVal val="visible"/>
                                      </p:to>
                                    </p:set>
                                    <p:animEffect transition="in" filter="fade">
                                      <p:cBhvr>
                                        <p:cTn id="92" dur="1000"/>
                                        <p:tgtEl>
                                          <p:spTgt spid="86"/>
                                        </p:tgtEl>
                                      </p:cBhvr>
                                    </p:animEffect>
                                    <p:anim calcmode="lin" valueType="num">
                                      <p:cBhvr>
                                        <p:cTn id="93" dur="1000" fill="hold"/>
                                        <p:tgtEl>
                                          <p:spTgt spid="86"/>
                                        </p:tgtEl>
                                        <p:attrNameLst>
                                          <p:attrName>ppt_x</p:attrName>
                                        </p:attrNameLst>
                                      </p:cBhvr>
                                      <p:tavLst>
                                        <p:tav tm="0">
                                          <p:val>
                                            <p:strVal val="#ppt_x"/>
                                          </p:val>
                                        </p:tav>
                                        <p:tav tm="100000">
                                          <p:val>
                                            <p:strVal val="#ppt_x"/>
                                          </p:val>
                                        </p:tav>
                                      </p:tavLst>
                                    </p:anim>
                                    <p:anim calcmode="lin" valueType="num">
                                      <p:cBhvr>
                                        <p:cTn id="94" dur="1000" fill="hold"/>
                                        <p:tgtEl>
                                          <p:spTgt spid="86"/>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fade">
                                      <p:cBhvr>
                                        <p:cTn id="97" dur="1000"/>
                                        <p:tgtEl>
                                          <p:spTgt spid="77"/>
                                        </p:tgtEl>
                                      </p:cBhvr>
                                    </p:animEffect>
                                    <p:anim calcmode="lin" valueType="num">
                                      <p:cBhvr>
                                        <p:cTn id="98" dur="1000" fill="hold"/>
                                        <p:tgtEl>
                                          <p:spTgt spid="77"/>
                                        </p:tgtEl>
                                        <p:attrNameLst>
                                          <p:attrName>ppt_x</p:attrName>
                                        </p:attrNameLst>
                                      </p:cBhvr>
                                      <p:tavLst>
                                        <p:tav tm="0">
                                          <p:val>
                                            <p:strVal val="#ppt_x"/>
                                          </p:val>
                                        </p:tav>
                                        <p:tav tm="100000">
                                          <p:val>
                                            <p:strVal val="#ppt_x"/>
                                          </p:val>
                                        </p:tav>
                                      </p:tavLst>
                                    </p:anim>
                                    <p:anim calcmode="lin" valueType="num">
                                      <p:cBhvr>
                                        <p:cTn id="99"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8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97C9F-1B13-4C01-88E7-ECBB2DB10DB3}"/>
              </a:ext>
            </a:extLst>
          </p:cNvPr>
          <p:cNvSpPr>
            <a:spLocks noGrp="1"/>
          </p:cNvSpPr>
          <p:nvPr>
            <p:ph type="title"/>
          </p:nvPr>
        </p:nvSpPr>
        <p:spPr/>
        <p:txBody>
          <a:bodyPr/>
          <a:lstStyle/>
          <a:p>
            <a:r>
              <a:rPr lang="en-US" dirty="0"/>
              <a:t>Migration patterns </a:t>
            </a:r>
            <a:r>
              <a:rPr lang="en-US" dirty="0">
                <a:solidFill>
                  <a:schemeClr val="accent2"/>
                </a:solidFill>
              </a:rPr>
              <a:t>|</a:t>
            </a:r>
            <a:r>
              <a:rPr lang="en-US" dirty="0"/>
              <a:t> </a:t>
            </a:r>
            <a:r>
              <a:rPr lang="en-US" dirty="0">
                <a:solidFill>
                  <a:schemeClr val="tx2"/>
                </a:solidFill>
              </a:rPr>
              <a:t>The five Rs of rationalization</a:t>
            </a:r>
          </a:p>
        </p:txBody>
      </p:sp>
      <p:graphicFrame>
        <p:nvGraphicFramePr>
          <p:cNvPr id="3" name="Table 15">
            <a:extLst>
              <a:ext uri="{FF2B5EF4-FFF2-40B4-BE49-F238E27FC236}">
                <a16:creationId xmlns:a16="http://schemas.microsoft.com/office/drawing/2014/main" id="{0BECB871-DE5D-4887-A14A-9F63C9240F45}"/>
              </a:ext>
            </a:extLst>
          </p:cNvPr>
          <p:cNvGraphicFramePr>
            <a:graphicFrameLocks noGrp="1"/>
          </p:cNvGraphicFramePr>
          <p:nvPr>
            <p:extLst>
              <p:ext uri="{D42A27DB-BD31-4B8C-83A1-F6EECF244321}">
                <p14:modId xmlns:p14="http://schemas.microsoft.com/office/powerpoint/2010/main" val="3226078680"/>
              </p:ext>
            </p:extLst>
          </p:nvPr>
        </p:nvGraphicFramePr>
        <p:xfrm>
          <a:off x="121760" y="1143729"/>
          <a:ext cx="11948480" cy="5206722"/>
        </p:xfrm>
        <a:graphic>
          <a:graphicData uri="http://schemas.openxmlformats.org/drawingml/2006/table">
            <a:tbl>
              <a:tblPr firstRow="1" bandRow="1">
                <a:tableStyleId>{46F890A9-2807-4EBB-B81D-B2AA78EC7F39}</a:tableStyleId>
              </a:tblPr>
              <a:tblGrid>
                <a:gridCol w="1197140">
                  <a:extLst>
                    <a:ext uri="{9D8B030D-6E8A-4147-A177-3AD203B41FA5}">
                      <a16:colId xmlns:a16="http://schemas.microsoft.com/office/drawing/2014/main" val="104269030"/>
                    </a:ext>
                  </a:extLst>
                </a:gridCol>
                <a:gridCol w="2150268">
                  <a:extLst>
                    <a:ext uri="{9D8B030D-6E8A-4147-A177-3AD203B41FA5}">
                      <a16:colId xmlns:a16="http://schemas.microsoft.com/office/drawing/2014/main" val="608685337"/>
                    </a:ext>
                  </a:extLst>
                </a:gridCol>
                <a:gridCol w="2150268">
                  <a:extLst>
                    <a:ext uri="{9D8B030D-6E8A-4147-A177-3AD203B41FA5}">
                      <a16:colId xmlns:a16="http://schemas.microsoft.com/office/drawing/2014/main" val="2162642874"/>
                    </a:ext>
                  </a:extLst>
                </a:gridCol>
                <a:gridCol w="2150268">
                  <a:extLst>
                    <a:ext uri="{9D8B030D-6E8A-4147-A177-3AD203B41FA5}">
                      <a16:colId xmlns:a16="http://schemas.microsoft.com/office/drawing/2014/main" val="86577496"/>
                    </a:ext>
                  </a:extLst>
                </a:gridCol>
                <a:gridCol w="2150268">
                  <a:extLst>
                    <a:ext uri="{9D8B030D-6E8A-4147-A177-3AD203B41FA5}">
                      <a16:colId xmlns:a16="http://schemas.microsoft.com/office/drawing/2014/main" val="2559508299"/>
                    </a:ext>
                  </a:extLst>
                </a:gridCol>
                <a:gridCol w="2150268">
                  <a:extLst>
                    <a:ext uri="{9D8B030D-6E8A-4147-A177-3AD203B41FA5}">
                      <a16:colId xmlns:a16="http://schemas.microsoft.com/office/drawing/2014/main" val="3332384334"/>
                    </a:ext>
                  </a:extLst>
                </a:gridCol>
              </a:tblGrid>
              <a:tr h="277938">
                <a:tc rowSpan="2">
                  <a:txBody>
                    <a:bodyPr/>
                    <a:lstStyle/>
                    <a:p>
                      <a:pPr algn="r"/>
                      <a:r>
                        <a:rPr lang="en-US" sz="1350" b="0" dirty="0">
                          <a:solidFill>
                            <a:schemeClr val="tx1"/>
                          </a:solidFill>
                          <a:latin typeface="+mj-lt"/>
                        </a:rPr>
                        <a:t>What</a:t>
                      </a:r>
                    </a:p>
                  </a:txBody>
                  <a:tcPr marL="89654" marR="89654" marT="44827" marB="44827">
                    <a:lnR w="12700"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pPr algn="l"/>
                      <a:r>
                        <a:rPr lang="en-US" sz="1350" b="0" dirty="0">
                          <a:solidFill>
                            <a:schemeClr val="bg1"/>
                          </a:solidFill>
                          <a:latin typeface="+mj-lt"/>
                        </a:rPr>
                        <a:t>Rehost</a:t>
                      </a: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350" b="0" dirty="0">
                          <a:solidFill>
                            <a:schemeClr val="bg1"/>
                          </a:solidFill>
                          <a:latin typeface="+mj-lt"/>
                        </a:rPr>
                        <a:t>Refactor</a:t>
                      </a: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350" b="0" dirty="0">
                          <a:solidFill>
                            <a:schemeClr val="bg1"/>
                          </a:solidFill>
                          <a:latin typeface="+mj-lt"/>
                        </a:rPr>
                        <a:t>Rearchitect</a:t>
                      </a: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350" b="0" dirty="0">
                          <a:solidFill>
                            <a:schemeClr val="bg1"/>
                          </a:solidFill>
                          <a:latin typeface="+mj-lt"/>
                        </a:rPr>
                        <a:t>Rebuild</a:t>
                      </a: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350" b="0" dirty="0">
                          <a:solidFill>
                            <a:schemeClr val="bg1"/>
                          </a:solidFill>
                          <a:latin typeface="+mj-lt"/>
                        </a:rPr>
                        <a:t>Replace</a:t>
                      </a: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965659848"/>
                  </a:ext>
                </a:extLst>
              </a:tr>
              <a:tr h="2020174">
                <a:tc vMerge="1">
                  <a:txBody>
                    <a:bodyPr/>
                    <a:lstStyle/>
                    <a:p>
                      <a:pPr marL="285750" indent="-285750">
                        <a:buFont typeface="Arial" panose="020B0604020202020204" pitchFamily="34" charset="0"/>
                        <a:buChar char="•"/>
                      </a:pPr>
                      <a:endParaRPr lang="en-US" sz="1400">
                        <a:solidFill>
                          <a:srgbClr val="171717"/>
                        </a:solidFill>
                        <a:latin typeface="Segoe UI" panose="020B0502040204020203" pitchFamily="34" charset="0"/>
                      </a:endParaRPr>
                    </a:p>
                  </a:txBody>
                  <a:tcPr/>
                </a:tc>
                <a:tc>
                  <a:txBody>
                    <a:bodyPr/>
                    <a:lstStyle/>
                    <a:p>
                      <a:pPr marL="0" indent="0" algn="l">
                        <a:buFont typeface="Arial" panose="020B0604020202020204" pitchFamily="34" charset="0"/>
                        <a:buNone/>
                      </a:pPr>
                      <a:r>
                        <a:rPr lang="en-US" sz="1350" b="0" dirty="0">
                          <a:solidFill>
                            <a:schemeClr val="bg1"/>
                          </a:solidFill>
                          <a:latin typeface="+mn-lt"/>
                        </a:rPr>
                        <a:t>ls known as a </a:t>
                      </a:r>
                      <a:r>
                        <a:rPr lang="en-US" sz="1350" b="0" i="1" dirty="0">
                          <a:solidFill>
                            <a:schemeClr val="bg1"/>
                          </a:solidFill>
                          <a:latin typeface="+mn-lt"/>
                        </a:rPr>
                        <a:t>lift and shift</a:t>
                      </a:r>
                      <a:r>
                        <a:rPr lang="en-US" sz="1350" b="0" dirty="0">
                          <a:solidFill>
                            <a:schemeClr val="bg1"/>
                          </a:solidFill>
                          <a:latin typeface="+mn-lt"/>
                        </a:rPr>
                        <a:t> migration, a rehost effort moves a current state asset to the chosen cloud provider, with minimal change to overall architecture.</a:t>
                      </a:r>
                    </a:p>
                    <a:p>
                      <a:pPr marL="285750" indent="-285750" algn="l">
                        <a:buFont typeface="Arial" panose="020B0604020202020204" pitchFamily="34" charset="0"/>
                        <a:buChar char="•"/>
                      </a:pPr>
                      <a:endParaRPr lang="en-US" sz="1350" b="0" dirty="0">
                        <a:solidFill>
                          <a:schemeClr val="bg1"/>
                        </a:solidFill>
                        <a:latin typeface="+mn-lt"/>
                      </a:endParaRP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algn="l">
                        <a:buFont typeface="Arial" panose="020B0604020202020204" pitchFamily="34" charset="0"/>
                        <a:buNone/>
                      </a:pPr>
                      <a:r>
                        <a:rPr lang="en-US" sz="1350" b="0" dirty="0">
                          <a:solidFill>
                            <a:schemeClr val="bg1"/>
                          </a:solidFill>
                          <a:latin typeface="+mn-lt"/>
                        </a:rPr>
                        <a:t>Refactoring code to enable an application to deliver on new business opportunities and fit a PaaS-based model. </a:t>
                      </a:r>
                    </a:p>
                    <a:p>
                      <a:pPr marL="285750" indent="-285750" algn="l">
                        <a:buFont typeface="Arial" panose="020B0604020202020204" pitchFamily="34" charset="0"/>
                        <a:buChar char="•"/>
                      </a:pPr>
                      <a:endParaRPr lang="en-US" sz="1350" b="0" dirty="0">
                        <a:solidFill>
                          <a:schemeClr val="bg1"/>
                        </a:solidFill>
                        <a:latin typeface="+mn-lt"/>
                      </a:endParaRP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algn="l">
                        <a:buFont typeface="Arial" panose="020B0604020202020204" pitchFamily="34" charset="0"/>
                        <a:buNone/>
                      </a:pPr>
                      <a:r>
                        <a:rPr lang="en-US" sz="1350" b="0" dirty="0">
                          <a:solidFill>
                            <a:schemeClr val="bg1"/>
                          </a:solidFill>
                          <a:latin typeface="+mn-lt"/>
                        </a:rPr>
                        <a:t>Aging applications that aren't compatible with cloud providers might need to be rearchitected before transformation. </a:t>
                      </a:r>
                    </a:p>
                    <a:p>
                      <a:pPr marL="0" indent="0" algn="l">
                        <a:buFont typeface="Arial" panose="020B0604020202020204" pitchFamily="34" charset="0"/>
                        <a:buNone/>
                      </a:pPr>
                      <a:r>
                        <a:rPr lang="en-US" sz="1350" b="0" dirty="0">
                          <a:solidFill>
                            <a:schemeClr val="bg1"/>
                          </a:solidFill>
                          <a:latin typeface="+mn-lt"/>
                        </a:rPr>
                        <a:t>Some applications might be more cost effective as cloud native solutions.</a:t>
                      </a: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350" b="0" dirty="0">
                          <a:solidFill>
                            <a:schemeClr val="bg1"/>
                          </a:solidFill>
                          <a:latin typeface="+mn-lt"/>
                        </a:rPr>
                        <a:t>In some scenarios, the delta that must be overcome to carry an application forward can be too large to justify further investment. </a:t>
                      </a:r>
                    </a:p>
                    <a:p>
                      <a:pPr algn="l"/>
                      <a:r>
                        <a:rPr lang="en-US" sz="1350" b="0" dirty="0">
                          <a:solidFill>
                            <a:schemeClr val="bg1"/>
                          </a:solidFill>
                          <a:latin typeface="+mn-lt"/>
                        </a:rPr>
                        <a:t>In this case, a new code base is created to align with a </a:t>
                      </a:r>
                      <a:r>
                        <a:rPr lang="en-US" sz="1350" b="0" u="sng" dirty="0">
                          <a:solidFill>
                            <a:schemeClr val="bg1"/>
                          </a:solidFill>
                          <a:latin typeface="+mn-lt"/>
                          <a:hlinkClick r:id="rId3">
                            <a:extLst>
                              <a:ext uri="{A12FA001-AC4F-418D-AE19-62706E023703}">
                                <ahyp:hlinkClr xmlns:ahyp="http://schemas.microsoft.com/office/drawing/2018/hyperlinkcolor" val="tx"/>
                              </a:ext>
                            </a:extLst>
                          </a:hlinkClick>
                        </a:rPr>
                        <a:t>cloud-native</a:t>
                      </a:r>
                      <a:r>
                        <a:rPr lang="en-US" sz="1350" b="0" dirty="0">
                          <a:solidFill>
                            <a:schemeClr val="bg1"/>
                          </a:solidFill>
                          <a:latin typeface="+mn-lt"/>
                        </a:rPr>
                        <a:t> approach.</a:t>
                      </a: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350" b="0" dirty="0">
                          <a:solidFill>
                            <a:schemeClr val="bg1"/>
                          </a:solidFill>
                          <a:latin typeface="+mn-lt"/>
                        </a:rPr>
                        <a:t>Sometimes software as a service (SaaS) applications can provide all the necessary functionality for the hosted application. </a:t>
                      </a:r>
                    </a:p>
                    <a:p>
                      <a:pPr algn="l"/>
                      <a:endParaRPr lang="en-US" sz="1350" b="0" dirty="0">
                        <a:solidFill>
                          <a:schemeClr val="bg1"/>
                        </a:solidFill>
                        <a:latin typeface="+mn-lt"/>
                      </a:endParaRP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388227239"/>
                  </a:ext>
                </a:extLst>
              </a:tr>
              <a:tr h="2600919">
                <a:tc>
                  <a:txBody>
                    <a:bodyPr/>
                    <a:lstStyle/>
                    <a:p>
                      <a:pPr algn="r"/>
                      <a:r>
                        <a:rPr lang="en-US" sz="1350" b="0" dirty="0">
                          <a:latin typeface="+mj-lt"/>
                        </a:rPr>
                        <a:t>Common drivers might include:</a:t>
                      </a:r>
                    </a:p>
                  </a:txBody>
                  <a:tcPr marL="89654" marR="89654" marT="44827" marB="44827">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noFill/>
                  </a:tcPr>
                </a:tc>
                <a:tc>
                  <a:txBody>
                    <a:bodyPr/>
                    <a:lstStyle/>
                    <a:p>
                      <a:pPr marL="180975" lvl="0" indent="-190500" algn="l">
                        <a:buFont typeface="Arial" panose="020B0604020202020204" pitchFamily="34" charset="0"/>
                        <a:buChar char="•"/>
                      </a:pPr>
                      <a:r>
                        <a:rPr lang="en-US" sz="1350" b="0" dirty="0">
                          <a:solidFill>
                            <a:schemeClr val="bg1"/>
                          </a:solidFill>
                          <a:latin typeface="+mn-lt"/>
                        </a:rPr>
                        <a:t>Reducing capital expense</a:t>
                      </a:r>
                    </a:p>
                    <a:p>
                      <a:pPr marL="180975" lvl="0" indent="-190500" algn="l">
                        <a:buFont typeface="Arial" panose="020B0604020202020204" pitchFamily="34" charset="0"/>
                        <a:buChar char="•"/>
                      </a:pPr>
                      <a:r>
                        <a:rPr lang="en-US" sz="1350" b="0" dirty="0">
                          <a:solidFill>
                            <a:schemeClr val="bg1"/>
                          </a:solidFill>
                          <a:latin typeface="+mn-lt"/>
                        </a:rPr>
                        <a:t>Freeing up datacenter space</a:t>
                      </a:r>
                    </a:p>
                    <a:p>
                      <a:pPr marL="180975" lvl="0" indent="-190500" algn="l">
                        <a:buFont typeface="Arial" panose="020B0604020202020204" pitchFamily="34" charset="0"/>
                        <a:buChar char="•"/>
                      </a:pPr>
                      <a:r>
                        <a:rPr lang="en-US" sz="1350" b="0" dirty="0">
                          <a:solidFill>
                            <a:schemeClr val="bg1"/>
                          </a:solidFill>
                          <a:latin typeface="+mn-lt"/>
                        </a:rPr>
                        <a:t>Achieving rapid return on investment in the cloud</a:t>
                      </a:r>
                    </a:p>
                    <a:p>
                      <a:pPr algn="l"/>
                      <a:endParaRPr lang="en-US" sz="1350" b="0" dirty="0">
                        <a:solidFill>
                          <a:schemeClr val="bg1"/>
                        </a:solidFill>
                        <a:latin typeface="+mn-lt"/>
                      </a:endParaRP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Faster and shorter updates</a:t>
                      </a:r>
                    </a:p>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Code portability</a:t>
                      </a:r>
                    </a:p>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Greater cloud efficiency (resources, speed, cost, managed operations)</a:t>
                      </a:r>
                    </a:p>
                    <a:p>
                      <a:pPr algn="l"/>
                      <a:endParaRPr lang="en-US" sz="1350" b="0" dirty="0">
                        <a:solidFill>
                          <a:schemeClr val="bg1"/>
                        </a:solidFill>
                        <a:latin typeface="+mn-lt"/>
                      </a:endParaRP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Application scale and agility</a:t>
                      </a:r>
                    </a:p>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Easier adoption of new cloud capabilities</a:t>
                      </a:r>
                    </a:p>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Mix of technology stacks</a:t>
                      </a:r>
                    </a:p>
                    <a:p>
                      <a:pPr algn="l"/>
                      <a:endParaRPr lang="en-US" sz="1350" b="0" dirty="0">
                        <a:solidFill>
                          <a:schemeClr val="bg1"/>
                        </a:solidFill>
                        <a:latin typeface="+mn-lt"/>
                      </a:endParaRP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Accelerate innovation</a:t>
                      </a:r>
                    </a:p>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Build apps faster</a:t>
                      </a:r>
                    </a:p>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Reduce operational cost</a:t>
                      </a:r>
                    </a:p>
                    <a:p>
                      <a:pPr algn="l"/>
                      <a:endParaRPr lang="en-US" sz="1350" b="0" dirty="0">
                        <a:solidFill>
                          <a:schemeClr val="bg1"/>
                        </a:solidFill>
                        <a:latin typeface="+mn-lt"/>
                      </a:endParaRP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Standardizing around industry-best practices</a:t>
                      </a:r>
                    </a:p>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Accelerating adoption of business process-driven approaches</a:t>
                      </a:r>
                    </a:p>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Reallocating development investments into applications that create competitive differentiation or advantages</a:t>
                      </a:r>
                    </a:p>
                    <a:p>
                      <a:pPr algn="l"/>
                      <a:endParaRPr lang="en-US" sz="1350" b="0" dirty="0">
                        <a:solidFill>
                          <a:schemeClr val="bg1"/>
                        </a:solidFill>
                        <a:latin typeface="+mn-lt"/>
                      </a:endParaRP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780063883"/>
                  </a:ext>
                </a:extLst>
              </a:tr>
            </a:tbl>
          </a:graphicData>
        </a:graphic>
      </p:graphicFrame>
      <p:sp>
        <p:nvSpPr>
          <p:cNvPr id="4" name="TextBox 3">
            <a:extLst>
              <a:ext uri="{FF2B5EF4-FFF2-40B4-BE49-F238E27FC236}">
                <a16:creationId xmlns:a16="http://schemas.microsoft.com/office/drawing/2014/main" id="{A4F31ADE-A107-4C41-B8A4-2E3C1C59856E}"/>
              </a:ext>
            </a:extLst>
          </p:cNvPr>
          <p:cNvSpPr txBox="1"/>
          <p:nvPr/>
        </p:nvSpPr>
        <p:spPr>
          <a:xfrm>
            <a:off x="1278467" y="6470615"/>
            <a:ext cx="4830762" cy="246221"/>
          </a:xfrm>
          <a:prstGeom prst="rect">
            <a:avLst/>
          </a:prstGeom>
          <a:noFill/>
        </p:spPr>
        <p:txBody>
          <a:bodyPr wrap="square" lIns="0" tIns="0" rIns="0" bIns="0" rtlCol="0">
            <a:spAutoFit/>
          </a:bodyPr>
          <a:lstStyle/>
          <a:p>
            <a:r>
              <a:rPr lang="en-US" sz="1600" dirty="0"/>
              <a:t>Learn more: </a:t>
            </a:r>
            <a:r>
              <a:rPr lang="en-US" sz="1600" dirty="0">
                <a:solidFill>
                  <a:schemeClr val="tx2"/>
                </a:solidFill>
                <a:hlinkClick r:id="rId4">
                  <a:extLst>
                    <a:ext uri="{A12FA001-AC4F-418D-AE19-62706E023703}">
                      <ahyp:hlinkClr xmlns:ahyp="http://schemas.microsoft.com/office/drawing/2018/hyperlinkcolor" val="tx"/>
                    </a:ext>
                  </a:extLst>
                </a:hlinkClick>
              </a:rPr>
              <a:t>digital-estate/5-rs-of-rationalization</a:t>
            </a:r>
            <a:endParaRPr lang="en-US" sz="1600" dirty="0">
              <a:solidFill>
                <a:schemeClr val="tx2"/>
              </a:solidFill>
            </a:endParaRPr>
          </a:p>
        </p:txBody>
      </p:sp>
    </p:spTree>
    <p:extLst>
      <p:ext uri="{BB962C8B-B14F-4D97-AF65-F5344CB8AC3E}">
        <p14:creationId xmlns:p14="http://schemas.microsoft.com/office/powerpoint/2010/main" val="78343894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46704606-16CF-4D37-862E-1BB4A96DF14A}"/>
              </a:ext>
            </a:extLst>
          </p:cNvPr>
          <p:cNvSpPr/>
          <p:nvPr/>
        </p:nvSpPr>
        <p:spPr bwMode="auto">
          <a:xfrm>
            <a:off x="5080000" y="0"/>
            <a:ext cx="711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E5DC907-2E1E-49B3-B98B-DAA89886F16B}"/>
              </a:ext>
            </a:extLst>
          </p:cNvPr>
          <p:cNvSpPr>
            <a:spLocks noGrp="1"/>
          </p:cNvSpPr>
          <p:nvPr>
            <p:ph type="title"/>
          </p:nvPr>
        </p:nvSpPr>
        <p:spPr>
          <a:xfrm>
            <a:off x="455995" y="620428"/>
            <a:ext cx="11306469" cy="403137"/>
          </a:xfrm>
        </p:spPr>
        <p:txBody>
          <a:bodyPr/>
          <a:lstStyle/>
          <a:p>
            <a:r>
              <a:rPr lang="en-US" dirty="0"/>
              <a:t>Migration tooling options</a:t>
            </a:r>
          </a:p>
        </p:txBody>
      </p:sp>
      <p:sp>
        <p:nvSpPr>
          <p:cNvPr id="4" name="TextBox 3">
            <a:extLst>
              <a:ext uri="{FF2B5EF4-FFF2-40B4-BE49-F238E27FC236}">
                <a16:creationId xmlns:a16="http://schemas.microsoft.com/office/drawing/2014/main" id="{DB1B06C6-B748-4D6D-8015-05B16411BEA5}"/>
              </a:ext>
            </a:extLst>
          </p:cNvPr>
          <p:cNvSpPr txBox="1"/>
          <p:nvPr/>
        </p:nvSpPr>
        <p:spPr>
          <a:xfrm>
            <a:off x="455996" y="2681575"/>
            <a:ext cx="4106542" cy="3589058"/>
          </a:xfrm>
          <a:prstGeom prst="rect">
            <a:avLst/>
          </a:prstGeom>
          <a:noFill/>
        </p:spPr>
        <p:txBody>
          <a:bodyPr wrap="square" lIns="179308" tIns="143446" rIns="179308" bIns="143446" rtlCol="0">
            <a:spAutoFit/>
          </a:bodyPr>
          <a:lstStyle/>
          <a:p>
            <a:pPr marL="457200" indent="-457200" defTabSz="914554">
              <a:lnSpc>
                <a:spcPct val="90000"/>
              </a:lnSpc>
              <a:spcAft>
                <a:spcPts val="588"/>
              </a:spcAft>
              <a:buSzPct val="150000"/>
              <a:buBlip>
                <a:blip r:embed="rId3"/>
              </a:buBlip>
            </a:pPr>
            <a:r>
              <a:rPr lang="en-US" dirty="0">
                <a:solidFill>
                  <a:srgbClr val="EAEAEA">
                    <a:lumMod val="10000"/>
                  </a:srgbClr>
                </a:solidFill>
              </a:rPr>
              <a:t>Migration is more than a lift and shift rehost to IaaS using tools like Azure Site Recovery. </a:t>
            </a:r>
          </a:p>
          <a:p>
            <a:pPr marL="457200" indent="-457200" defTabSz="914554">
              <a:lnSpc>
                <a:spcPct val="90000"/>
              </a:lnSpc>
              <a:spcAft>
                <a:spcPts val="588"/>
              </a:spcAft>
              <a:buSzPct val="150000"/>
              <a:buBlip>
                <a:blip r:embed="rId3"/>
              </a:buBlip>
            </a:pPr>
            <a:endParaRPr lang="en-US" dirty="0">
              <a:solidFill>
                <a:srgbClr val="EAEAEA">
                  <a:lumMod val="10000"/>
                </a:srgbClr>
              </a:solidFill>
            </a:endParaRPr>
          </a:p>
          <a:p>
            <a:pPr marL="457200" indent="-457200" defTabSz="914554">
              <a:lnSpc>
                <a:spcPct val="90000"/>
              </a:lnSpc>
              <a:spcAft>
                <a:spcPts val="588"/>
              </a:spcAft>
              <a:buSzPct val="150000"/>
              <a:buBlip>
                <a:blip r:embed="rId3"/>
              </a:buBlip>
            </a:pPr>
            <a:r>
              <a:rPr lang="en-US" dirty="0">
                <a:solidFill>
                  <a:srgbClr val="EAEAEA">
                    <a:lumMod val="10000"/>
                  </a:srgbClr>
                </a:solidFill>
              </a:rPr>
              <a:t>Modernize some assets during migration with PaaS focused solutions like Database Migration Service.</a:t>
            </a:r>
          </a:p>
          <a:p>
            <a:pPr marL="457200" indent="-457200" defTabSz="914554">
              <a:lnSpc>
                <a:spcPct val="90000"/>
              </a:lnSpc>
              <a:spcAft>
                <a:spcPts val="588"/>
              </a:spcAft>
              <a:buSzPct val="150000"/>
              <a:buBlip>
                <a:blip r:embed="rId3"/>
              </a:buBlip>
            </a:pPr>
            <a:endParaRPr lang="en-US" dirty="0">
              <a:solidFill>
                <a:srgbClr val="EAEAEA">
                  <a:lumMod val="10000"/>
                </a:srgbClr>
              </a:solidFill>
            </a:endParaRPr>
          </a:p>
          <a:p>
            <a:pPr marL="457200" indent="-457200" defTabSz="914554">
              <a:lnSpc>
                <a:spcPct val="90000"/>
              </a:lnSpc>
              <a:spcAft>
                <a:spcPts val="588"/>
              </a:spcAft>
              <a:buSzPct val="150000"/>
              <a:buBlip>
                <a:blip r:embed="rId3"/>
              </a:buBlip>
            </a:pPr>
            <a:r>
              <a:rPr lang="en-US" dirty="0">
                <a:solidFill>
                  <a:srgbClr val="EAEAEA">
                    <a:lumMod val="10000"/>
                  </a:srgbClr>
                </a:solidFill>
              </a:rPr>
              <a:t>Over time, refactor and modernize any workloads that represent innovation potential.</a:t>
            </a:r>
          </a:p>
        </p:txBody>
      </p:sp>
      <p:sp>
        <p:nvSpPr>
          <p:cNvPr id="5" name="Rectangle 4">
            <a:extLst>
              <a:ext uri="{FF2B5EF4-FFF2-40B4-BE49-F238E27FC236}">
                <a16:creationId xmlns:a16="http://schemas.microsoft.com/office/drawing/2014/main" id="{D12A4ABB-D90B-4854-90F7-F4B1A1AD304B}"/>
              </a:ext>
            </a:extLst>
          </p:cNvPr>
          <p:cNvSpPr/>
          <p:nvPr/>
        </p:nvSpPr>
        <p:spPr bwMode="auto">
          <a:xfrm>
            <a:off x="290088" y="1586314"/>
            <a:ext cx="4354007" cy="421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2000" dirty="0">
                <a:solidFill>
                  <a:schemeClr val="tx2"/>
                </a:solidFill>
                <a:ea typeface="Segoe UI" pitchFamily="34" charset="0"/>
                <a:cs typeface="Segoe UI Semibold" panose="020B0702040204020203" pitchFamily="34" charset="0"/>
              </a:rPr>
              <a:t>Expand workload architecture options with broad tooling options.</a:t>
            </a:r>
          </a:p>
        </p:txBody>
      </p:sp>
      <p:grpSp>
        <p:nvGrpSpPr>
          <p:cNvPr id="266" name="Group 265">
            <a:extLst>
              <a:ext uri="{FF2B5EF4-FFF2-40B4-BE49-F238E27FC236}">
                <a16:creationId xmlns:a16="http://schemas.microsoft.com/office/drawing/2014/main" id="{5181E534-69D6-4708-9CA0-E4F80F7564AF}"/>
              </a:ext>
            </a:extLst>
          </p:cNvPr>
          <p:cNvGrpSpPr/>
          <p:nvPr/>
        </p:nvGrpSpPr>
        <p:grpSpPr>
          <a:xfrm>
            <a:off x="5116911" y="249474"/>
            <a:ext cx="6915536" cy="6338230"/>
            <a:chOff x="5116911" y="249474"/>
            <a:chExt cx="6915536" cy="6338230"/>
          </a:xfrm>
        </p:grpSpPr>
        <p:cxnSp>
          <p:nvCxnSpPr>
            <p:cNvPr id="236" name="Connector: Elbow 235">
              <a:extLst>
                <a:ext uri="{FF2B5EF4-FFF2-40B4-BE49-F238E27FC236}">
                  <a16:creationId xmlns:a16="http://schemas.microsoft.com/office/drawing/2014/main" id="{A5AAAB41-9902-44AE-B45D-A7CECD00B355}"/>
                </a:ext>
              </a:extLst>
            </p:cNvPr>
            <p:cNvCxnSpPr>
              <a:cxnSpLocks/>
              <a:stCxn id="52" idx="3"/>
              <a:endCxn id="24" idx="2"/>
            </p:cNvCxnSpPr>
            <p:nvPr/>
          </p:nvCxnSpPr>
          <p:spPr>
            <a:xfrm flipV="1">
              <a:off x="10327908" y="3083813"/>
              <a:ext cx="1213531" cy="2930396"/>
            </a:xfrm>
            <a:prstGeom prst="bentConnector2">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1E69F03D-F86D-448A-895C-48685E506102}"/>
                </a:ext>
              </a:extLst>
            </p:cNvPr>
            <p:cNvCxnSpPr>
              <a:cxnSpLocks/>
              <a:stCxn id="23" idx="2"/>
              <a:endCxn id="50" idx="1"/>
            </p:cNvCxnSpPr>
            <p:nvPr/>
          </p:nvCxnSpPr>
          <p:spPr>
            <a:xfrm rot="5400000" flipH="1" flipV="1">
              <a:off x="7752464" y="3332072"/>
              <a:ext cx="34082" cy="564287"/>
            </a:xfrm>
            <a:prstGeom prst="bentConnector4">
              <a:avLst>
                <a:gd name="adj1" fmla="val -53659"/>
                <a:gd name="adj2" fmla="val 106471"/>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1A9CE0CD-821B-45EC-AA80-F45302A6ED9E}"/>
                </a:ext>
              </a:extLst>
            </p:cNvPr>
            <p:cNvSpPr/>
            <p:nvPr/>
          </p:nvSpPr>
          <p:spPr bwMode="auto">
            <a:xfrm>
              <a:off x="10178072" y="1199552"/>
              <a:ext cx="900034" cy="1280160"/>
            </a:xfrm>
            <a:prstGeom prst="rect">
              <a:avLst/>
            </a:prstGeom>
            <a:pattFill prst="pct70">
              <a:fgClr>
                <a:srgbClr val="3C3C40"/>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a:extLst>
                <a:ext uri="{FF2B5EF4-FFF2-40B4-BE49-F238E27FC236}">
                  <a16:creationId xmlns:a16="http://schemas.microsoft.com/office/drawing/2014/main" id="{D6C38C61-F396-4199-A57E-7A43A4DAC80B}"/>
                </a:ext>
              </a:extLst>
            </p:cNvPr>
            <p:cNvSpPr/>
            <p:nvPr/>
          </p:nvSpPr>
          <p:spPr bwMode="auto">
            <a:xfrm>
              <a:off x="10178072" y="2554736"/>
              <a:ext cx="900034" cy="1280160"/>
            </a:xfrm>
            <a:prstGeom prst="rect">
              <a:avLst/>
            </a:prstGeom>
            <a:pattFill prst="pct70">
              <a:fgClr>
                <a:srgbClr val="3C3C40"/>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C7E14945-7345-4BD6-8DA0-B710A5A77659}"/>
                </a:ext>
              </a:extLst>
            </p:cNvPr>
            <p:cNvSpPr/>
            <p:nvPr/>
          </p:nvSpPr>
          <p:spPr bwMode="auto">
            <a:xfrm>
              <a:off x="10178072" y="3909920"/>
              <a:ext cx="900034" cy="1280160"/>
            </a:xfrm>
            <a:prstGeom prst="rect">
              <a:avLst/>
            </a:prstGeom>
            <a:pattFill prst="pct70">
              <a:fgClr>
                <a:srgbClr val="3C3C40"/>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115">
              <a:extLst>
                <a:ext uri="{FF2B5EF4-FFF2-40B4-BE49-F238E27FC236}">
                  <a16:creationId xmlns:a16="http://schemas.microsoft.com/office/drawing/2014/main" id="{8BDE2092-7C19-49F4-8429-DBFBE3032439}"/>
                </a:ext>
              </a:extLst>
            </p:cNvPr>
            <p:cNvSpPr/>
            <p:nvPr/>
          </p:nvSpPr>
          <p:spPr bwMode="auto">
            <a:xfrm>
              <a:off x="10178072" y="5265103"/>
              <a:ext cx="900034" cy="1280160"/>
            </a:xfrm>
            <a:prstGeom prst="rect">
              <a:avLst/>
            </a:prstGeom>
            <a:pattFill prst="pct70">
              <a:fgClr>
                <a:srgbClr val="3C3C40"/>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4" name="Straight Connector 73">
              <a:extLst>
                <a:ext uri="{FF2B5EF4-FFF2-40B4-BE49-F238E27FC236}">
                  <a16:creationId xmlns:a16="http://schemas.microsoft.com/office/drawing/2014/main" id="{F35FDB2E-5E94-43F8-952E-306EE2608C28}"/>
                </a:ext>
              </a:extLst>
            </p:cNvPr>
            <p:cNvCxnSpPr>
              <a:cxnSpLocks/>
            </p:cNvCxnSpPr>
            <p:nvPr/>
          </p:nvCxnSpPr>
          <p:spPr>
            <a:xfrm>
              <a:off x="8072962" y="597220"/>
              <a:ext cx="2468880" cy="15626"/>
            </a:xfrm>
            <a:prstGeom prst="line">
              <a:avLst/>
            </a:prstGeom>
            <a:ln w="12700">
              <a:solidFill>
                <a:schemeClr val="bg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753FDDD-5A4E-4E92-BB32-BF8AAFA0240A}"/>
                </a:ext>
              </a:extLst>
            </p:cNvPr>
            <p:cNvSpPr txBox="1"/>
            <p:nvPr/>
          </p:nvSpPr>
          <p:spPr>
            <a:xfrm>
              <a:off x="5116911" y="249474"/>
              <a:ext cx="1547059" cy="710964"/>
            </a:xfrm>
            <a:prstGeom prst="rect">
              <a:avLst/>
            </a:prstGeom>
            <a:noFill/>
          </p:spPr>
          <p:txBody>
            <a:bodyPr wrap="square" lIns="182880" tIns="146304" rIns="182880" bIns="146304" rtlCol="0">
              <a:spAutoFit/>
            </a:bodyPr>
            <a:lstStyle/>
            <a:p>
              <a:pPr>
                <a:lnSpc>
                  <a:spcPct val="90000"/>
                </a:lnSpc>
                <a:spcAft>
                  <a:spcPts val="600"/>
                </a:spcAft>
              </a:pPr>
              <a:r>
                <a:rPr lang="en-US" sz="1000" dirty="0">
                  <a:solidFill>
                    <a:schemeClr val="bg1"/>
                  </a:solidFill>
                  <a:latin typeface="+mj-lt"/>
                </a:rPr>
                <a:t>Assessment of an LOB Workload </a:t>
              </a:r>
              <a:br>
                <a:rPr lang="en-US" sz="1000" dirty="0">
                  <a:solidFill>
                    <a:schemeClr val="bg1"/>
                  </a:solidFill>
                  <a:latin typeface="+mj-lt"/>
                </a:rPr>
              </a:br>
              <a:r>
                <a:rPr lang="en-US" sz="1000" dirty="0">
                  <a:solidFill>
                    <a:schemeClr val="bg1"/>
                  </a:solidFill>
                  <a:latin typeface="+mj-lt"/>
                </a:rPr>
                <a:t>(N-tier App &amp; Data)</a:t>
              </a:r>
            </a:p>
          </p:txBody>
        </p:sp>
        <p:sp>
          <p:nvSpPr>
            <p:cNvPr id="17" name="Flowchart: Decision 16">
              <a:extLst>
                <a:ext uri="{FF2B5EF4-FFF2-40B4-BE49-F238E27FC236}">
                  <a16:creationId xmlns:a16="http://schemas.microsoft.com/office/drawing/2014/main" id="{0D4C98D3-D7F0-4E92-8BCA-9C3EC923C24A}"/>
                </a:ext>
              </a:extLst>
            </p:cNvPr>
            <p:cNvSpPr/>
            <p:nvPr/>
          </p:nvSpPr>
          <p:spPr bwMode="auto">
            <a:xfrm>
              <a:off x="7090946" y="314780"/>
              <a:ext cx="982016" cy="580352"/>
            </a:xfrm>
            <a:prstGeom prst="flowChartDecisi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bg1"/>
                  </a:solidFill>
                  <a:ea typeface="Segoe UI" pitchFamily="34" charset="0"/>
                  <a:cs typeface="Segoe UI" pitchFamily="34" charset="0"/>
                </a:rPr>
                <a:t>Bandwidth Analysis</a:t>
              </a:r>
            </a:p>
          </p:txBody>
        </p:sp>
        <p:sp>
          <p:nvSpPr>
            <p:cNvPr id="18" name="Flowchart: Decision 17">
              <a:extLst>
                <a:ext uri="{FF2B5EF4-FFF2-40B4-BE49-F238E27FC236}">
                  <a16:creationId xmlns:a16="http://schemas.microsoft.com/office/drawing/2014/main" id="{7250F748-CBDB-43BE-A2B8-DB35ACE6B53E}"/>
                </a:ext>
              </a:extLst>
            </p:cNvPr>
            <p:cNvSpPr/>
            <p:nvPr/>
          </p:nvSpPr>
          <p:spPr bwMode="auto">
            <a:xfrm>
              <a:off x="5181553" y="1218698"/>
              <a:ext cx="982016" cy="580352"/>
            </a:xfrm>
            <a:prstGeom prst="flowChartDecisi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bg1"/>
                  </a:solidFill>
                  <a:ea typeface="Segoe UI" pitchFamily="34" charset="0"/>
                  <a:cs typeface="Segoe UI" pitchFamily="34" charset="0"/>
                </a:rPr>
                <a:t>Modernize App &amp; Data</a:t>
              </a:r>
            </a:p>
          </p:txBody>
        </p:sp>
        <p:sp>
          <p:nvSpPr>
            <p:cNvPr id="21" name="Flowchart: Decision 20">
              <a:extLst>
                <a:ext uri="{FF2B5EF4-FFF2-40B4-BE49-F238E27FC236}">
                  <a16:creationId xmlns:a16="http://schemas.microsoft.com/office/drawing/2014/main" id="{6B98197E-6734-4875-9CF0-00DB2FCA107B}"/>
                </a:ext>
              </a:extLst>
            </p:cNvPr>
            <p:cNvSpPr/>
            <p:nvPr/>
          </p:nvSpPr>
          <p:spPr bwMode="auto">
            <a:xfrm>
              <a:off x="5881716" y="4397970"/>
              <a:ext cx="982016" cy="580352"/>
            </a:xfrm>
            <a:prstGeom prst="flowChartDecisi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bg1"/>
                  </a:solidFill>
                  <a:ea typeface="Segoe UI" pitchFamily="34" charset="0"/>
                  <a:cs typeface="Segoe UI" pitchFamily="34" charset="0"/>
                </a:rPr>
                <a:t>Data Platform Analysis</a:t>
              </a:r>
            </a:p>
          </p:txBody>
        </p:sp>
        <p:sp>
          <p:nvSpPr>
            <p:cNvPr id="22" name="Flowchart: Decision 21">
              <a:extLst>
                <a:ext uri="{FF2B5EF4-FFF2-40B4-BE49-F238E27FC236}">
                  <a16:creationId xmlns:a16="http://schemas.microsoft.com/office/drawing/2014/main" id="{120582A9-998D-493B-84B7-71A6879DAADE}"/>
                </a:ext>
              </a:extLst>
            </p:cNvPr>
            <p:cNvSpPr/>
            <p:nvPr/>
          </p:nvSpPr>
          <p:spPr bwMode="auto">
            <a:xfrm>
              <a:off x="6996354" y="1703840"/>
              <a:ext cx="982016" cy="580352"/>
            </a:xfrm>
            <a:prstGeom prst="flowChartDecisi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bg1"/>
                  </a:solidFill>
                  <a:ea typeface="Segoe UI" pitchFamily="34" charset="0"/>
                  <a:cs typeface="Segoe UI" pitchFamily="34" charset="0"/>
                </a:rPr>
                <a:t>Existing DevOps Pipeline</a:t>
              </a:r>
            </a:p>
          </p:txBody>
        </p:sp>
        <p:sp>
          <p:nvSpPr>
            <p:cNvPr id="23" name="Flowchart: Decision 22">
              <a:extLst>
                <a:ext uri="{FF2B5EF4-FFF2-40B4-BE49-F238E27FC236}">
                  <a16:creationId xmlns:a16="http://schemas.microsoft.com/office/drawing/2014/main" id="{B9029910-6352-45E6-98E8-845078186BD6}"/>
                </a:ext>
              </a:extLst>
            </p:cNvPr>
            <p:cNvSpPr/>
            <p:nvPr/>
          </p:nvSpPr>
          <p:spPr bwMode="auto">
            <a:xfrm>
              <a:off x="6996354" y="3050905"/>
              <a:ext cx="982016" cy="580352"/>
            </a:xfrm>
            <a:prstGeom prst="flowChartDecisi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bg1"/>
                  </a:solidFill>
                  <a:ea typeface="Segoe UI" pitchFamily="34" charset="0"/>
                  <a:cs typeface="Segoe UI" pitchFamily="34" charset="0"/>
                </a:rPr>
                <a:t>Existing DevOps Pipeline</a:t>
              </a:r>
            </a:p>
          </p:txBody>
        </p:sp>
        <p:sp>
          <p:nvSpPr>
            <p:cNvPr id="24" name="Flowchart: Decision 23">
              <a:extLst>
                <a:ext uri="{FF2B5EF4-FFF2-40B4-BE49-F238E27FC236}">
                  <a16:creationId xmlns:a16="http://schemas.microsoft.com/office/drawing/2014/main" id="{6AAFE462-E415-4BD2-AB24-23725B90FBF0}"/>
                </a:ext>
              </a:extLst>
            </p:cNvPr>
            <p:cNvSpPr/>
            <p:nvPr/>
          </p:nvSpPr>
          <p:spPr bwMode="auto">
            <a:xfrm>
              <a:off x="11050431" y="2503461"/>
              <a:ext cx="982016" cy="580352"/>
            </a:xfrm>
            <a:prstGeom prst="flowChartDecisi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bg1"/>
                  </a:solidFill>
                  <a:ea typeface="Segoe UI" pitchFamily="34" charset="0"/>
                  <a:cs typeface="Segoe UI" pitchFamily="34" charset="0"/>
                </a:rPr>
                <a:t>Innovation Potential</a:t>
              </a:r>
            </a:p>
          </p:txBody>
        </p:sp>
        <p:sp>
          <p:nvSpPr>
            <p:cNvPr id="30" name="TextBox 29">
              <a:extLst>
                <a:ext uri="{FF2B5EF4-FFF2-40B4-BE49-F238E27FC236}">
                  <a16:creationId xmlns:a16="http://schemas.microsoft.com/office/drawing/2014/main" id="{4FAA1256-BA03-480D-92CF-2EA316C913F5}"/>
                </a:ext>
              </a:extLst>
            </p:cNvPr>
            <p:cNvSpPr txBox="1"/>
            <p:nvPr/>
          </p:nvSpPr>
          <p:spPr>
            <a:xfrm>
              <a:off x="7545372" y="1427979"/>
              <a:ext cx="454025"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Yes</a:t>
              </a:r>
              <a:endParaRPr lang="en-US" dirty="0">
                <a:solidFill>
                  <a:schemeClr val="bg1"/>
                </a:solidFill>
              </a:endParaRPr>
            </a:p>
          </p:txBody>
        </p:sp>
        <p:sp>
          <p:nvSpPr>
            <p:cNvPr id="31" name="TextBox 30">
              <a:extLst>
                <a:ext uri="{FF2B5EF4-FFF2-40B4-BE49-F238E27FC236}">
                  <a16:creationId xmlns:a16="http://schemas.microsoft.com/office/drawing/2014/main" id="{900C042B-8F88-4D52-8CA0-8CA926C79A08}"/>
                </a:ext>
              </a:extLst>
            </p:cNvPr>
            <p:cNvSpPr txBox="1"/>
            <p:nvPr/>
          </p:nvSpPr>
          <p:spPr>
            <a:xfrm>
              <a:off x="7545372" y="2729497"/>
              <a:ext cx="454025"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Yes</a:t>
              </a:r>
              <a:endParaRPr lang="en-US" dirty="0">
                <a:solidFill>
                  <a:schemeClr val="bg1"/>
                </a:solidFill>
              </a:endParaRPr>
            </a:p>
          </p:txBody>
        </p:sp>
        <p:sp>
          <p:nvSpPr>
            <p:cNvPr id="32" name="TextBox 31">
              <a:extLst>
                <a:ext uri="{FF2B5EF4-FFF2-40B4-BE49-F238E27FC236}">
                  <a16:creationId xmlns:a16="http://schemas.microsoft.com/office/drawing/2014/main" id="{0C7DA70E-DEE1-4C26-9040-17BC38777771}"/>
                </a:ext>
              </a:extLst>
            </p:cNvPr>
            <p:cNvSpPr txBox="1"/>
            <p:nvPr/>
          </p:nvSpPr>
          <p:spPr>
            <a:xfrm>
              <a:off x="6701027" y="3030668"/>
              <a:ext cx="454025"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Yes</a:t>
              </a:r>
              <a:endParaRPr lang="en-US" dirty="0">
                <a:solidFill>
                  <a:schemeClr val="bg1"/>
                </a:solidFill>
              </a:endParaRPr>
            </a:p>
          </p:txBody>
        </p:sp>
        <p:sp>
          <p:nvSpPr>
            <p:cNvPr id="33" name="TextBox 32">
              <a:extLst>
                <a:ext uri="{FF2B5EF4-FFF2-40B4-BE49-F238E27FC236}">
                  <a16:creationId xmlns:a16="http://schemas.microsoft.com/office/drawing/2014/main" id="{078A5F60-2C80-48B2-B09A-15D66BBBE4D2}"/>
                </a:ext>
              </a:extLst>
            </p:cNvPr>
            <p:cNvSpPr txBox="1"/>
            <p:nvPr/>
          </p:nvSpPr>
          <p:spPr>
            <a:xfrm>
              <a:off x="6701027" y="1711196"/>
              <a:ext cx="454025"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Yes</a:t>
              </a:r>
              <a:endParaRPr lang="en-US" dirty="0">
                <a:solidFill>
                  <a:schemeClr val="bg1"/>
                </a:solidFill>
              </a:endParaRPr>
            </a:p>
          </p:txBody>
        </p:sp>
        <p:sp>
          <p:nvSpPr>
            <p:cNvPr id="34" name="TextBox 33">
              <a:extLst>
                <a:ext uri="{FF2B5EF4-FFF2-40B4-BE49-F238E27FC236}">
                  <a16:creationId xmlns:a16="http://schemas.microsoft.com/office/drawing/2014/main" id="{F3CC45C2-1A1B-4B7F-911E-BD59FEEE91AA}"/>
                </a:ext>
              </a:extLst>
            </p:cNvPr>
            <p:cNvSpPr txBox="1"/>
            <p:nvPr/>
          </p:nvSpPr>
          <p:spPr>
            <a:xfrm>
              <a:off x="7545372" y="2309224"/>
              <a:ext cx="454025"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No</a:t>
              </a:r>
              <a:endParaRPr lang="en-US" dirty="0">
                <a:solidFill>
                  <a:schemeClr val="bg1"/>
                </a:solidFill>
              </a:endParaRPr>
            </a:p>
          </p:txBody>
        </p:sp>
        <p:sp>
          <p:nvSpPr>
            <p:cNvPr id="35" name="TextBox 34">
              <a:extLst>
                <a:ext uri="{FF2B5EF4-FFF2-40B4-BE49-F238E27FC236}">
                  <a16:creationId xmlns:a16="http://schemas.microsoft.com/office/drawing/2014/main" id="{6BBED44F-A467-4399-A7CF-96F65CD0FC73}"/>
                </a:ext>
              </a:extLst>
            </p:cNvPr>
            <p:cNvSpPr txBox="1"/>
            <p:nvPr/>
          </p:nvSpPr>
          <p:spPr>
            <a:xfrm>
              <a:off x="7545372" y="3631256"/>
              <a:ext cx="454025"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No</a:t>
              </a:r>
              <a:endParaRPr lang="en-US" dirty="0">
                <a:solidFill>
                  <a:schemeClr val="bg1"/>
                </a:solidFill>
              </a:endParaRPr>
            </a:p>
          </p:txBody>
        </p:sp>
        <p:sp>
          <p:nvSpPr>
            <p:cNvPr id="41" name="TextBox 40">
              <a:extLst>
                <a:ext uri="{FF2B5EF4-FFF2-40B4-BE49-F238E27FC236}">
                  <a16:creationId xmlns:a16="http://schemas.microsoft.com/office/drawing/2014/main" id="{3FD6BFE1-95C6-45EB-B2C4-520A8D6772DE}"/>
                </a:ext>
              </a:extLst>
            </p:cNvPr>
            <p:cNvSpPr txBox="1"/>
            <p:nvPr/>
          </p:nvSpPr>
          <p:spPr>
            <a:xfrm>
              <a:off x="8211484" y="435679"/>
              <a:ext cx="959629" cy="338554"/>
            </a:xfrm>
            <a:prstGeom prst="rect">
              <a:avLst/>
            </a:prstGeom>
            <a:solidFill>
              <a:schemeClr val="tx1"/>
            </a:solidFill>
          </p:spPr>
          <p:txBody>
            <a:bodyPr wrap="square" lIns="0" rIns="0">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Storage exceeds available bandwidth</a:t>
              </a:r>
              <a:endParaRPr lang="en-US" dirty="0">
                <a:solidFill>
                  <a:schemeClr val="bg1"/>
                </a:solidFill>
              </a:endParaRPr>
            </a:p>
          </p:txBody>
        </p:sp>
        <p:sp>
          <p:nvSpPr>
            <p:cNvPr id="43" name="Arrow: Right 42">
              <a:extLst>
                <a:ext uri="{FF2B5EF4-FFF2-40B4-BE49-F238E27FC236}">
                  <a16:creationId xmlns:a16="http://schemas.microsoft.com/office/drawing/2014/main" id="{4243A94E-7EE9-423A-9E79-F8D9B1207A31}"/>
                </a:ext>
              </a:extLst>
            </p:cNvPr>
            <p:cNvSpPr/>
            <p:nvPr/>
          </p:nvSpPr>
          <p:spPr bwMode="auto">
            <a:xfrm>
              <a:off x="9271420" y="374011"/>
              <a:ext cx="1106163" cy="461891"/>
            </a:xfrm>
            <a:prstGeom prst="rightArrow">
              <a:avLst>
                <a:gd name="adj1" fmla="val 77496"/>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bg2"/>
                  </a:solidFill>
                  <a:ea typeface="Segoe UI" pitchFamily="34" charset="0"/>
                  <a:cs typeface="Segoe UI" pitchFamily="34" charset="0"/>
                </a:rPr>
                <a:t>Storage: Data Box </a:t>
              </a:r>
              <a:br>
                <a:rPr lang="en-US" sz="800" dirty="0">
                  <a:solidFill>
                    <a:schemeClr val="bg2"/>
                  </a:solidFill>
                  <a:ea typeface="Segoe UI" pitchFamily="34" charset="0"/>
                  <a:cs typeface="Segoe UI" pitchFamily="34" charset="0"/>
                </a:rPr>
              </a:br>
              <a:r>
                <a:rPr lang="en-US" sz="800" dirty="0">
                  <a:solidFill>
                    <a:schemeClr val="bg2"/>
                  </a:solidFill>
                  <a:ea typeface="Segoe UI" pitchFamily="34" charset="0"/>
                  <a:cs typeface="Segoe UI" pitchFamily="34" charset="0"/>
                </a:rPr>
                <a:t>– Offline Transfer</a:t>
              </a:r>
            </a:p>
          </p:txBody>
        </p:sp>
        <p:sp>
          <p:nvSpPr>
            <p:cNvPr id="53" name="TextBox 52">
              <a:extLst>
                <a:ext uri="{FF2B5EF4-FFF2-40B4-BE49-F238E27FC236}">
                  <a16:creationId xmlns:a16="http://schemas.microsoft.com/office/drawing/2014/main" id="{3C32C037-533B-4F82-9DEF-DBCF0D2F6D59}"/>
                </a:ext>
              </a:extLst>
            </p:cNvPr>
            <p:cNvSpPr txBox="1"/>
            <p:nvPr/>
          </p:nvSpPr>
          <p:spPr>
            <a:xfrm>
              <a:off x="10314991" y="1196757"/>
              <a:ext cx="628720"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LOB App</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54" name="TextBox 53">
              <a:extLst>
                <a:ext uri="{FF2B5EF4-FFF2-40B4-BE49-F238E27FC236}">
                  <a16:creationId xmlns:a16="http://schemas.microsoft.com/office/drawing/2014/main" id="{3039BAB0-2C48-4B92-B067-FF7501DAA9DD}"/>
                </a:ext>
              </a:extLst>
            </p:cNvPr>
            <p:cNvSpPr txBox="1"/>
            <p:nvPr/>
          </p:nvSpPr>
          <p:spPr>
            <a:xfrm>
              <a:off x="10235328" y="1640844"/>
              <a:ext cx="788047" cy="33855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Azure App Service</a:t>
              </a:r>
              <a:endParaRPr lang="en-US" dirty="0">
                <a:solidFill>
                  <a:schemeClr val="bg1"/>
                </a:solidFill>
              </a:endParaRPr>
            </a:p>
          </p:txBody>
        </p:sp>
        <p:sp>
          <p:nvSpPr>
            <p:cNvPr id="55" name="TextBox 54">
              <a:extLst>
                <a:ext uri="{FF2B5EF4-FFF2-40B4-BE49-F238E27FC236}">
                  <a16:creationId xmlns:a16="http://schemas.microsoft.com/office/drawing/2014/main" id="{AA6E267A-9A06-4B8A-AEED-E42A71F154C2}"/>
                </a:ext>
              </a:extLst>
            </p:cNvPr>
            <p:cNvSpPr txBox="1"/>
            <p:nvPr/>
          </p:nvSpPr>
          <p:spPr>
            <a:xfrm>
              <a:off x="10173065" y="2241999"/>
              <a:ext cx="982016"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Azure SQL (MI)</a:t>
              </a:r>
              <a:endParaRPr lang="en-US" dirty="0">
                <a:solidFill>
                  <a:schemeClr val="bg1"/>
                </a:solidFill>
              </a:endParaRPr>
            </a:p>
          </p:txBody>
        </p:sp>
        <p:sp>
          <p:nvSpPr>
            <p:cNvPr id="56" name="TextBox 55">
              <a:extLst>
                <a:ext uri="{FF2B5EF4-FFF2-40B4-BE49-F238E27FC236}">
                  <a16:creationId xmlns:a16="http://schemas.microsoft.com/office/drawing/2014/main" id="{909F07FF-4AF2-4117-AB7C-081B3F3F5B67}"/>
                </a:ext>
              </a:extLst>
            </p:cNvPr>
            <p:cNvSpPr txBox="1"/>
            <p:nvPr/>
          </p:nvSpPr>
          <p:spPr>
            <a:xfrm>
              <a:off x="10235328" y="3159315"/>
              <a:ext cx="788047"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Azure IaaS</a:t>
              </a:r>
              <a:endParaRPr lang="en-US" dirty="0">
                <a:solidFill>
                  <a:schemeClr val="bg1"/>
                </a:solidFill>
              </a:endParaRPr>
            </a:p>
          </p:txBody>
        </p:sp>
        <p:sp>
          <p:nvSpPr>
            <p:cNvPr id="58" name="TextBox 57">
              <a:extLst>
                <a:ext uri="{FF2B5EF4-FFF2-40B4-BE49-F238E27FC236}">
                  <a16:creationId xmlns:a16="http://schemas.microsoft.com/office/drawing/2014/main" id="{5E86D88E-9927-4F91-917A-AD743D6FF829}"/>
                </a:ext>
              </a:extLst>
            </p:cNvPr>
            <p:cNvSpPr txBox="1"/>
            <p:nvPr/>
          </p:nvSpPr>
          <p:spPr>
            <a:xfrm>
              <a:off x="10173065" y="3599745"/>
              <a:ext cx="982016"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Azure SQL (MI)</a:t>
              </a:r>
              <a:endParaRPr lang="en-US" dirty="0">
                <a:solidFill>
                  <a:schemeClr val="bg1"/>
                </a:solidFill>
              </a:endParaRPr>
            </a:p>
          </p:txBody>
        </p:sp>
        <p:sp>
          <p:nvSpPr>
            <p:cNvPr id="59" name="TextBox 58">
              <a:extLst>
                <a:ext uri="{FF2B5EF4-FFF2-40B4-BE49-F238E27FC236}">
                  <a16:creationId xmlns:a16="http://schemas.microsoft.com/office/drawing/2014/main" id="{AB656EF7-F7F0-4481-AD3E-009316FBAA30}"/>
                </a:ext>
              </a:extLst>
            </p:cNvPr>
            <p:cNvSpPr txBox="1"/>
            <p:nvPr/>
          </p:nvSpPr>
          <p:spPr>
            <a:xfrm>
              <a:off x="10314991" y="2556492"/>
              <a:ext cx="628720"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LOB App</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60" name="TextBox 59">
              <a:extLst>
                <a:ext uri="{FF2B5EF4-FFF2-40B4-BE49-F238E27FC236}">
                  <a16:creationId xmlns:a16="http://schemas.microsoft.com/office/drawing/2014/main" id="{3908B3A8-6966-43BF-AB43-9ECF21A9E4EF}"/>
                </a:ext>
              </a:extLst>
            </p:cNvPr>
            <p:cNvSpPr txBox="1"/>
            <p:nvPr/>
          </p:nvSpPr>
          <p:spPr>
            <a:xfrm>
              <a:off x="10314991" y="3922014"/>
              <a:ext cx="628720"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LOB App</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61" name="TextBox 60">
              <a:extLst>
                <a:ext uri="{FF2B5EF4-FFF2-40B4-BE49-F238E27FC236}">
                  <a16:creationId xmlns:a16="http://schemas.microsoft.com/office/drawing/2014/main" id="{223065A9-8958-4910-858D-77125242873A}"/>
                </a:ext>
              </a:extLst>
            </p:cNvPr>
            <p:cNvSpPr txBox="1"/>
            <p:nvPr/>
          </p:nvSpPr>
          <p:spPr>
            <a:xfrm>
              <a:off x="10314991" y="5270175"/>
              <a:ext cx="628720"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LOB App</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62" name="TextBox 61">
              <a:extLst>
                <a:ext uri="{FF2B5EF4-FFF2-40B4-BE49-F238E27FC236}">
                  <a16:creationId xmlns:a16="http://schemas.microsoft.com/office/drawing/2014/main" id="{6C730893-DE70-44C3-8F40-92E94A0CF968}"/>
                </a:ext>
              </a:extLst>
            </p:cNvPr>
            <p:cNvSpPr txBox="1"/>
            <p:nvPr/>
          </p:nvSpPr>
          <p:spPr>
            <a:xfrm>
              <a:off x="10235328" y="4471193"/>
              <a:ext cx="788047"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Azure IaaS</a:t>
              </a:r>
              <a:endParaRPr lang="en-US" dirty="0">
                <a:solidFill>
                  <a:schemeClr val="bg1"/>
                </a:solidFill>
              </a:endParaRPr>
            </a:p>
          </p:txBody>
        </p:sp>
        <p:sp>
          <p:nvSpPr>
            <p:cNvPr id="63" name="TextBox 62">
              <a:extLst>
                <a:ext uri="{FF2B5EF4-FFF2-40B4-BE49-F238E27FC236}">
                  <a16:creationId xmlns:a16="http://schemas.microsoft.com/office/drawing/2014/main" id="{36C1F0F7-6AFD-431F-BF80-991A2067381F}"/>
                </a:ext>
              </a:extLst>
            </p:cNvPr>
            <p:cNvSpPr txBox="1"/>
            <p:nvPr/>
          </p:nvSpPr>
          <p:spPr>
            <a:xfrm>
              <a:off x="10235328" y="4983513"/>
              <a:ext cx="788047"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Azure IaaS</a:t>
              </a:r>
              <a:endParaRPr lang="en-US" dirty="0">
                <a:solidFill>
                  <a:schemeClr val="bg1"/>
                </a:solidFill>
              </a:endParaRPr>
            </a:p>
          </p:txBody>
        </p:sp>
        <p:sp>
          <p:nvSpPr>
            <p:cNvPr id="67" name="TextBox 66">
              <a:extLst>
                <a:ext uri="{FF2B5EF4-FFF2-40B4-BE49-F238E27FC236}">
                  <a16:creationId xmlns:a16="http://schemas.microsoft.com/office/drawing/2014/main" id="{59D1FA0E-E553-4BDA-9A91-B2FC56CBC6B4}"/>
                </a:ext>
              </a:extLst>
            </p:cNvPr>
            <p:cNvSpPr txBox="1"/>
            <p:nvPr/>
          </p:nvSpPr>
          <p:spPr>
            <a:xfrm>
              <a:off x="10235328" y="5826664"/>
              <a:ext cx="788047"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Azure IaaS</a:t>
              </a:r>
              <a:endParaRPr lang="en-US" dirty="0">
                <a:solidFill>
                  <a:schemeClr val="bg1"/>
                </a:solidFill>
              </a:endParaRPr>
            </a:p>
          </p:txBody>
        </p:sp>
        <p:sp>
          <p:nvSpPr>
            <p:cNvPr id="68" name="TextBox 67">
              <a:extLst>
                <a:ext uri="{FF2B5EF4-FFF2-40B4-BE49-F238E27FC236}">
                  <a16:creationId xmlns:a16="http://schemas.microsoft.com/office/drawing/2014/main" id="{0EDB3407-90D1-4EE3-A5F2-2BEEB5B50345}"/>
                </a:ext>
              </a:extLst>
            </p:cNvPr>
            <p:cNvSpPr txBox="1"/>
            <p:nvPr/>
          </p:nvSpPr>
          <p:spPr>
            <a:xfrm>
              <a:off x="10235328" y="6372260"/>
              <a:ext cx="788047"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Azure IaaS</a:t>
              </a:r>
              <a:endParaRPr lang="en-US" dirty="0">
                <a:solidFill>
                  <a:schemeClr val="bg1"/>
                </a:solidFill>
              </a:endParaRPr>
            </a:p>
          </p:txBody>
        </p:sp>
        <p:sp>
          <p:nvSpPr>
            <p:cNvPr id="69" name="TextBox 68">
              <a:extLst>
                <a:ext uri="{FF2B5EF4-FFF2-40B4-BE49-F238E27FC236}">
                  <a16:creationId xmlns:a16="http://schemas.microsoft.com/office/drawing/2014/main" id="{6F1252C5-CDD5-4FBC-AF3B-00E8483EAC0D}"/>
                </a:ext>
              </a:extLst>
            </p:cNvPr>
            <p:cNvSpPr txBox="1"/>
            <p:nvPr/>
          </p:nvSpPr>
          <p:spPr>
            <a:xfrm>
              <a:off x="10497937" y="612846"/>
              <a:ext cx="938869"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Azure Storage</a:t>
              </a:r>
              <a:endParaRPr lang="en-US" dirty="0">
                <a:solidFill>
                  <a:schemeClr val="bg1"/>
                </a:solidFill>
              </a:endParaRPr>
            </a:p>
          </p:txBody>
        </p:sp>
        <p:cxnSp>
          <p:nvCxnSpPr>
            <p:cNvPr id="72" name="Straight Arrow Connector 71">
              <a:extLst>
                <a:ext uri="{FF2B5EF4-FFF2-40B4-BE49-F238E27FC236}">
                  <a16:creationId xmlns:a16="http://schemas.microsoft.com/office/drawing/2014/main" id="{6FDE58D7-9F76-40FA-A71F-F9550AD47D45}"/>
                </a:ext>
              </a:extLst>
            </p:cNvPr>
            <p:cNvCxnSpPr>
              <a:cxnSpLocks/>
            </p:cNvCxnSpPr>
            <p:nvPr/>
          </p:nvCxnSpPr>
          <p:spPr>
            <a:xfrm>
              <a:off x="6490587" y="604956"/>
              <a:ext cx="576053" cy="0"/>
            </a:xfrm>
            <a:prstGeom prst="straightConnector1">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pic>
          <p:nvPicPr>
            <p:cNvPr id="79" name="Graphic 78" descr="Database">
              <a:extLst>
                <a:ext uri="{FF2B5EF4-FFF2-40B4-BE49-F238E27FC236}">
                  <a16:creationId xmlns:a16="http://schemas.microsoft.com/office/drawing/2014/main" id="{87F946A4-63B3-4192-813F-1754E255A9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85904" y="3362343"/>
              <a:ext cx="286894" cy="286894"/>
            </a:xfrm>
            <a:prstGeom prst="rect">
              <a:avLst/>
            </a:prstGeom>
          </p:spPr>
        </p:pic>
        <p:cxnSp>
          <p:nvCxnSpPr>
            <p:cNvPr id="92" name="Connector: Elbow 91">
              <a:extLst>
                <a:ext uri="{FF2B5EF4-FFF2-40B4-BE49-F238E27FC236}">
                  <a16:creationId xmlns:a16="http://schemas.microsoft.com/office/drawing/2014/main" id="{1F0E2A36-2617-4974-AA5E-5763425759DF}"/>
                </a:ext>
              </a:extLst>
            </p:cNvPr>
            <p:cNvCxnSpPr>
              <a:stCxn id="17" idx="2"/>
              <a:endCxn id="18" idx="0"/>
            </p:cNvCxnSpPr>
            <p:nvPr/>
          </p:nvCxnSpPr>
          <p:spPr>
            <a:xfrm rot="5400000">
              <a:off x="6465475" y="102219"/>
              <a:ext cx="323566" cy="1909393"/>
            </a:xfrm>
            <a:prstGeom prst="bentConnector3">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4B6AA31C-6062-4B83-A3BB-9EFF8C8869DF}"/>
                </a:ext>
              </a:extLst>
            </p:cNvPr>
            <p:cNvCxnSpPr>
              <a:stCxn id="69" idx="2"/>
              <a:endCxn id="42" idx="1"/>
            </p:cNvCxnSpPr>
            <p:nvPr/>
          </p:nvCxnSpPr>
          <p:spPr>
            <a:xfrm rot="5400000">
              <a:off x="9270257" y="-637763"/>
              <a:ext cx="231063" cy="3163168"/>
            </a:xfrm>
            <a:prstGeom prst="bentConnector4">
              <a:avLst>
                <a:gd name="adj1" fmla="val 100891"/>
                <a:gd name="adj2" fmla="val 107428"/>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BF372F4-21EB-4928-999D-C4A4F03694F4}"/>
                </a:ext>
              </a:extLst>
            </p:cNvPr>
            <p:cNvSpPr txBox="1"/>
            <p:nvPr/>
          </p:nvSpPr>
          <p:spPr>
            <a:xfrm>
              <a:off x="7804204" y="951631"/>
              <a:ext cx="1919721" cy="215444"/>
            </a:xfrm>
            <a:prstGeom prst="rect">
              <a:avLst/>
            </a:prstGeom>
            <a:solidFill>
              <a:schemeClr val="tx1"/>
            </a:solidFill>
          </p:spPr>
          <p:txBody>
            <a:bodyPr wrap="square">
              <a:spAutoFit/>
            </a:bodyPr>
            <a:lstStyle/>
            <a:p>
              <a:pPr algn="ctr"/>
              <a:r>
                <a:rPr kumimoji="0" lang="en-US" sz="800" b="0" i="0" u="none" strike="noStrike" kern="1200" cap="none" spc="0" normalizeH="0" baseline="0" noProof="0" dirty="0">
                  <a:ln>
                    <a:noFill/>
                  </a:ln>
                  <a:solidFill>
                    <a:schemeClr val="accent5"/>
                  </a:solidFill>
                  <a:effectLst/>
                  <a:uLnTx/>
                  <a:uFillTx/>
                  <a:latin typeface="Segoe UI Semibold" panose="020B0702040204020203" pitchFamily="34" charset="0"/>
                  <a:ea typeface="Segoe UI" pitchFamily="34" charset="0"/>
                  <a:cs typeface="Segoe UI Semibold" panose="020B0702040204020203" pitchFamily="34" charset="0"/>
                </a:rPr>
                <a:t>Re-hydrate from Azure Storage</a:t>
              </a:r>
              <a:endParaRPr lang="en-US" dirty="0">
                <a:solidFill>
                  <a:schemeClr val="accent5"/>
                </a:solidFill>
                <a:latin typeface="Segoe UI Semibold" panose="020B0702040204020203" pitchFamily="34" charset="0"/>
                <a:cs typeface="Segoe UI Semibold" panose="020B0702040204020203" pitchFamily="34" charset="0"/>
              </a:endParaRPr>
            </a:p>
          </p:txBody>
        </p:sp>
        <p:grpSp>
          <p:nvGrpSpPr>
            <p:cNvPr id="122" name="Group 121">
              <a:extLst>
                <a:ext uri="{FF2B5EF4-FFF2-40B4-BE49-F238E27FC236}">
                  <a16:creationId xmlns:a16="http://schemas.microsoft.com/office/drawing/2014/main" id="{6A85EC28-5730-42C6-9241-CF5123E9C97B}"/>
                </a:ext>
              </a:extLst>
            </p:cNvPr>
            <p:cNvGrpSpPr/>
            <p:nvPr/>
          </p:nvGrpSpPr>
          <p:grpSpPr>
            <a:xfrm>
              <a:off x="10486706" y="1454387"/>
              <a:ext cx="285290" cy="205860"/>
              <a:chOff x="10553964" y="1718190"/>
              <a:chExt cx="285290" cy="211136"/>
            </a:xfrm>
          </p:grpSpPr>
          <p:grpSp>
            <p:nvGrpSpPr>
              <p:cNvPr id="102" name="Graphic 98">
                <a:extLst>
                  <a:ext uri="{FF2B5EF4-FFF2-40B4-BE49-F238E27FC236}">
                    <a16:creationId xmlns:a16="http://schemas.microsoft.com/office/drawing/2014/main" id="{DBAD47E7-2DE4-4A1A-B534-7D6E21792762}"/>
                  </a:ext>
                </a:extLst>
              </p:cNvPr>
              <p:cNvGrpSpPr/>
              <p:nvPr/>
            </p:nvGrpSpPr>
            <p:grpSpPr>
              <a:xfrm>
                <a:off x="10553964" y="1718190"/>
                <a:ext cx="211136" cy="211136"/>
                <a:chOff x="10553964" y="1718190"/>
                <a:chExt cx="211136" cy="211136"/>
              </a:xfrm>
            </p:grpSpPr>
            <p:sp>
              <p:nvSpPr>
                <p:cNvPr id="103" name="Freeform: Shape 102">
                  <a:extLst>
                    <a:ext uri="{FF2B5EF4-FFF2-40B4-BE49-F238E27FC236}">
                      <a16:creationId xmlns:a16="http://schemas.microsoft.com/office/drawing/2014/main" id="{1CEE6745-9A9B-4607-8E00-6325CBFC6C42}"/>
                    </a:ext>
                  </a:extLst>
                </p:cNvPr>
                <p:cNvSpPr/>
                <p:nvPr/>
              </p:nvSpPr>
              <p:spPr>
                <a:xfrm>
                  <a:off x="10553964" y="1718190"/>
                  <a:ext cx="98970" cy="98970"/>
                </a:xfrm>
                <a:custGeom>
                  <a:avLst/>
                  <a:gdLst>
                    <a:gd name="connsiteX0" fmla="*/ 0 w 98970"/>
                    <a:gd name="connsiteY0" fmla="*/ 0 h 98970"/>
                    <a:gd name="connsiteX1" fmla="*/ 98970 w 98970"/>
                    <a:gd name="connsiteY1" fmla="*/ 0 h 98970"/>
                    <a:gd name="connsiteX2" fmla="*/ 98970 w 98970"/>
                    <a:gd name="connsiteY2" fmla="*/ 98970 h 98970"/>
                    <a:gd name="connsiteX3" fmla="*/ 0 w 98970"/>
                    <a:gd name="connsiteY3" fmla="*/ 98970 h 98970"/>
                  </a:gdLst>
                  <a:ahLst/>
                  <a:cxnLst>
                    <a:cxn ang="0">
                      <a:pos x="connsiteX0" y="connsiteY0"/>
                    </a:cxn>
                    <a:cxn ang="0">
                      <a:pos x="connsiteX1" y="connsiteY1"/>
                    </a:cxn>
                    <a:cxn ang="0">
                      <a:pos x="connsiteX2" y="connsiteY2"/>
                    </a:cxn>
                    <a:cxn ang="0">
                      <a:pos x="connsiteX3" y="connsiteY3"/>
                    </a:cxn>
                  </a:cxnLst>
                  <a:rect l="l" t="t" r="r" b="b"/>
                  <a:pathLst>
                    <a:path w="98970" h="98970">
                      <a:moveTo>
                        <a:pt x="0" y="0"/>
                      </a:moveTo>
                      <a:lnTo>
                        <a:pt x="98970" y="0"/>
                      </a:lnTo>
                      <a:lnTo>
                        <a:pt x="98970" y="98970"/>
                      </a:lnTo>
                      <a:lnTo>
                        <a:pt x="0" y="98970"/>
                      </a:lnTo>
                      <a:close/>
                    </a:path>
                  </a:pathLst>
                </a:custGeom>
                <a:solidFill>
                  <a:srgbClr val="0075C9"/>
                </a:solidFill>
                <a:ln w="1637"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E87D54EF-26CA-4462-B2AC-E65062D41D8E}"/>
                    </a:ext>
                  </a:extLst>
                </p:cNvPr>
                <p:cNvSpPr/>
                <p:nvPr/>
              </p:nvSpPr>
              <p:spPr>
                <a:xfrm>
                  <a:off x="10666130" y="1830356"/>
                  <a:ext cx="98970" cy="98970"/>
                </a:xfrm>
                <a:custGeom>
                  <a:avLst/>
                  <a:gdLst>
                    <a:gd name="connsiteX0" fmla="*/ 0 w 98970"/>
                    <a:gd name="connsiteY0" fmla="*/ 0 h 98970"/>
                    <a:gd name="connsiteX1" fmla="*/ 98970 w 98970"/>
                    <a:gd name="connsiteY1" fmla="*/ 0 h 98970"/>
                    <a:gd name="connsiteX2" fmla="*/ 98970 w 98970"/>
                    <a:gd name="connsiteY2" fmla="*/ 98970 h 98970"/>
                    <a:gd name="connsiteX3" fmla="*/ 0 w 98970"/>
                    <a:gd name="connsiteY3" fmla="*/ 98970 h 98970"/>
                  </a:gdLst>
                  <a:ahLst/>
                  <a:cxnLst>
                    <a:cxn ang="0">
                      <a:pos x="connsiteX0" y="connsiteY0"/>
                    </a:cxn>
                    <a:cxn ang="0">
                      <a:pos x="connsiteX1" y="connsiteY1"/>
                    </a:cxn>
                    <a:cxn ang="0">
                      <a:pos x="connsiteX2" y="connsiteY2"/>
                    </a:cxn>
                    <a:cxn ang="0">
                      <a:pos x="connsiteX3" y="connsiteY3"/>
                    </a:cxn>
                  </a:cxnLst>
                  <a:rect l="l" t="t" r="r" b="b"/>
                  <a:pathLst>
                    <a:path w="98970" h="98970">
                      <a:moveTo>
                        <a:pt x="0" y="0"/>
                      </a:moveTo>
                      <a:lnTo>
                        <a:pt x="98970" y="0"/>
                      </a:lnTo>
                      <a:lnTo>
                        <a:pt x="98970" y="98970"/>
                      </a:lnTo>
                      <a:lnTo>
                        <a:pt x="0" y="98970"/>
                      </a:lnTo>
                      <a:close/>
                    </a:path>
                  </a:pathLst>
                </a:custGeom>
                <a:solidFill>
                  <a:srgbClr val="0075C9"/>
                </a:solidFill>
                <a:ln w="1637"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C9A68D16-1E9A-4D37-8DE9-1A146967D5AA}"/>
                    </a:ext>
                  </a:extLst>
                </p:cNvPr>
                <p:cNvSpPr/>
                <p:nvPr/>
              </p:nvSpPr>
              <p:spPr>
                <a:xfrm>
                  <a:off x="10553964" y="1830356"/>
                  <a:ext cx="98970" cy="98970"/>
                </a:xfrm>
                <a:custGeom>
                  <a:avLst/>
                  <a:gdLst>
                    <a:gd name="connsiteX0" fmla="*/ 0 w 98970"/>
                    <a:gd name="connsiteY0" fmla="*/ 0 h 98970"/>
                    <a:gd name="connsiteX1" fmla="*/ 98970 w 98970"/>
                    <a:gd name="connsiteY1" fmla="*/ 0 h 98970"/>
                    <a:gd name="connsiteX2" fmla="*/ 98970 w 98970"/>
                    <a:gd name="connsiteY2" fmla="*/ 98970 h 98970"/>
                    <a:gd name="connsiteX3" fmla="*/ 0 w 98970"/>
                    <a:gd name="connsiteY3" fmla="*/ 98970 h 98970"/>
                  </a:gdLst>
                  <a:ahLst/>
                  <a:cxnLst>
                    <a:cxn ang="0">
                      <a:pos x="connsiteX0" y="connsiteY0"/>
                    </a:cxn>
                    <a:cxn ang="0">
                      <a:pos x="connsiteX1" y="connsiteY1"/>
                    </a:cxn>
                    <a:cxn ang="0">
                      <a:pos x="connsiteX2" y="connsiteY2"/>
                    </a:cxn>
                    <a:cxn ang="0">
                      <a:pos x="connsiteX3" y="connsiteY3"/>
                    </a:cxn>
                  </a:cxnLst>
                  <a:rect l="l" t="t" r="r" b="b"/>
                  <a:pathLst>
                    <a:path w="98970" h="98970">
                      <a:moveTo>
                        <a:pt x="0" y="0"/>
                      </a:moveTo>
                      <a:lnTo>
                        <a:pt x="98970" y="0"/>
                      </a:lnTo>
                      <a:lnTo>
                        <a:pt x="98970" y="98970"/>
                      </a:lnTo>
                      <a:lnTo>
                        <a:pt x="0" y="98970"/>
                      </a:lnTo>
                      <a:close/>
                    </a:path>
                  </a:pathLst>
                </a:custGeom>
                <a:solidFill>
                  <a:srgbClr val="0075C9"/>
                </a:solidFill>
                <a:ln w="1637" cap="flat">
                  <a:noFill/>
                  <a:prstDash val="solid"/>
                  <a:miter/>
                </a:ln>
              </p:spPr>
              <p:txBody>
                <a:bodyPr rtlCol="0" anchor="ctr"/>
                <a:lstStyle/>
                <a:p>
                  <a:endParaRPr lang="en-US"/>
                </a:p>
              </p:txBody>
            </p:sp>
          </p:grpSp>
          <p:pic>
            <p:nvPicPr>
              <p:cNvPr id="101" name="Graphic 100">
                <a:extLst>
                  <a:ext uri="{FF2B5EF4-FFF2-40B4-BE49-F238E27FC236}">
                    <a16:creationId xmlns:a16="http://schemas.microsoft.com/office/drawing/2014/main" id="{56C40D89-A206-4FA6-9BD7-A2F2783FF3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31996" y="1749786"/>
                <a:ext cx="207258" cy="116582"/>
              </a:xfrm>
              <a:prstGeom prst="rect">
                <a:avLst/>
              </a:prstGeom>
            </p:spPr>
          </p:pic>
        </p:grpSp>
        <p:pic>
          <p:nvPicPr>
            <p:cNvPr id="112" name="Graphic 111" descr="Database">
              <a:extLst>
                <a:ext uri="{FF2B5EF4-FFF2-40B4-BE49-F238E27FC236}">
                  <a16:creationId xmlns:a16="http://schemas.microsoft.com/office/drawing/2014/main" id="{04B1DBF6-A95E-455C-AB10-28AD354DAD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85904" y="1995144"/>
              <a:ext cx="286894" cy="286894"/>
            </a:xfrm>
            <a:prstGeom prst="rect">
              <a:avLst/>
            </a:prstGeom>
          </p:spPr>
        </p:pic>
        <p:cxnSp>
          <p:nvCxnSpPr>
            <p:cNvPr id="126" name="Connector: Elbow 125">
              <a:extLst>
                <a:ext uri="{FF2B5EF4-FFF2-40B4-BE49-F238E27FC236}">
                  <a16:creationId xmlns:a16="http://schemas.microsoft.com/office/drawing/2014/main" id="{C79A42F1-835C-4FC4-B22E-BC8F9E729D11}"/>
                </a:ext>
              </a:extLst>
            </p:cNvPr>
            <p:cNvCxnSpPr>
              <a:stCxn id="18" idx="2"/>
              <a:endCxn id="20" idx="1"/>
            </p:cNvCxnSpPr>
            <p:nvPr/>
          </p:nvCxnSpPr>
          <p:spPr>
            <a:xfrm rot="16200000" flipH="1">
              <a:off x="5006123" y="2465487"/>
              <a:ext cx="1542031" cy="209155"/>
            </a:xfrm>
            <a:prstGeom prst="bentConnector2">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98F5454-4CAB-4ABB-B4C6-D3EAF0C1EA32}"/>
                </a:ext>
              </a:extLst>
            </p:cNvPr>
            <p:cNvCxnSpPr>
              <a:stCxn id="18" idx="3"/>
              <a:endCxn id="19" idx="0"/>
            </p:cNvCxnSpPr>
            <p:nvPr/>
          </p:nvCxnSpPr>
          <p:spPr>
            <a:xfrm>
              <a:off x="6163569" y="1508874"/>
              <a:ext cx="209155" cy="194966"/>
            </a:xfrm>
            <a:prstGeom prst="bentConnector2">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E357ED0-C549-4500-8FF2-CF412DBC5176}"/>
                </a:ext>
              </a:extLst>
            </p:cNvPr>
            <p:cNvSpPr txBox="1"/>
            <p:nvPr/>
          </p:nvSpPr>
          <p:spPr>
            <a:xfrm>
              <a:off x="6118225" y="1281314"/>
              <a:ext cx="454025" cy="215444"/>
            </a:xfrm>
            <a:prstGeom prst="rect">
              <a:avLst/>
            </a:prstGeom>
            <a:solidFill>
              <a:schemeClr val="tx1"/>
            </a:solidFill>
          </p:spPr>
          <p:txBody>
            <a:bodyPr wrap="square" lIns="91440" rIns="91440">
              <a:spAutoFit/>
            </a:bodyPr>
            <a:lstStyle/>
            <a:p>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Yes</a:t>
              </a:r>
              <a:endParaRPr lang="en-US" dirty="0">
                <a:solidFill>
                  <a:schemeClr val="bg1"/>
                </a:solidFill>
              </a:endParaRPr>
            </a:p>
          </p:txBody>
        </p:sp>
        <p:cxnSp>
          <p:nvCxnSpPr>
            <p:cNvPr id="132" name="Straight Arrow Connector 131">
              <a:extLst>
                <a:ext uri="{FF2B5EF4-FFF2-40B4-BE49-F238E27FC236}">
                  <a16:creationId xmlns:a16="http://schemas.microsoft.com/office/drawing/2014/main" id="{06E0E6C1-BF3C-43E3-BB8F-B773570464AB}"/>
                </a:ext>
              </a:extLst>
            </p:cNvPr>
            <p:cNvCxnSpPr/>
            <p:nvPr/>
          </p:nvCxnSpPr>
          <p:spPr>
            <a:xfrm>
              <a:off x="6663970" y="1994016"/>
              <a:ext cx="341087" cy="0"/>
            </a:xfrm>
            <a:prstGeom prst="straightConnector1">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538133B9-4601-435D-914E-094C62BC3AD5}"/>
                </a:ext>
              </a:extLst>
            </p:cNvPr>
            <p:cNvCxnSpPr/>
            <p:nvPr/>
          </p:nvCxnSpPr>
          <p:spPr>
            <a:xfrm>
              <a:off x="6663970" y="3346566"/>
              <a:ext cx="341087" cy="0"/>
            </a:xfrm>
            <a:prstGeom prst="straightConnector1">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9" name="Flowchart: Decision 18">
              <a:extLst>
                <a:ext uri="{FF2B5EF4-FFF2-40B4-BE49-F238E27FC236}">
                  <a16:creationId xmlns:a16="http://schemas.microsoft.com/office/drawing/2014/main" id="{A46D5049-76EA-424B-83C8-63EE2CCE5D58}"/>
                </a:ext>
              </a:extLst>
            </p:cNvPr>
            <p:cNvSpPr/>
            <p:nvPr/>
          </p:nvSpPr>
          <p:spPr bwMode="auto">
            <a:xfrm>
              <a:off x="5881716" y="1703840"/>
              <a:ext cx="982016" cy="580352"/>
            </a:xfrm>
            <a:prstGeom prst="flowChartDecisi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bg1"/>
                  </a:solidFill>
                  <a:ea typeface="Segoe UI" pitchFamily="34" charset="0"/>
                  <a:cs typeface="Segoe UI" pitchFamily="34" charset="0"/>
                </a:rPr>
                <a:t>Dedicate VMs</a:t>
              </a:r>
            </a:p>
          </p:txBody>
        </p:sp>
        <p:sp>
          <p:nvSpPr>
            <p:cNvPr id="20" name="Flowchart: Decision 19">
              <a:extLst>
                <a:ext uri="{FF2B5EF4-FFF2-40B4-BE49-F238E27FC236}">
                  <a16:creationId xmlns:a16="http://schemas.microsoft.com/office/drawing/2014/main" id="{4B4751D0-6533-40AD-BD9E-2BB06BE223DD}"/>
                </a:ext>
              </a:extLst>
            </p:cNvPr>
            <p:cNvSpPr/>
            <p:nvPr/>
          </p:nvSpPr>
          <p:spPr bwMode="auto">
            <a:xfrm>
              <a:off x="5881716" y="3050905"/>
              <a:ext cx="982016" cy="580352"/>
            </a:xfrm>
            <a:prstGeom prst="flowChartDecisi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bg1"/>
                  </a:solidFill>
                  <a:ea typeface="Segoe UI" pitchFamily="34" charset="0"/>
                  <a:cs typeface="Segoe UI" pitchFamily="34" charset="0"/>
                </a:rPr>
                <a:t>Modernize Data Only</a:t>
              </a:r>
            </a:p>
          </p:txBody>
        </p:sp>
        <p:cxnSp>
          <p:nvCxnSpPr>
            <p:cNvPr id="135" name="Connector: Elbow 134">
              <a:extLst>
                <a:ext uri="{FF2B5EF4-FFF2-40B4-BE49-F238E27FC236}">
                  <a16:creationId xmlns:a16="http://schemas.microsoft.com/office/drawing/2014/main" id="{D0B915F9-3FF4-4F20-9044-AC508BC7E200}"/>
                </a:ext>
              </a:extLst>
            </p:cNvPr>
            <p:cNvCxnSpPr>
              <a:endCxn id="20" idx="0"/>
            </p:cNvCxnSpPr>
            <p:nvPr/>
          </p:nvCxnSpPr>
          <p:spPr>
            <a:xfrm rot="5400000">
              <a:off x="5993872" y="2667438"/>
              <a:ext cx="762319" cy="4614"/>
            </a:xfrm>
            <a:prstGeom prst="bentConnector3">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84981A2-A333-41CA-811A-95DE4F765DF5}"/>
                </a:ext>
              </a:extLst>
            </p:cNvPr>
            <p:cNvSpPr txBox="1"/>
            <p:nvPr/>
          </p:nvSpPr>
          <p:spPr>
            <a:xfrm>
              <a:off x="5970690" y="2453484"/>
              <a:ext cx="819768" cy="338554"/>
            </a:xfrm>
            <a:prstGeom prst="rect">
              <a:avLst/>
            </a:prstGeom>
            <a:solidFill>
              <a:schemeClr val="tx1"/>
            </a:solidFill>
          </p:spPr>
          <p:txBody>
            <a:bodyPr wrap="square">
              <a:spAutoFit/>
            </a:bodyPr>
            <a:lstStyle>
              <a:defPPr>
                <a:defRPr lang="en-US"/>
              </a:defPPr>
              <a:lvl1pPr algn="ctr">
                <a:defRPr kumimoji="0" sz="800" b="0" i="0" u="none" strike="noStrike" cap="none" spc="0" normalizeH="0" baseline="0">
                  <a:ln>
                    <a:noFill/>
                  </a:ln>
                  <a:solidFill>
                    <a:schemeClr val="bg1"/>
                  </a:solidFill>
                  <a:effectLst/>
                  <a:uLnTx/>
                  <a:uFillTx/>
                  <a:latin typeface="Segoe UI"/>
                  <a:ea typeface="Segoe UI" pitchFamily="34" charset="0"/>
                  <a:cs typeface="Segoe UI" pitchFamily="34" charset="0"/>
                </a:defRPr>
              </a:lvl1pPr>
            </a:lstStyle>
            <a:p>
              <a:r>
                <a:rPr lang="en-US" dirty="0"/>
                <a:t>Hundreds of Apps per VM</a:t>
              </a:r>
            </a:p>
          </p:txBody>
        </p:sp>
        <p:sp>
          <p:nvSpPr>
            <p:cNvPr id="39" name="TextBox 38">
              <a:extLst>
                <a:ext uri="{FF2B5EF4-FFF2-40B4-BE49-F238E27FC236}">
                  <a16:creationId xmlns:a16="http://schemas.microsoft.com/office/drawing/2014/main" id="{FBD98B8C-0606-4636-92CA-E8C60E82936F}"/>
                </a:ext>
              </a:extLst>
            </p:cNvPr>
            <p:cNvSpPr txBox="1"/>
            <p:nvPr/>
          </p:nvSpPr>
          <p:spPr>
            <a:xfrm>
              <a:off x="5176940" y="2306404"/>
              <a:ext cx="904526" cy="707886"/>
            </a:xfrm>
            <a:prstGeom prst="rect">
              <a:avLst/>
            </a:prstGeom>
            <a:solidFill>
              <a:schemeClr val="tx1"/>
            </a:solid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Migrate app and data to IaaS with no changes to the current state</a:t>
              </a:r>
              <a:endParaRPr lang="en-US" dirty="0">
                <a:solidFill>
                  <a:schemeClr val="bg1"/>
                </a:solidFill>
              </a:endParaRPr>
            </a:p>
          </p:txBody>
        </p:sp>
        <p:cxnSp>
          <p:nvCxnSpPr>
            <p:cNvPr id="137" name="Connector: Elbow 136">
              <a:extLst>
                <a:ext uri="{FF2B5EF4-FFF2-40B4-BE49-F238E27FC236}">
                  <a16:creationId xmlns:a16="http://schemas.microsoft.com/office/drawing/2014/main" id="{D52D825D-3900-4B60-AD66-6116C39C3669}"/>
                </a:ext>
              </a:extLst>
            </p:cNvPr>
            <p:cNvCxnSpPr/>
            <p:nvPr/>
          </p:nvCxnSpPr>
          <p:spPr>
            <a:xfrm rot="5400000">
              <a:off x="6015126" y="4024288"/>
              <a:ext cx="747364" cy="12700"/>
            </a:xfrm>
            <a:prstGeom prst="bentConnector3">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D37DAA7-E802-4720-B236-E0B24C44FF86}"/>
                </a:ext>
              </a:extLst>
            </p:cNvPr>
            <p:cNvSpPr txBox="1"/>
            <p:nvPr/>
          </p:nvSpPr>
          <p:spPr>
            <a:xfrm>
              <a:off x="5686432" y="3753163"/>
              <a:ext cx="1309922" cy="461665"/>
            </a:xfrm>
            <a:prstGeom prst="rect">
              <a:avLst/>
            </a:prstGeom>
            <a:solidFill>
              <a:schemeClr val="tx1"/>
            </a:solidFill>
          </p:spPr>
          <p:txBody>
            <a:bodyPr wrap="square">
              <a:spAutoFit/>
            </a:bodyPr>
            <a:lstStyle>
              <a:defPPr>
                <a:defRPr lang="en-US"/>
              </a:defPPr>
              <a:lvl1pPr algn="ctr">
                <a:defRPr kumimoji="0" sz="800" b="0" i="0" u="none" strike="noStrike" cap="none" spc="0" normalizeH="0" baseline="0">
                  <a:ln>
                    <a:noFill/>
                  </a:ln>
                  <a:solidFill>
                    <a:schemeClr val="bg1"/>
                  </a:solidFill>
                  <a:effectLst/>
                  <a:uLnTx/>
                  <a:uFillTx/>
                  <a:latin typeface="Segoe UI"/>
                  <a:ea typeface="Segoe UI" pitchFamily="34" charset="0"/>
                  <a:cs typeface="Segoe UI" pitchFamily="34" charset="0"/>
                </a:defRPr>
              </a:lvl1pPr>
            </a:lstStyle>
            <a:p>
              <a:r>
                <a:rPr lang="en-US" dirty="0"/>
                <a:t>Migrate app and data to IaaS with no changes to the current state</a:t>
              </a:r>
            </a:p>
          </p:txBody>
        </p:sp>
        <p:cxnSp>
          <p:nvCxnSpPr>
            <p:cNvPr id="139" name="Connector: Elbow 138">
              <a:extLst>
                <a:ext uri="{FF2B5EF4-FFF2-40B4-BE49-F238E27FC236}">
                  <a16:creationId xmlns:a16="http://schemas.microsoft.com/office/drawing/2014/main" id="{DAB9D30F-C5A5-4A4F-A880-67FB0EE769DB}"/>
                </a:ext>
              </a:extLst>
            </p:cNvPr>
            <p:cNvCxnSpPr>
              <a:cxnSpLocks/>
              <a:stCxn id="21" idx="2"/>
              <a:endCxn id="52" idx="1"/>
            </p:cNvCxnSpPr>
            <p:nvPr/>
          </p:nvCxnSpPr>
          <p:spPr>
            <a:xfrm rot="16200000" flipH="1">
              <a:off x="6713695" y="4637351"/>
              <a:ext cx="1035887" cy="1717828"/>
            </a:xfrm>
            <a:prstGeom prst="bentConnector2">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3BFAB3C3-8902-49C8-869D-393AF109FA64}"/>
                </a:ext>
              </a:extLst>
            </p:cNvPr>
            <p:cNvCxnSpPr>
              <a:cxnSpLocks/>
              <a:stCxn id="22" idx="0"/>
              <a:endCxn id="47" idx="1"/>
            </p:cNvCxnSpPr>
            <p:nvPr/>
          </p:nvCxnSpPr>
          <p:spPr>
            <a:xfrm rot="5400000" flipH="1" flipV="1">
              <a:off x="7745916" y="1398108"/>
              <a:ext cx="47178" cy="564287"/>
            </a:xfrm>
            <a:prstGeom prst="bentConnector2">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16B78F1C-8027-4FF0-8C67-0FD656877670}"/>
                </a:ext>
              </a:extLst>
            </p:cNvPr>
            <p:cNvCxnSpPr>
              <a:stCxn id="22" idx="2"/>
            </p:cNvCxnSpPr>
            <p:nvPr/>
          </p:nvCxnSpPr>
          <p:spPr>
            <a:xfrm rot="16200000" flipH="1">
              <a:off x="7749604" y="2021949"/>
              <a:ext cx="22212" cy="546697"/>
            </a:xfrm>
            <a:prstGeom prst="bentConnector2">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98599EF9-B1A1-4E68-B7A4-BAF433CC9CDF}"/>
                </a:ext>
              </a:extLst>
            </p:cNvPr>
            <p:cNvCxnSpPr>
              <a:cxnSpLocks/>
              <a:stCxn id="23" idx="0"/>
              <a:endCxn id="49" idx="1"/>
            </p:cNvCxnSpPr>
            <p:nvPr/>
          </p:nvCxnSpPr>
          <p:spPr>
            <a:xfrm rot="5400000" flipH="1" flipV="1">
              <a:off x="7719222" y="2718479"/>
              <a:ext cx="100567" cy="564287"/>
            </a:xfrm>
            <a:prstGeom prst="bentConnector2">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F598988-BCAD-49D6-AB34-41D322DE64CE}"/>
                </a:ext>
              </a:extLst>
            </p:cNvPr>
            <p:cNvCxnSpPr>
              <a:cxnSpLocks/>
              <a:stCxn id="21" idx="3"/>
              <a:endCxn id="51" idx="1"/>
            </p:cNvCxnSpPr>
            <p:nvPr/>
          </p:nvCxnSpPr>
          <p:spPr>
            <a:xfrm flipV="1">
              <a:off x="6863732" y="4686638"/>
              <a:ext cx="1187917" cy="1508"/>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CAC958B-FF27-4980-AB31-FF8BA54662F9}"/>
                </a:ext>
              </a:extLst>
            </p:cNvPr>
            <p:cNvSpPr txBox="1"/>
            <p:nvPr/>
          </p:nvSpPr>
          <p:spPr>
            <a:xfrm>
              <a:off x="7051722" y="4518198"/>
              <a:ext cx="809632" cy="338554"/>
            </a:xfrm>
            <a:prstGeom prst="rect">
              <a:avLst/>
            </a:prstGeom>
            <a:solidFill>
              <a:schemeClr val="tx1"/>
            </a:solidFill>
          </p:spPr>
          <p:txBody>
            <a:bodyPr wrap="square">
              <a:spAutoFit/>
            </a:bodyPr>
            <a:lstStyle>
              <a:defPPr>
                <a:defRPr lang="en-US"/>
              </a:defPPr>
              <a:lvl1pPr algn="ctr">
                <a:defRPr kumimoji="0" sz="800" b="0" i="0" u="none" strike="noStrike" cap="none" spc="0" normalizeH="0" baseline="0">
                  <a:ln>
                    <a:noFill/>
                  </a:ln>
                  <a:solidFill>
                    <a:schemeClr val="bg1"/>
                  </a:solidFill>
                  <a:effectLst/>
                  <a:uLnTx/>
                  <a:uFillTx/>
                  <a:latin typeface="Segoe UI"/>
                  <a:ea typeface="Segoe UI" pitchFamily="34" charset="0"/>
                  <a:cs typeface="Segoe UI" pitchFamily="34" charset="0"/>
                </a:defRPr>
              </a:lvl1pPr>
            </a:lstStyle>
            <a:p>
              <a:r>
                <a:rPr lang="en-US" dirty="0"/>
                <a:t>Simple Data Platform</a:t>
              </a:r>
            </a:p>
          </p:txBody>
        </p:sp>
        <p:sp>
          <p:nvSpPr>
            <p:cNvPr id="37" name="TextBox 36">
              <a:extLst>
                <a:ext uri="{FF2B5EF4-FFF2-40B4-BE49-F238E27FC236}">
                  <a16:creationId xmlns:a16="http://schemas.microsoft.com/office/drawing/2014/main" id="{BB06407E-CE75-402A-90EF-F0E1563801E8}"/>
                </a:ext>
              </a:extLst>
            </p:cNvPr>
            <p:cNvSpPr txBox="1"/>
            <p:nvPr/>
          </p:nvSpPr>
          <p:spPr>
            <a:xfrm>
              <a:off x="5651657" y="5209268"/>
              <a:ext cx="1445133" cy="461665"/>
            </a:xfrm>
            <a:prstGeom prst="rect">
              <a:avLst/>
            </a:prstGeom>
            <a:solidFill>
              <a:schemeClr val="tx1"/>
            </a:solidFill>
          </p:spPr>
          <p:txBody>
            <a:bodyPr wrap="square">
              <a:spAutoFit/>
            </a:bodyPr>
            <a:lstStyle>
              <a:defPPr>
                <a:defRPr lang="en-US"/>
              </a:defPPr>
              <a:lvl1pPr algn="ctr">
                <a:defRPr kumimoji="0" sz="800" b="0" i="0" u="none" strike="noStrike" cap="none" spc="0" normalizeH="0" baseline="0">
                  <a:ln>
                    <a:noFill/>
                  </a:ln>
                  <a:solidFill>
                    <a:schemeClr val="bg1"/>
                  </a:solidFill>
                  <a:effectLst/>
                  <a:uLnTx/>
                  <a:uFillTx/>
                  <a:latin typeface="Segoe UI"/>
                  <a:ea typeface="Segoe UI" pitchFamily="34" charset="0"/>
                  <a:cs typeface="Segoe UI" pitchFamily="34" charset="0"/>
                </a:defRPr>
              </a:lvl1pPr>
            </a:lstStyle>
            <a:p>
              <a:r>
                <a:rPr lang="en-US" dirty="0"/>
                <a:t>Complex Data Platform:</a:t>
              </a:r>
              <a:br>
                <a:rPr lang="en-US" dirty="0"/>
              </a:br>
              <a:r>
                <a:rPr lang="en-US" dirty="0"/>
                <a:t>Cluster, High-Availability, Always On, etc.</a:t>
              </a:r>
            </a:p>
          </p:txBody>
        </p:sp>
        <p:grpSp>
          <p:nvGrpSpPr>
            <p:cNvPr id="164" name="Group 163">
              <a:extLst>
                <a:ext uri="{FF2B5EF4-FFF2-40B4-BE49-F238E27FC236}">
                  <a16:creationId xmlns:a16="http://schemas.microsoft.com/office/drawing/2014/main" id="{DBE7C0A5-8F2F-48BE-B3AA-C61E50E35F8C}"/>
                </a:ext>
              </a:extLst>
            </p:cNvPr>
            <p:cNvGrpSpPr/>
            <p:nvPr/>
          </p:nvGrpSpPr>
          <p:grpSpPr>
            <a:xfrm>
              <a:off x="10428438" y="4697090"/>
              <a:ext cx="414874" cy="359206"/>
              <a:chOff x="2152998" y="-668761"/>
              <a:chExt cx="615407" cy="532832"/>
            </a:xfrm>
          </p:grpSpPr>
          <p:pic>
            <p:nvPicPr>
              <p:cNvPr id="157" name="Graphic 156" descr="Monitor">
                <a:extLst>
                  <a:ext uri="{FF2B5EF4-FFF2-40B4-BE49-F238E27FC236}">
                    <a16:creationId xmlns:a16="http://schemas.microsoft.com/office/drawing/2014/main" id="{544CF70D-C84B-4C48-9566-EA59F956357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52998" y="-604121"/>
                <a:ext cx="468192" cy="468192"/>
              </a:xfrm>
              <a:prstGeom prst="rect">
                <a:avLst/>
              </a:prstGeom>
            </p:spPr>
          </p:pic>
          <p:pic>
            <p:nvPicPr>
              <p:cNvPr id="158" name="Graphic 157">
                <a:extLst>
                  <a:ext uri="{FF2B5EF4-FFF2-40B4-BE49-F238E27FC236}">
                    <a16:creationId xmlns:a16="http://schemas.microsoft.com/office/drawing/2014/main" id="{FA334129-EB19-4689-8E5D-B8329CF231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9206" y="-488418"/>
                <a:ext cx="157885" cy="174331"/>
              </a:xfrm>
              <a:prstGeom prst="rect">
                <a:avLst/>
              </a:prstGeom>
            </p:spPr>
          </p:pic>
          <p:sp>
            <p:nvSpPr>
              <p:cNvPr id="163" name="Rectangle: Rounded Corners 162">
                <a:extLst>
                  <a:ext uri="{FF2B5EF4-FFF2-40B4-BE49-F238E27FC236}">
                    <a16:creationId xmlns:a16="http://schemas.microsoft.com/office/drawing/2014/main" id="{1311AF88-208A-4BFB-9302-7E3EA5A676EB}"/>
                  </a:ext>
                </a:extLst>
              </p:cNvPr>
              <p:cNvSpPr/>
              <p:nvPr/>
            </p:nvSpPr>
            <p:spPr bwMode="auto">
              <a:xfrm>
                <a:off x="2509267" y="-662411"/>
                <a:ext cx="214883" cy="275061"/>
              </a:xfrm>
              <a:prstGeom prst="roundRect">
                <a:avLst>
                  <a:gd name="adj" fmla="val 9840"/>
                </a:avLst>
              </a:prstGeom>
              <a:pattFill prst="pct70">
                <a:fgClr>
                  <a:srgbClr val="3C3C40"/>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pic>
            <p:nvPicPr>
              <p:cNvPr id="160" name="Graphic 159" descr="Database">
                <a:extLst>
                  <a:ext uri="{FF2B5EF4-FFF2-40B4-BE49-F238E27FC236}">
                    <a16:creationId xmlns:a16="http://schemas.microsoft.com/office/drawing/2014/main" id="{A38E349F-DE82-4D78-93FF-FA7671BBE4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81511" y="-668761"/>
                <a:ext cx="286894" cy="286894"/>
              </a:xfrm>
              <a:prstGeom prst="rect">
                <a:avLst/>
              </a:prstGeom>
            </p:spPr>
          </p:pic>
        </p:grpSp>
        <p:grpSp>
          <p:nvGrpSpPr>
            <p:cNvPr id="172" name="Group 171">
              <a:extLst>
                <a:ext uri="{FF2B5EF4-FFF2-40B4-BE49-F238E27FC236}">
                  <a16:creationId xmlns:a16="http://schemas.microsoft.com/office/drawing/2014/main" id="{95612D4B-6092-4D82-AC62-07AF53E71F5C}"/>
                </a:ext>
              </a:extLst>
            </p:cNvPr>
            <p:cNvGrpSpPr/>
            <p:nvPr/>
          </p:nvGrpSpPr>
          <p:grpSpPr>
            <a:xfrm>
              <a:off x="10285428" y="6051590"/>
              <a:ext cx="687846" cy="398830"/>
              <a:chOff x="10488894" y="6694940"/>
              <a:chExt cx="687846" cy="398830"/>
            </a:xfrm>
          </p:grpSpPr>
          <p:pic>
            <p:nvPicPr>
              <p:cNvPr id="166" name="Graphic 165" descr="Monitor">
                <a:extLst>
                  <a:ext uri="{FF2B5EF4-FFF2-40B4-BE49-F238E27FC236}">
                    <a16:creationId xmlns:a16="http://schemas.microsoft.com/office/drawing/2014/main" id="{344AE604-2891-4D9E-9CFA-CA9D2EDE7BD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88894" y="6743324"/>
                <a:ext cx="350447" cy="350446"/>
              </a:xfrm>
              <a:prstGeom prst="rect">
                <a:avLst/>
              </a:prstGeom>
            </p:spPr>
          </p:pic>
          <p:pic>
            <p:nvPicPr>
              <p:cNvPr id="167" name="Graphic 166">
                <a:extLst>
                  <a:ext uri="{FF2B5EF4-FFF2-40B4-BE49-F238E27FC236}">
                    <a16:creationId xmlns:a16="http://schemas.microsoft.com/office/drawing/2014/main" id="{6C64F362-B590-4547-9FFD-6D3134A36B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05817" y="6829929"/>
                <a:ext cx="118179" cy="130488"/>
              </a:xfrm>
              <a:prstGeom prst="rect">
                <a:avLst/>
              </a:prstGeom>
            </p:spPr>
          </p:pic>
          <p:pic>
            <p:nvPicPr>
              <p:cNvPr id="170" name="Graphic 169" descr="Monitor">
                <a:extLst>
                  <a:ext uri="{FF2B5EF4-FFF2-40B4-BE49-F238E27FC236}">
                    <a16:creationId xmlns:a16="http://schemas.microsoft.com/office/drawing/2014/main" id="{13381F41-D9CF-4225-8697-06F2809699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826293" y="6743324"/>
                <a:ext cx="350447" cy="350446"/>
              </a:xfrm>
              <a:prstGeom prst="rect">
                <a:avLst/>
              </a:prstGeom>
            </p:spPr>
          </p:pic>
          <p:pic>
            <p:nvPicPr>
              <p:cNvPr id="171" name="Graphic 170">
                <a:extLst>
                  <a:ext uri="{FF2B5EF4-FFF2-40B4-BE49-F238E27FC236}">
                    <a16:creationId xmlns:a16="http://schemas.microsoft.com/office/drawing/2014/main" id="{160CCD9C-1B3A-4CA1-B7E7-6DCC557110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43216" y="6829929"/>
                <a:ext cx="118179" cy="130488"/>
              </a:xfrm>
              <a:prstGeom prst="rect">
                <a:avLst/>
              </a:prstGeom>
            </p:spPr>
          </p:pic>
          <p:sp>
            <p:nvSpPr>
              <p:cNvPr id="168" name="Rectangle: Rounded Corners 167">
                <a:extLst>
                  <a:ext uri="{FF2B5EF4-FFF2-40B4-BE49-F238E27FC236}">
                    <a16:creationId xmlns:a16="http://schemas.microsoft.com/office/drawing/2014/main" id="{912C19AE-6F5D-440E-9EAB-128046FB5762}"/>
                  </a:ext>
                </a:extLst>
              </p:cNvPr>
              <p:cNvSpPr/>
              <p:nvPr/>
            </p:nvSpPr>
            <p:spPr bwMode="auto">
              <a:xfrm>
                <a:off x="10755565" y="6699693"/>
                <a:ext cx="160842" cy="205886"/>
              </a:xfrm>
              <a:prstGeom prst="roundRect">
                <a:avLst>
                  <a:gd name="adj" fmla="val 9840"/>
                </a:avLst>
              </a:prstGeom>
              <a:pattFill prst="pct70">
                <a:fgClr>
                  <a:srgbClr val="3C3C40"/>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pic>
            <p:nvPicPr>
              <p:cNvPr id="169" name="Graphic 168" descr="Database">
                <a:extLst>
                  <a:ext uri="{FF2B5EF4-FFF2-40B4-BE49-F238E27FC236}">
                    <a16:creationId xmlns:a16="http://schemas.microsoft.com/office/drawing/2014/main" id="{3D6FFAE4-DCFE-493A-8583-01623FC04B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34790" y="6694940"/>
                <a:ext cx="214743" cy="214743"/>
              </a:xfrm>
              <a:prstGeom prst="rect">
                <a:avLst/>
              </a:prstGeom>
            </p:spPr>
          </p:pic>
        </p:grpSp>
        <p:grpSp>
          <p:nvGrpSpPr>
            <p:cNvPr id="208" name="Group 207">
              <a:extLst>
                <a:ext uri="{FF2B5EF4-FFF2-40B4-BE49-F238E27FC236}">
                  <a16:creationId xmlns:a16="http://schemas.microsoft.com/office/drawing/2014/main" id="{FCA2F3AE-372D-44E7-8DD0-99269C762B3B}"/>
                </a:ext>
              </a:extLst>
            </p:cNvPr>
            <p:cNvGrpSpPr/>
            <p:nvPr/>
          </p:nvGrpSpPr>
          <p:grpSpPr>
            <a:xfrm>
              <a:off x="10378939" y="2841460"/>
              <a:ext cx="500824" cy="380456"/>
              <a:chOff x="10440816" y="2835673"/>
              <a:chExt cx="500824" cy="380456"/>
            </a:xfrm>
          </p:grpSpPr>
          <p:pic>
            <p:nvPicPr>
              <p:cNvPr id="162" name="Picture 161" descr="A picture containing drawing&#10;&#10;Description automatically generated">
                <a:extLst>
                  <a:ext uri="{FF2B5EF4-FFF2-40B4-BE49-F238E27FC236}">
                    <a16:creationId xmlns:a16="http://schemas.microsoft.com/office/drawing/2014/main" id="{02977D09-AF4C-4048-B7D2-78A39EBF78E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54657" y="2835673"/>
                <a:ext cx="199856" cy="199856"/>
              </a:xfrm>
              <a:prstGeom prst="rect">
                <a:avLst/>
              </a:prstGeom>
            </p:spPr>
          </p:pic>
          <p:grpSp>
            <p:nvGrpSpPr>
              <p:cNvPr id="185" name="Group 184">
                <a:extLst>
                  <a:ext uri="{FF2B5EF4-FFF2-40B4-BE49-F238E27FC236}">
                    <a16:creationId xmlns:a16="http://schemas.microsoft.com/office/drawing/2014/main" id="{FC277820-A93B-41B9-BC30-402C64CA24C5}"/>
                  </a:ext>
                </a:extLst>
              </p:cNvPr>
              <p:cNvGrpSpPr/>
              <p:nvPr/>
            </p:nvGrpSpPr>
            <p:grpSpPr>
              <a:xfrm>
                <a:off x="10440816" y="3041549"/>
                <a:ext cx="500824" cy="174580"/>
                <a:chOff x="5765306" y="7501744"/>
                <a:chExt cx="2254051" cy="785729"/>
              </a:xfrm>
            </p:grpSpPr>
            <p:grpSp>
              <p:nvGrpSpPr>
                <p:cNvPr id="183" name="Group 182">
                  <a:extLst>
                    <a:ext uri="{FF2B5EF4-FFF2-40B4-BE49-F238E27FC236}">
                      <a16:creationId xmlns:a16="http://schemas.microsoft.com/office/drawing/2014/main" id="{A007F27A-2CA4-4A8A-94AD-59B7F87DED14}"/>
                    </a:ext>
                  </a:extLst>
                </p:cNvPr>
                <p:cNvGrpSpPr/>
                <p:nvPr/>
              </p:nvGrpSpPr>
              <p:grpSpPr>
                <a:xfrm>
                  <a:off x="5765306" y="7501744"/>
                  <a:ext cx="785731" cy="785729"/>
                  <a:chOff x="5765306" y="7501744"/>
                  <a:chExt cx="785731" cy="785729"/>
                </a:xfrm>
              </p:grpSpPr>
              <p:pic>
                <p:nvPicPr>
                  <p:cNvPr id="174" name="Graphic 173" descr="Monitor">
                    <a:extLst>
                      <a:ext uri="{FF2B5EF4-FFF2-40B4-BE49-F238E27FC236}">
                        <a16:creationId xmlns:a16="http://schemas.microsoft.com/office/drawing/2014/main" id="{A0BA5CEA-0063-4A60-B5F1-DB0D0F37AC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65306" y="7501744"/>
                    <a:ext cx="785731" cy="785729"/>
                  </a:xfrm>
                  <a:prstGeom prst="rect">
                    <a:avLst/>
                  </a:prstGeom>
                </p:spPr>
              </p:pic>
              <p:pic>
                <p:nvPicPr>
                  <p:cNvPr id="175" name="Graphic 174">
                    <a:extLst>
                      <a:ext uri="{FF2B5EF4-FFF2-40B4-BE49-F238E27FC236}">
                        <a16:creationId xmlns:a16="http://schemas.microsoft.com/office/drawing/2014/main" id="{C90F7905-B885-4290-B672-A798173FBEED}"/>
                      </a:ext>
                    </a:extLst>
                  </p:cNvPr>
                  <p:cNvPicPr>
                    <a:picLocks noChangeAspect="1"/>
                  </p:cNvPicPr>
                  <p:nvPr/>
                </p:nvPicPr>
                <p:blipFill>
                  <a:blip r:embed="rId10">
                    <a:extLst>
                      <a:ext uri="{96DAC541-7B7A-43D3-8B79-37D633B846F1}">
                        <asvg:svgBlip xmlns:asvg="http://schemas.microsoft.com/office/drawing/2016/SVG/main" r:embed="rId15"/>
                      </a:ext>
                    </a:extLst>
                  </a:blip>
                  <a:stretch>
                    <a:fillRect/>
                  </a:stretch>
                </p:blipFill>
                <p:spPr>
                  <a:xfrm>
                    <a:off x="6027457" y="7695920"/>
                    <a:ext cx="264967" cy="292565"/>
                  </a:xfrm>
                  <a:prstGeom prst="rect">
                    <a:avLst/>
                  </a:prstGeom>
                </p:spPr>
              </p:pic>
            </p:grpSp>
            <p:grpSp>
              <p:nvGrpSpPr>
                <p:cNvPr id="184" name="Group 183">
                  <a:extLst>
                    <a:ext uri="{FF2B5EF4-FFF2-40B4-BE49-F238E27FC236}">
                      <a16:creationId xmlns:a16="http://schemas.microsoft.com/office/drawing/2014/main" id="{0FDF714F-7CFE-4503-9804-38279C9A340E}"/>
                    </a:ext>
                  </a:extLst>
                </p:cNvPr>
                <p:cNvGrpSpPr/>
                <p:nvPr/>
              </p:nvGrpSpPr>
              <p:grpSpPr>
                <a:xfrm>
                  <a:off x="6499466" y="7501744"/>
                  <a:ext cx="785731" cy="785729"/>
                  <a:chOff x="6521783" y="7501744"/>
                  <a:chExt cx="785731" cy="785729"/>
                </a:xfrm>
              </p:grpSpPr>
              <p:pic>
                <p:nvPicPr>
                  <p:cNvPr id="176" name="Graphic 175" descr="Monitor">
                    <a:extLst>
                      <a:ext uri="{FF2B5EF4-FFF2-40B4-BE49-F238E27FC236}">
                        <a16:creationId xmlns:a16="http://schemas.microsoft.com/office/drawing/2014/main" id="{553C2FF6-E91B-4A10-ADCA-041B7DED27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21783" y="7501744"/>
                    <a:ext cx="785731" cy="785729"/>
                  </a:xfrm>
                  <a:prstGeom prst="rect">
                    <a:avLst/>
                  </a:prstGeom>
                </p:spPr>
              </p:pic>
              <p:pic>
                <p:nvPicPr>
                  <p:cNvPr id="177" name="Graphic 176">
                    <a:extLst>
                      <a:ext uri="{FF2B5EF4-FFF2-40B4-BE49-F238E27FC236}">
                        <a16:creationId xmlns:a16="http://schemas.microsoft.com/office/drawing/2014/main" id="{F9CCD233-4277-44D5-9A4C-7889DB4D23D3}"/>
                      </a:ext>
                    </a:extLst>
                  </p:cNvPr>
                  <p:cNvPicPr>
                    <a:picLocks noChangeAspect="1"/>
                  </p:cNvPicPr>
                  <p:nvPr/>
                </p:nvPicPr>
                <p:blipFill>
                  <a:blip r:embed="rId10">
                    <a:extLst>
                      <a:ext uri="{96DAC541-7B7A-43D3-8B79-37D633B846F1}">
                        <asvg:svgBlip xmlns:asvg="http://schemas.microsoft.com/office/drawing/2016/SVG/main" r:embed="rId15"/>
                      </a:ext>
                    </a:extLst>
                  </a:blip>
                  <a:stretch>
                    <a:fillRect/>
                  </a:stretch>
                </p:blipFill>
                <p:spPr>
                  <a:xfrm>
                    <a:off x="6783934" y="7695920"/>
                    <a:ext cx="264967" cy="292565"/>
                  </a:xfrm>
                  <a:prstGeom prst="rect">
                    <a:avLst/>
                  </a:prstGeom>
                </p:spPr>
              </p:pic>
            </p:grpSp>
            <p:grpSp>
              <p:nvGrpSpPr>
                <p:cNvPr id="182" name="Group 181">
                  <a:extLst>
                    <a:ext uri="{FF2B5EF4-FFF2-40B4-BE49-F238E27FC236}">
                      <a16:creationId xmlns:a16="http://schemas.microsoft.com/office/drawing/2014/main" id="{DEFFD38C-18DF-4AD2-81B2-D459C8ABC5B5}"/>
                    </a:ext>
                  </a:extLst>
                </p:cNvPr>
                <p:cNvGrpSpPr/>
                <p:nvPr/>
              </p:nvGrpSpPr>
              <p:grpSpPr>
                <a:xfrm>
                  <a:off x="7233626" y="7501744"/>
                  <a:ext cx="785731" cy="785729"/>
                  <a:chOff x="7233626" y="7501744"/>
                  <a:chExt cx="785731" cy="785729"/>
                </a:xfrm>
              </p:grpSpPr>
              <p:pic>
                <p:nvPicPr>
                  <p:cNvPr id="180" name="Graphic 179" descr="Monitor">
                    <a:extLst>
                      <a:ext uri="{FF2B5EF4-FFF2-40B4-BE49-F238E27FC236}">
                        <a16:creationId xmlns:a16="http://schemas.microsoft.com/office/drawing/2014/main" id="{73A5DF0F-F062-4A82-A6E5-4AE8D51423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33626" y="7501744"/>
                    <a:ext cx="785731" cy="785729"/>
                  </a:xfrm>
                  <a:prstGeom prst="rect">
                    <a:avLst/>
                  </a:prstGeom>
                </p:spPr>
              </p:pic>
              <p:pic>
                <p:nvPicPr>
                  <p:cNvPr id="181" name="Graphic 180">
                    <a:extLst>
                      <a:ext uri="{FF2B5EF4-FFF2-40B4-BE49-F238E27FC236}">
                        <a16:creationId xmlns:a16="http://schemas.microsoft.com/office/drawing/2014/main" id="{A5DB8A04-01FE-42B4-9322-1C19BEDC6057}"/>
                      </a:ext>
                    </a:extLst>
                  </p:cNvPr>
                  <p:cNvPicPr>
                    <a:picLocks noChangeAspect="1"/>
                  </p:cNvPicPr>
                  <p:nvPr/>
                </p:nvPicPr>
                <p:blipFill>
                  <a:blip r:embed="rId10">
                    <a:extLst>
                      <a:ext uri="{96DAC541-7B7A-43D3-8B79-37D633B846F1}">
                        <asvg:svgBlip xmlns:asvg="http://schemas.microsoft.com/office/drawing/2016/SVG/main" r:embed="rId15"/>
                      </a:ext>
                    </a:extLst>
                  </a:blip>
                  <a:stretch>
                    <a:fillRect/>
                  </a:stretch>
                </p:blipFill>
                <p:spPr>
                  <a:xfrm>
                    <a:off x="7495777" y="7695920"/>
                    <a:ext cx="264967" cy="292565"/>
                  </a:xfrm>
                  <a:prstGeom prst="rect">
                    <a:avLst/>
                  </a:prstGeom>
                </p:spPr>
              </p:pic>
            </p:grpSp>
          </p:grpSp>
          <p:pic>
            <p:nvPicPr>
              <p:cNvPr id="189" name="Picture 188" descr="A close up of a screen&#10;&#10;Description automatically generated">
                <a:extLst>
                  <a:ext uri="{FF2B5EF4-FFF2-40B4-BE49-F238E27FC236}">
                    <a16:creationId xmlns:a16="http://schemas.microsoft.com/office/drawing/2014/main" id="{C8967493-43E9-4A33-80D3-775CED16845F}"/>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84048" y="2859454"/>
                <a:ext cx="166244" cy="152294"/>
              </a:xfrm>
              <a:prstGeom prst="rect">
                <a:avLst/>
              </a:prstGeom>
            </p:spPr>
          </p:pic>
        </p:grpSp>
        <p:grpSp>
          <p:nvGrpSpPr>
            <p:cNvPr id="198" name="Group 197">
              <a:extLst>
                <a:ext uri="{FF2B5EF4-FFF2-40B4-BE49-F238E27FC236}">
                  <a16:creationId xmlns:a16="http://schemas.microsoft.com/office/drawing/2014/main" id="{D36ADC98-B4E1-4F6D-B4B7-45398A49BE43}"/>
                </a:ext>
              </a:extLst>
            </p:cNvPr>
            <p:cNvGrpSpPr/>
            <p:nvPr/>
          </p:nvGrpSpPr>
          <p:grpSpPr>
            <a:xfrm>
              <a:off x="10227128" y="1418026"/>
              <a:ext cx="796247" cy="533559"/>
              <a:chOff x="10289005" y="1418026"/>
              <a:chExt cx="796247" cy="533559"/>
            </a:xfrm>
          </p:grpSpPr>
          <p:cxnSp>
            <p:nvCxnSpPr>
              <p:cNvPr id="191" name="Straight Connector 190">
                <a:extLst>
                  <a:ext uri="{FF2B5EF4-FFF2-40B4-BE49-F238E27FC236}">
                    <a16:creationId xmlns:a16="http://schemas.microsoft.com/office/drawing/2014/main" id="{A702903A-67A9-4078-92FA-B2D1198C9387}"/>
                  </a:ext>
                </a:extLst>
              </p:cNvPr>
              <p:cNvCxnSpPr>
                <a:cxnSpLocks/>
              </p:cNvCxnSpPr>
              <p:nvPr/>
            </p:nvCxnSpPr>
            <p:spPr>
              <a:xfrm>
                <a:off x="10289005" y="1951585"/>
                <a:ext cx="79624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6ED1D1DE-C3E3-4839-873E-0496563CBA96}"/>
                  </a:ext>
                </a:extLst>
              </p:cNvPr>
              <p:cNvCxnSpPr>
                <a:cxnSpLocks/>
              </p:cNvCxnSpPr>
              <p:nvPr/>
            </p:nvCxnSpPr>
            <p:spPr>
              <a:xfrm>
                <a:off x="10289005" y="1418026"/>
                <a:ext cx="79624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9" name="Group 198">
              <a:extLst>
                <a:ext uri="{FF2B5EF4-FFF2-40B4-BE49-F238E27FC236}">
                  <a16:creationId xmlns:a16="http://schemas.microsoft.com/office/drawing/2014/main" id="{8E7365B7-F02C-4F77-85F2-65A9B1494E51}"/>
                </a:ext>
              </a:extLst>
            </p:cNvPr>
            <p:cNvGrpSpPr/>
            <p:nvPr/>
          </p:nvGrpSpPr>
          <p:grpSpPr>
            <a:xfrm>
              <a:off x="10227128" y="2824350"/>
              <a:ext cx="796247" cy="533559"/>
              <a:chOff x="10289005" y="1418026"/>
              <a:chExt cx="796247" cy="533559"/>
            </a:xfrm>
          </p:grpSpPr>
          <p:cxnSp>
            <p:nvCxnSpPr>
              <p:cNvPr id="200" name="Straight Connector 199">
                <a:extLst>
                  <a:ext uri="{FF2B5EF4-FFF2-40B4-BE49-F238E27FC236}">
                    <a16:creationId xmlns:a16="http://schemas.microsoft.com/office/drawing/2014/main" id="{084AA080-FC48-4C23-8EA3-7C974EC008EB}"/>
                  </a:ext>
                </a:extLst>
              </p:cNvPr>
              <p:cNvCxnSpPr>
                <a:cxnSpLocks/>
              </p:cNvCxnSpPr>
              <p:nvPr/>
            </p:nvCxnSpPr>
            <p:spPr>
              <a:xfrm>
                <a:off x="10289005" y="1951585"/>
                <a:ext cx="79624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9976B26-E834-4EA1-86E3-00B6BF21A0E4}"/>
                  </a:ext>
                </a:extLst>
              </p:cNvPr>
              <p:cNvCxnSpPr>
                <a:cxnSpLocks/>
              </p:cNvCxnSpPr>
              <p:nvPr/>
            </p:nvCxnSpPr>
            <p:spPr>
              <a:xfrm>
                <a:off x="10289005" y="1418026"/>
                <a:ext cx="79624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DF4BF6B8-CF2C-45B5-8E81-56C8E4E65E4F}"/>
                </a:ext>
              </a:extLst>
            </p:cNvPr>
            <p:cNvGrpSpPr/>
            <p:nvPr/>
          </p:nvGrpSpPr>
          <p:grpSpPr>
            <a:xfrm>
              <a:off x="10227128" y="4149652"/>
              <a:ext cx="796247" cy="533559"/>
              <a:chOff x="10289005" y="1418026"/>
              <a:chExt cx="796247" cy="533559"/>
            </a:xfrm>
          </p:grpSpPr>
          <p:cxnSp>
            <p:nvCxnSpPr>
              <p:cNvPr id="203" name="Straight Connector 202">
                <a:extLst>
                  <a:ext uri="{FF2B5EF4-FFF2-40B4-BE49-F238E27FC236}">
                    <a16:creationId xmlns:a16="http://schemas.microsoft.com/office/drawing/2014/main" id="{7A2B45BB-6660-47A9-AC5D-2ECF6C1FA65F}"/>
                  </a:ext>
                </a:extLst>
              </p:cNvPr>
              <p:cNvCxnSpPr>
                <a:cxnSpLocks/>
              </p:cNvCxnSpPr>
              <p:nvPr/>
            </p:nvCxnSpPr>
            <p:spPr>
              <a:xfrm>
                <a:off x="10289005" y="1951585"/>
                <a:ext cx="79624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E55B2D3B-CB6C-44E3-8551-6AE36B55DD91}"/>
                  </a:ext>
                </a:extLst>
              </p:cNvPr>
              <p:cNvCxnSpPr>
                <a:cxnSpLocks/>
              </p:cNvCxnSpPr>
              <p:nvPr/>
            </p:nvCxnSpPr>
            <p:spPr>
              <a:xfrm>
                <a:off x="10289005" y="1418026"/>
                <a:ext cx="79624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6093F864-FD93-46EA-8AC1-9D762308D83A}"/>
                </a:ext>
              </a:extLst>
            </p:cNvPr>
            <p:cNvGrpSpPr/>
            <p:nvPr/>
          </p:nvGrpSpPr>
          <p:grpSpPr>
            <a:xfrm>
              <a:off x="10227128" y="5498103"/>
              <a:ext cx="796247" cy="533559"/>
              <a:chOff x="10289005" y="1418026"/>
              <a:chExt cx="796247" cy="533559"/>
            </a:xfrm>
          </p:grpSpPr>
          <p:cxnSp>
            <p:nvCxnSpPr>
              <p:cNvPr id="206" name="Straight Connector 205">
                <a:extLst>
                  <a:ext uri="{FF2B5EF4-FFF2-40B4-BE49-F238E27FC236}">
                    <a16:creationId xmlns:a16="http://schemas.microsoft.com/office/drawing/2014/main" id="{13118406-B235-4DF5-B3FA-3E68C7B634E5}"/>
                  </a:ext>
                </a:extLst>
              </p:cNvPr>
              <p:cNvCxnSpPr>
                <a:cxnSpLocks/>
              </p:cNvCxnSpPr>
              <p:nvPr/>
            </p:nvCxnSpPr>
            <p:spPr>
              <a:xfrm>
                <a:off x="10289005" y="1951585"/>
                <a:ext cx="79624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FECD5152-AC2B-4F25-BA8E-EE5EDAA8FB21}"/>
                  </a:ext>
                </a:extLst>
              </p:cNvPr>
              <p:cNvCxnSpPr>
                <a:cxnSpLocks/>
              </p:cNvCxnSpPr>
              <p:nvPr/>
            </p:nvCxnSpPr>
            <p:spPr>
              <a:xfrm>
                <a:off x="10289005" y="1418026"/>
                <a:ext cx="79624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9" name="Group 208">
              <a:extLst>
                <a:ext uri="{FF2B5EF4-FFF2-40B4-BE49-F238E27FC236}">
                  <a16:creationId xmlns:a16="http://schemas.microsoft.com/office/drawing/2014/main" id="{852311EB-2DC6-4A64-ABA2-EA00ACCC859B}"/>
                </a:ext>
              </a:extLst>
            </p:cNvPr>
            <p:cNvGrpSpPr/>
            <p:nvPr/>
          </p:nvGrpSpPr>
          <p:grpSpPr>
            <a:xfrm>
              <a:off x="10378939" y="4160387"/>
              <a:ext cx="500824" cy="380456"/>
              <a:chOff x="10440816" y="2835673"/>
              <a:chExt cx="500824" cy="380456"/>
            </a:xfrm>
          </p:grpSpPr>
          <p:pic>
            <p:nvPicPr>
              <p:cNvPr id="210" name="Picture 209" descr="A picture containing drawing&#10;&#10;Description automatically generated">
                <a:extLst>
                  <a:ext uri="{FF2B5EF4-FFF2-40B4-BE49-F238E27FC236}">
                    <a16:creationId xmlns:a16="http://schemas.microsoft.com/office/drawing/2014/main" id="{FC65BEF8-001A-4CC1-95EE-11A6F4D3FA0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54657" y="2835673"/>
                <a:ext cx="199856" cy="199856"/>
              </a:xfrm>
              <a:prstGeom prst="rect">
                <a:avLst/>
              </a:prstGeom>
            </p:spPr>
          </p:pic>
          <p:grpSp>
            <p:nvGrpSpPr>
              <p:cNvPr id="211" name="Group 210">
                <a:extLst>
                  <a:ext uri="{FF2B5EF4-FFF2-40B4-BE49-F238E27FC236}">
                    <a16:creationId xmlns:a16="http://schemas.microsoft.com/office/drawing/2014/main" id="{BC151A3C-C2F8-427A-AEDB-422B5CD5561A}"/>
                  </a:ext>
                </a:extLst>
              </p:cNvPr>
              <p:cNvGrpSpPr/>
              <p:nvPr/>
            </p:nvGrpSpPr>
            <p:grpSpPr>
              <a:xfrm>
                <a:off x="10440816" y="3041549"/>
                <a:ext cx="500824" cy="174580"/>
                <a:chOff x="5765306" y="7501744"/>
                <a:chExt cx="2254051" cy="785729"/>
              </a:xfrm>
            </p:grpSpPr>
            <p:grpSp>
              <p:nvGrpSpPr>
                <p:cNvPr id="213" name="Group 212">
                  <a:extLst>
                    <a:ext uri="{FF2B5EF4-FFF2-40B4-BE49-F238E27FC236}">
                      <a16:creationId xmlns:a16="http://schemas.microsoft.com/office/drawing/2014/main" id="{36388C87-3EF6-48B9-A384-E06B61AF76D6}"/>
                    </a:ext>
                  </a:extLst>
                </p:cNvPr>
                <p:cNvGrpSpPr/>
                <p:nvPr/>
              </p:nvGrpSpPr>
              <p:grpSpPr>
                <a:xfrm>
                  <a:off x="5765306" y="7501744"/>
                  <a:ext cx="785731" cy="785729"/>
                  <a:chOff x="5765306" y="7501744"/>
                  <a:chExt cx="785731" cy="785729"/>
                </a:xfrm>
              </p:grpSpPr>
              <p:pic>
                <p:nvPicPr>
                  <p:cNvPr id="220" name="Graphic 219" descr="Monitor">
                    <a:extLst>
                      <a:ext uri="{FF2B5EF4-FFF2-40B4-BE49-F238E27FC236}">
                        <a16:creationId xmlns:a16="http://schemas.microsoft.com/office/drawing/2014/main" id="{118245D8-732E-4EA1-BC66-B400984FA5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65306" y="7501744"/>
                    <a:ext cx="785731" cy="785729"/>
                  </a:xfrm>
                  <a:prstGeom prst="rect">
                    <a:avLst/>
                  </a:prstGeom>
                </p:spPr>
              </p:pic>
              <p:pic>
                <p:nvPicPr>
                  <p:cNvPr id="221" name="Graphic 220">
                    <a:extLst>
                      <a:ext uri="{FF2B5EF4-FFF2-40B4-BE49-F238E27FC236}">
                        <a16:creationId xmlns:a16="http://schemas.microsoft.com/office/drawing/2014/main" id="{D437CCA7-D9FA-4526-A660-F9B86ACDBB80}"/>
                      </a:ext>
                    </a:extLst>
                  </p:cNvPr>
                  <p:cNvPicPr>
                    <a:picLocks noChangeAspect="1"/>
                  </p:cNvPicPr>
                  <p:nvPr/>
                </p:nvPicPr>
                <p:blipFill>
                  <a:blip r:embed="rId10">
                    <a:extLst>
                      <a:ext uri="{96DAC541-7B7A-43D3-8B79-37D633B846F1}">
                        <asvg:svgBlip xmlns:asvg="http://schemas.microsoft.com/office/drawing/2016/SVG/main" r:embed="rId15"/>
                      </a:ext>
                    </a:extLst>
                  </a:blip>
                  <a:stretch>
                    <a:fillRect/>
                  </a:stretch>
                </p:blipFill>
                <p:spPr>
                  <a:xfrm>
                    <a:off x="6027457" y="7695920"/>
                    <a:ext cx="264967" cy="292565"/>
                  </a:xfrm>
                  <a:prstGeom prst="rect">
                    <a:avLst/>
                  </a:prstGeom>
                </p:spPr>
              </p:pic>
            </p:grpSp>
            <p:grpSp>
              <p:nvGrpSpPr>
                <p:cNvPr id="214" name="Group 213">
                  <a:extLst>
                    <a:ext uri="{FF2B5EF4-FFF2-40B4-BE49-F238E27FC236}">
                      <a16:creationId xmlns:a16="http://schemas.microsoft.com/office/drawing/2014/main" id="{F97DC2DD-D9B0-49D7-BBBA-AD8D96DCE5DF}"/>
                    </a:ext>
                  </a:extLst>
                </p:cNvPr>
                <p:cNvGrpSpPr/>
                <p:nvPr/>
              </p:nvGrpSpPr>
              <p:grpSpPr>
                <a:xfrm>
                  <a:off x="6499466" y="7501744"/>
                  <a:ext cx="785731" cy="785729"/>
                  <a:chOff x="6521783" y="7501744"/>
                  <a:chExt cx="785731" cy="785729"/>
                </a:xfrm>
              </p:grpSpPr>
              <p:pic>
                <p:nvPicPr>
                  <p:cNvPr id="218" name="Graphic 217" descr="Monitor">
                    <a:extLst>
                      <a:ext uri="{FF2B5EF4-FFF2-40B4-BE49-F238E27FC236}">
                        <a16:creationId xmlns:a16="http://schemas.microsoft.com/office/drawing/2014/main" id="{7EF0DEBF-737B-4651-8D31-58D1359B03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21783" y="7501744"/>
                    <a:ext cx="785731" cy="785729"/>
                  </a:xfrm>
                  <a:prstGeom prst="rect">
                    <a:avLst/>
                  </a:prstGeom>
                </p:spPr>
              </p:pic>
              <p:pic>
                <p:nvPicPr>
                  <p:cNvPr id="219" name="Graphic 218">
                    <a:extLst>
                      <a:ext uri="{FF2B5EF4-FFF2-40B4-BE49-F238E27FC236}">
                        <a16:creationId xmlns:a16="http://schemas.microsoft.com/office/drawing/2014/main" id="{7A271946-3AAB-44E0-BBC3-07EAEF09B75A}"/>
                      </a:ext>
                    </a:extLst>
                  </p:cNvPr>
                  <p:cNvPicPr>
                    <a:picLocks noChangeAspect="1"/>
                  </p:cNvPicPr>
                  <p:nvPr/>
                </p:nvPicPr>
                <p:blipFill>
                  <a:blip r:embed="rId10">
                    <a:extLst>
                      <a:ext uri="{96DAC541-7B7A-43D3-8B79-37D633B846F1}">
                        <asvg:svgBlip xmlns:asvg="http://schemas.microsoft.com/office/drawing/2016/SVG/main" r:embed="rId15"/>
                      </a:ext>
                    </a:extLst>
                  </a:blip>
                  <a:stretch>
                    <a:fillRect/>
                  </a:stretch>
                </p:blipFill>
                <p:spPr>
                  <a:xfrm>
                    <a:off x="6783934" y="7695920"/>
                    <a:ext cx="264967" cy="292565"/>
                  </a:xfrm>
                  <a:prstGeom prst="rect">
                    <a:avLst/>
                  </a:prstGeom>
                </p:spPr>
              </p:pic>
            </p:grpSp>
            <p:grpSp>
              <p:nvGrpSpPr>
                <p:cNvPr id="215" name="Group 214">
                  <a:extLst>
                    <a:ext uri="{FF2B5EF4-FFF2-40B4-BE49-F238E27FC236}">
                      <a16:creationId xmlns:a16="http://schemas.microsoft.com/office/drawing/2014/main" id="{4D7EF3A2-3A48-40FD-8799-A450D1FA6C8B}"/>
                    </a:ext>
                  </a:extLst>
                </p:cNvPr>
                <p:cNvGrpSpPr/>
                <p:nvPr/>
              </p:nvGrpSpPr>
              <p:grpSpPr>
                <a:xfrm>
                  <a:off x="7233626" y="7501744"/>
                  <a:ext cx="785731" cy="785729"/>
                  <a:chOff x="7233626" y="7501744"/>
                  <a:chExt cx="785731" cy="785729"/>
                </a:xfrm>
              </p:grpSpPr>
              <p:pic>
                <p:nvPicPr>
                  <p:cNvPr id="216" name="Graphic 215" descr="Monitor">
                    <a:extLst>
                      <a:ext uri="{FF2B5EF4-FFF2-40B4-BE49-F238E27FC236}">
                        <a16:creationId xmlns:a16="http://schemas.microsoft.com/office/drawing/2014/main" id="{D3B3D466-0FC8-4A3C-B631-8FFB55877E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33626" y="7501744"/>
                    <a:ext cx="785731" cy="785729"/>
                  </a:xfrm>
                  <a:prstGeom prst="rect">
                    <a:avLst/>
                  </a:prstGeom>
                </p:spPr>
              </p:pic>
              <p:pic>
                <p:nvPicPr>
                  <p:cNvPr id="217" name="Graphic 216">
                    <a:extLst>
                      <a:ext uri="{FF2B5EF4-FFF2-40B4-BE49-F238E27FC236}">
                        <a16:creationId xmlns:a16="http://schemas.microsoft.com/office/drawing/2014/main" id="{533E32C6-CDCD-4036-92A1-F9E0145C0CAF}"/>
                      </a:ext>
                    </a:extLst>
                  </p:cNvPr>
                  <p:cNvPicPr>
                    <a:picLocks noChangeAspect="1"/>
                  </p:cNvPicPr>
                  <p:nvPr/>
                </p:nvPicPr>
                <p:blipFill>
                  <a:blip r:embed="rId10">
                    <a:extLst>
                      <a:ext uri="{96DAC541-7B7A-43D3-8B79-37D633B846F1}">
                        <asvg:svgBlip xmlns:asvg="http://schemas.microsoft.com/office/drawing/2016/SVG/main" r:embed="rId15"/>
                      </a:ext>
                    </a:extLst>
                  </a:blip>
                  <a:stretch>
                    <a:fillRect/>
                  </a:stretch>
                </p:blipFill>
                <p:spPr>
                  <a:xfrm>
                    <a:off x="7495777" y="7695920"/>
                    <a:ext cx="264967" cy="292565"/>
                  </a:xfrm>
                  <a:prstGeom prst="rect">
                    <a:avLst/>
                  </a:prstGeom>
                </p:spPr>
              </p:pic>
            </p:grpSp>
          </p:grpSp>
          <p:pic>
            <p:nvPicPr>
              <p:cNvPr id="212" name="Picture 211" descr="A close up of a screen&#10;&#10;Description automatically generated">
                <a:extLst>
                  <a:ext uri="{FF2B5EF4-FFF2-40B4-BE49-F238E27FC236}">
                    <a16:creationId xmlns:a16="http://schemas.microsoft.com/office/drawing/2014/main" id="{1FB05245-C6B2-43CC-869F-AEBBD8B06E82}"/>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84048" y="2859454"/>
                <a:ext cx="166244" cy="152294"/>
              </a:xfrm>
              <a:prstGeom prst="rect">
                <a:avLst/>
              </a:prstGeom>
            </p:spPr>
          </p:pic>
        </p:grpSp>
        <p:grpSp>
          <p:nvGrpSpPr>
            <p:cNvPr id="222" name="Group 221">
              <a:extLst>
                <a:ext uri="{FF2B5EF4-FFF2-40B4-BE49-F238E27FC236}">
                  <a16:creationId xmlns:a16="http://schemas.microsoft.com/office/drawing/2014/main" id="{27C831EE-F37B-49FB-B375-7AB449141D30}"/>
                </a:ext>
              </a:extLst>
            </p:cNvPr>
            <p:cNvGrpSpPr/>
            <p:nvPr/>
          </p:nvGrpSpPr>
          <p:grpSpPr>
            <a:xfrm>
              <a:off x="10378939" y="5507185"/>
              <a:ext cx="500824" cy="380456"/>
              <a:chOff x="10440816" y="2835673"/>
              <a:chExt cx="500824" cy="380456"/>
            </a:xfrm>
          </p:grpSpPr>
          <p:pic>
            <p:nvPicPr>
              <p:cNvPr id="223" name="Picture 222" descr="A picture containing drawing&#10;&#10;Description automatically generated">
                <a:extLst>
                  <a:ext uri="{FF2B5EF4-FFF2-40B4-BE49-F238E27FC236}">
                    <a16:creationId xmlns:a16="http://schemas.microsoft.com/office/drawing/2014/main" id="{6B70A98D-7FBF-4260-836F-FDF90F897AC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54657" y="2835673"/>
                <a:ext cx="199856" cy="199856"/>
              </a:xfrm>
              <a:prstGeom prst="rect">
                <a:avLst/>
              </a:prstGeom>
            </p:spPr>
          </p:pic>
          <p:grpSp>
            <p:nvGrpSpPr>
              <p:cNvPr id="224" name="Group 223">
                <a:extLst>
                  <a:ext uri="{FF2B5EF4-FFF2-40B4-BE49-F238E27FC236}">
                    <a16:creationId xmlns:a16="http://schemas.microsoft.com/office/drawing/2014/main" id="{811FF1EB-0B6D-419A-9E87-93545835CBB7}"/>
                  </a:ext>
                </a:extLst>
              </p:cNvPr>
              <p:cNvGrpSpPr/>
              <p:nvPr/>
            </p:nvGrpSpPr>
            <p:grpSpPr>
              <a:xfrm>
                <a:off x="10440816" y="3041549"/>
                <a:ext cx="500824" cy="174580"/>
                <a:chOff x="5765306" y="7501744"/>
                <a:chExt cx="2254051" cy="785729"/>
              </a:xfrm>
            </p:grpSpPr>
            <p:grpSp>
              <p:nvGrpSpPr>
                <p:cNvPr id="226" name="Group 225">
                  <a:extLst>
                    <a:ext uri="{FF2B5EF4-FFF2-40B4-BE49-F238E27FC236}">
                      <a16:creationId xmlns:a16="http://schemas.microsoft.com/office/drawing/2014/main" id="{4AA5FB9A-ACF5-46EF-8A75-5FE427E81FAF}"/>
                    </a:ext>
                  </a:extLst>
                </p:cNvPr>
                <p:cNvGrpSpPr/>
                <p:nvPr/>
              </p:nvGrpSpPr>
              <p:grpSpPr>
                <a:xfrm>
                  <a:off x="5765306" y="7501744"/>
                  <a:ext cx="785731" cy="785729"/>
                  <a:chOff x="5765306" y="7501744"/>
                  <a:chExt cx="785731" cy="785729"/>
                </a:xfrm>
              </p:grpSpPr>
              <p:pic>
                <p:nvPicPr>
                  <p:cNvPr id="233" name="Graphic 232" descr="Monitor">
                    <a:extLst>
                      <a:ext uri="{FF2B5EF4-FFF2-40B4-BE49-F238E27FC236}">
                        <a16:creationId xmlns:a16="http://schemas.microsoft.com/office/drawing/2014/main" id="{F9E2855D-55C7-44EB-8002-B2E01D6028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65306" y="7501744"/>
                    <a:ext cx="785731" cy="785729"/>
                  </a:xfrm>
                  <a:prstGeom prst="rect">
                    <a:avLst/>
                  </a:prstGeom>
                </p:spPr>
              </p:pic>
              <p:pic>
                <p:nvPicPr>
                  <p:cNvPr id="234" name="Graphic 233">
                    <a:extLst>
                      <a:ext uri="{FF2B5EF4-FFF2-40B4-BE49-F238E27FC236}">
                        <a16:creationId xmlns:a16="http://schemas.microsoft.com/office/drawing/2014/main" id="{48ED7105-77B2-4568-A0BD-68868B2E664C}"/>
                      </a:ext>
                    </a:extLst>
                  </p:cNvPr>
                  <p:cNvPicPr>
                    <a:picLocks noChangeAspect="1"/>
                  </p:cNvPicPr>
                  <p:nvPr/>
                </p:nvPicPr>
                <p:blipFill>
                  <a:blip r:embed="rId10">
                    <a:extLst>
                      <a:ext uri="{96DAC541-7B7A-43D3-8B79-37D633B846F1}">
                        <asvg:svgBlip xmlns:asvg="http://schemas.microsoft.com/office/drawing/2016/SVG/main" r:embed="rId15"/>
                      </a:ext>
                    </a:extLst>
                  </a:blip>
                  <a:stretch>
                    <a:fillRect/>
                  </a:stretch>
                </p:blipFill>
                <p:spPr>
                  <a:xfrm>
                    <a:off x="6027457" y="7695920"/>
                    <a:ext cx="264967" cy="292565"/>
                  </a:xfrm>
                  <a:prstGeom prst="rect">
                    <a:avLst/>
                  </a:prstGeom>
                </p:spPr>
              </p:pic>
            </p:grpSp>
            <p:grpSp>
              <p:nvGrpSpPr>
                <p:cNvPr id="227" name="Group 226">
                  <a:extLst>
                    <a:ext uri="{FF2B5EF4-FFF2-40B4-BE49-F238E27FC236}">
                      <a16:creationId xmlns:a16="http://schemas.microsoft.com/office/drawing/2014/main" id="{82A9889C-FC33-49E9-8A5D-3AD583A97B51}"/>
                    </a:ext>
                  </a:extLst>
                </p:cNvPr>
                <p:cNvGrpSpPr/>
                <p:nvPr/>
              </p:nvGrpSpPr>
              <p:grpSpPr>
                <a:xfrm>
                  <a:off x="6499466" y="7501744"/>
                  <a:ext cx="785731" cy="785729"/>
                  <a:chOff x="6521783" y="7501744"/>
                  <a:chExt cx="785731" cy="785729"/>
                </a:xfrm>
              </p:grpSpPr>
              <p:pic>
                <p:nvPicPr>
                  <p:cNvPr id="231" name="Graphic 230" descr="Monitor">
                    <a:extLst>
                      <a:ext uri="{FF2B5EF4-FFF2-40B4-BE49-F238E27FC236}">
                        <a16:creationId xmlns:a16="http://schemas.microsoft.com/office/drawing/2014/main" id="{BAD6724F-4EF7-4E50-8179-B354F50336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21783" y="7501744"/>
                    <a:ext cx="785731" cy="785729"/>
                  </a:xfrm>
                  <a:prstGeom prst="rect">
                    <a:avLst/>
                  </a:prstGeom>
                </p:spPr>
              </p:pic>
              <p:pic>
                <p:nvPicPr>
                  <p:cNvPr id="232" name="Graphic 231">
                    <a:extLst>
                      <a:ext uri="{FF2B5EF4-FFF2-40B4-BE49-F238E27FC236}">
                        <a16:creationId xmlns:a16="http://schemas.microsoft.com/office/drawing/2014/main" id="{7E002D7C-0ED1-47C0-8EE7-6CE2C829F296}"/>
                      </a:ext>
                    </a:extLst>
                  </p:cNvPr>
                  <p:cNvPicPr>
                    <a:picLocks noChangeAspect="1"/>
                  </p:cNvPicPr>
                  <p:nvPr/>
                </p:nvPicPr>
                <p:blipFill>
                  <a:blip r:embed="rId10">
                    <a:extLst>
                      <a:ext uri="{96DAC541-7B7A-43D3-8B79-37D633B846F1}">
                        <asvg:svgBlip xmlns:asvg="http://schemas.microsoft.com/office/drawing/2016/SVG/main" r:embed="rId15"/>
                      </a:ext>
                    </a:extLst>
                  </a:blip>
                  <a:stretch>
                    <a:fillRect/>
                  </a:stretch>
                </p:blipFill>
                <p:spPr>
                  <a:xfrm>
                    <a:off x="6783934" y="7695920"/>
                    <a:ext cx="264967" cy="292565"/>
                  </a:xfrm>
                  <a:prstGeom prst="rect">
                    <a:avLst/>
                  </a:prstGeom>
                </p:spPr>
              </p:pic>
            </p:grpSp>
            <p:grpSp>
              <p:nvGrpSpPr>
                <p:cNvPr id="228" name="Group 227">
                  <a:extLst>
                    <a:ext uri="{FF2B5EF4-FFF2-40B4-BE49-F238E27FC236}">
                      <a16:creationId xmlns:a16="http://schemas.microsoft.com/office/drawing/2014/main" id="{9E6BF7A3-D776-4133-A42A-135C3AD1ADF1}"/>
                    </a:ext>
                  </a:extLst>
                </p:cNvPr>
                <p:cNvGrpSpPr/>
                <p:nvPr/>
              </p:nvGrpSpPr>
              <p:grpSpPr>
                <a:xfrm>
                  <a:off x="7233626" y="7501744"/>
                  <a:ext cx="785731" cy="785729"/>
                  <a:chOff x="7233626" y="7501744"/>
                  <a:chExt cx="785731" cy="785729"/>
                </a:xfrm>
              </p:grpSpPr>
              <p:pic>
                <p:nvPicPr>
                  <p:cNvPr id="229" name="Graphic 228" descr="Monitor">
                    <a:extLst>
                      <a:ext uri="{FF2B5EF4-FFF2-40B4-BE49-F238E27FC236}">
                        <a16:creationId xmlns:a16="http://schemas.microsoft.com/office/drawing/2014/main" id="{A9F27D18-7E3A-4CB6-B984-7C1ADB903D0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33626" y="7501744"/>
                    <a:ext cx="785731" cy="785729"/>
                  </a:xfrm>
                  <a:prstGeom prst="rect">
                    <a:avLst/>
                  </a:prstGeom>
                </p:spPr>
              </p:pic>
              <p:pic>
                <p:nvPicPr>
                  <p:cNvPr id="230" name="Graphic 229">
                    <a:extLst>
                      <a:ext uri="{FF2B5EF4-FFF2-40B4-BE49-F238E27FC236}">
                        <a16:creationId xmlns:a16="http://schemas.microsoft.com/office/drawing/2014/main" id="{7141116C-FD79-4D98-A854-B9BD17985E41}"/>
                      </a:ext>
                    </a:extLst>
                  </p:cNvPr>
                  <p:cNvPicPr>
                    <a:picLocks noChangeAspect="1"/>
                  </p:cNvPicPr>
                  <p:nvPr/>
                </p:nvPicPr>
                <p:blipFill>
                  <a:blip r:embed="rId10">
                    <a:extLst>
                      <a:ext uri="{96DAC541-7B7A-43D3-8B79-37D633B846F1}">
                        <asvg:svgBlip xmlns:asvg="http://schemas.microsoft.com/office/drawing/2016/SVG/main" r:embed="rId15"/>
                      </a:ext>
                    </a:extLst>
                  </a:blip>
                  <a:stretch>
                    <a:fillRect/>
                  </a:stretch>
                </p:blipFill>
                <p:spPr>
                  <a:xfrm>
                    <a:off x="7495777" y="7695920"/>
                    <a:ext cx="264967" cy="292565"/>
                  </a:xfrm>
                  <a:prstGeom prst="rect">
                    <a:avLst/>
                  </a:prstGeom>
                </p:spPr>
              </p:pic>
            </p:grpSp>
          </p:grpSp>
          <p:pic>
            <p:nvPicPr>
              <p:cNvPr id="225" name="Picture 224" descr="A close up of a screen&#10;&#10;Description automatically generated">
                <a:extLst>
                  <a:ext uri="{FF2B5EF4-FFF2-40B4-BE49-F238E27FC236}">
                    <a16:creationId xmlns:a16="http://schemas.microsoft.com/office/drawing/2014/main" id="{DF1259BD-C1EC-440C-A54B-75007803B318}"/>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84048" y="2859454"/>
                <a:ext cx="166244" cy="152294"/>
              </a:xfrm>
              <a:prstGeom prst="rect">
                <a:avLst/>
              </a:prstGeom>
            </p:spPr>
          </p:pic>
        </p:grpSp>
        <p:sp>
          <p:nvSpPr>
            <p:cNvPr id="47" name="Arrow: Right 46">
              <a:extLst>
                <a:ext uri="{FF2B5EF4-FFF2-40B4-BE49-F238E27FC236}">
                  <a16:creationId xmlns:a16="http://schemas.microsoft.com/office/drawing/2014/main" id="{14BF97F6-A24A-417E-A162-2CC4BF457DDC}"/>
                </a:ext>
              </a:extLst>
            </p:cNvPr>
            <p:cNvSpPr/>
            <p:nvPr/>
          </p:nvSpPr>
          <p:spPr bwMode="auto">
            <a:xfrm>
              <a:off x="8051649" y="1425716"/>
              <a:ext cx="2237356" cy="461891"/>
            </a:xfrm>
            <a:prstGeom prst="rightArrow">
              <a:avLst>
                <a:gd name="adj1" fmla="val 77496"/>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bg1"/>
                  </a:solidFill>
                  <a:latin typeface="+mj-lt"/>
                  <a:ea typeface="Segoe UI" pitchFamily="34" charset="0"/>
                  <a:cs typeface="Segoe UI" pitchFamily="34" charset="0"/>
                </a:rPr>
                <a:t>App &amp; Data:</a:t>
              </a:r>
              <a:r>
                <a:rPr lang="en-US" sz="800" dirty="0">
                  <a:solidFill>
                    <a:schemeClr val="bg1"/>
                  </a:solidFill>
                  <a:ea typeface="Segoe UI" pitchFamily="34" charset="0"/>
                  <a:cs typeface="Segoe UI" pitchFamily="34" charset="0"/>
                </a:rPr>
                <a:t> Refactor Pipeline/Re-Deploy</a:t>
              </a:r>
            </a:p>
          </p:txBody>
        </p:sp>
        <p:sp>
          <p:nvSpPr>
            <p:cNvPr id="48" name="Arrow: Right 47">
              <a:extLst>
                <a:ext uri="{FF2B5EF4-FFF2-40B4-BE49-F238E27FC236}">
                  <a16:creationId xmlns:a16="http://schemas.microsoft.com/office/drawing/2014/main" id="{5AF758C3-3098-47A4-AA05-2235934F2F6C}"/>
                </a:ext>
              </a:extLst>
            </p:cNvPr>
            <p:cNvSpPr/>
            <p:nvPr/>
          </p:nvSpPr>
          <p:spPr bwMode="auto">
            <a:xfrm>
              <a:off x="8051649" y="2072554"/>
              <a:ext cx="2237356" cy="461891"/>
            </a:xfrm>
            <a:prstGeom prst="rightArrow">
              <a:avLst>
                <a:gd name="adj1" fmla="val 77496"/>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bg1"/>
                  </a:solidFill>
                  <a:latin typeface="+mj-lt"/>
                  <a:ea typeface="Segoe UI" pitchFamily="34" charset="0"/>
                  <a:cs typeface="Segoe UI" pitchFamily="34" charset="0"/>
                </a:rPr>
                <a:t>App:</a:t>
              </a:r>
              <a:r>
                <a:rPr lang="en-US" sz="800" dirty="0">
                  <a:solidFill>
                    <a:schemeClr val="bg1"/>
                  </a:solidFill>
                  <a:ea typeface="Segoe UI" pitchFamily="34" charset="0"/>
                  <a:cs typeface="Segoe UI" pitchFamily="34" charset="0"/>
                </a:rPr>
                <a:t> App Service Migration Tool &amp;</a:t>
              </a:r>
              <a:br>
                <a:rPr lang="en-US" sz="800" dirty="0">
                  <a:solidFill>
                    <a:schemeClr val="bg1"/>
                  </a:solidFill>
                  <a:ea typeface="Segoe UI" pitchFamily="34" charset="0"/>
                  <a:cs typeface="Segoe UI" pitchFamily="34" charset="0"/>
                </a:rPr>
              </a:br>
              <a:r>
                <a:rPr lang="en-US" sz="800" dirty="0">
                  <a:solidFill>
                    <a:schemeClr val="bg1"/>
                  </a:solidFill>
                  <a:latin typeface="+mj-lt"/>
                  <a:ea typeface="Segoe UI" pitchFamily="34" charset="0"/>
                  <a:cs typeface="Segoe UI" pitchFamily="34" charset="0"/>
                </a:rPr>
                <a:t>Data:</a:t>
              </a:r>
              <a:r>
                <a:rPr lang="en-US" sz="800" dirty="0">
                  <a:solidFill>
                    <a:schemeClr val="bg1"/>
                  </a:solidFill>
                  <a:ea typeface="Segoe UI" pitchFamily="34" charset="0"/>
                  <a:cs typeface="Segoe UI" pitchFamily="34" charset="0"/>
                </a:rPr>
                <a:t> Azure Migrate – Database Migration</a:t>
              </a:r>
            </a:p>
          </p:txBody>
        </p:sp>
        <p:sp>
          <p:nvSpPr>
            <p:cNvPr id="49" name="Arrow: Right 48">
              <a:extLst>
                <a:ext uri="{FF2B5EF4-FFF2-40B4-BE49-F238E27FC236}">
                  <a16:creationId xmlns:a16="http://schemas.microsoft.com/office/drawing/2014/main" id="{F111A54C-F5FD-4C29-A495-79DD8E50A158}"/>
                </a:ext>
              </a:extLst>
            </p:cNvPr>
            <p:cNvSpPr/>
            <p:nvPr/>
          </p:nvSpPr>
          <p:spPr bwMode="auto">
            <a:xfrm>
              <a:off x="8051649" y="2719392"/>
              <a:ext cx="2237356" cy="461891"/>
            </a:xfrm>
            <a:prstGeom prst="rightArrow">
              <a:avLst>
                <a:gd name="adj1" fmla="val 77496"/>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bg1"/>
                  </a:solidFill>
                  <a:latin typeface="+mj-lt"/>
                  <a:ea typeface="Segoe UI" pitchFamily="34" charset="0"/>
                  <a:cs typeface="Segoe UI" pitchFamily="34" charset="0"/>
                </a:rPr>
                <a:t>App &amp; Data:</a:t>
              </a:r>
              <a:r>
                <a:rPr lang="en-US" sz="800" dirty="0">
                  <a:solidFill>
                    <a:schemeClr val="bg1"/>
                  </a:solidFill>
                  <a:ea typeface="Segoe UI" pitchFamily="34" charset="0"/>
                  <a:cs typeface="Segoe UI" pitchFamily="34" charset="0"/>
                </a:rPr>
                <a:t> Refactor Pipeline/Re-Deploy</a:t>
              </a:r>
            </a:p>
          </p:txBody>
        </p:sp>
        <p:sp>
          <p:nvSpPr>
            <p:cNvPr id="50" name="Arrow: Right 49">
              <a:extLst>
                <a:ext uri="{FF2B5EF4-FFF2-40B4-BE49-F238E27FC236}">
                  <a16:creationId xmlns:a16="http://schemas.microsoft.com/office/drawing/2014/main" id="{D2B612C3-88F8-4296-B141-249CCE7B7841}"/>
                </a:ext>
              </a:extLst>
            </p:cNvPr>
            <p:cNvSpPr/>
            <p:nvPr/>
          </p:nvSpPr>
          <p:spPr bwMode="auto">
            <a:xfrm>
              <a:off x="8051649" y="3366229"/>
              <a:ext cx="2237356" cy="461891"/>
            </a:xfrm>
            <a:prstGeom prst="rightArrow">
              <a:avLst>
                <a:gd name="adj1" fmla="val 77496"/>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bg1"/>
                  </a:solidFill>
                  <a:latin typeface="+mj-lt"/>
                  <a:ea typeface="Segoe UI" pitchFamily="34" charset="0"/>
                  <a:cs typeface="Segoe UI" pitchFamily="34" charset="0"/>
                </a:rPr>
                <a:t>App:</a:t>
              </a:r>
              <a:r>
                <a:rPr lang="en-US" sz="800" dirty="0">
                  <a:solidFill>
                    <a:schemeClr val="bg1"/>
                  </a:solidFill>
                  <a:ea typeface="Segoe UI" pitchFamily="34" charset="0"/>
                  <a:cs typeface="Segoe UI" pitchFamily="34" charset="0"/>
                </a:rPr>
                <a:t> Azure Migrate – Server Migration &amp;</a:t>
              </a:r>
              <a:br>
                <a:rPr lang="en-US" sz="800" dirty="0">
                  <a:solidFill>
                    <a:schemeClr val="bg1"/>
                  </a:solidFill>
                  <a:ea typeface="Segoe UI" pitchFamily="34" charset="0"/>
                  <a:cs typeface="Segoe UI" pitchFamily="34" charset="0"/>
                </a:rPr>
              </a:br>
              <a:r>
                <a:rPr lang="en-US" sz="800" dirty="0">
                  <a:solidFill>
                    <a:schemeClr val="bg1"/>
                  </a:solidFill>
                  <a:latin typeface="+mj-lt"/>
                  <a:ea typeface="Segoe UI" pitchFamily="34" charset="0"/>
                  <a:cs typeface="Segoe UI" pitchFamily="34" charset="0"/>
                </a:rPr>
                <a:t>Data:</a:t>
              </a:r>
              <a:r>
                <a:rPr lang="en-US" sz="800" dirty="0">
                  <a:solidFill>
                    <a:schemeClr val="bg1"/>
                  </a:solidFill>
                  <a:ea typeface="Segoe UI" pitchFamily="34" charset="0"/>
                  <a:cs typeface="Segoe UI" pitchFamily="34" charset="0"/>
                </a:rPr>
                <a:t> Azure Migrate – Database Migration</a:t>
              </a:r>
            </a:p>
          </p:txBody>
        </p:sp>
        <p:sp>
          <p:nvSpPr>
            <p:cNvPr id="51" name="Arrow: Right 50">
              <a:extLst>
                <a:ext uri="{FF2B5EF4-FFF2-40B4-BE49-F238E27FC236}">
                  <a16:creationId xmlns:a16="http://schemas.microsoft.com/office/drawing/2014/main" id="{64EA1FFD-2293-4C49-B559-DF7CD3722EDA}"/>
                </a:ext>
              </a:extLst>
            </p:cNvPr>
            <p:cNvSpPr/>
            <p:nvPr/>
          </p:nvSpPr>
          <p:spPr bwMode="auto">
            <a:xfrm>
              <a:off x="8051649" y="4455692"/>
              <a:ext cx="2237356" cy="461891"/>
            </a:xfrm>
            <a:prstGeom prst="rightArrow">
              <a:avLst>
                <a:gd name="adj1" fmla="val 77496"/>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bg1"/>
                  </a:solidFill>
                  <a:latin typeface="+mj-lt"/>
                  <a:ea typeface="Segoe UI" pitchFamily="34" charset="0"/>
                  <a:cs typeface="Segoe UI" pitchFamily="34" charset="0"/>
                </a:rPr>
                <a:t>App:</a:t>
              </a:r>
              <a:r>
                <a:rPr lang="en-US" sz="800" dirty="0">
                  <a:solidFill>
                    <a:schemeClr val="bg1"/>
                  </a:solidFill>
                  <a:ea typeface="Segoe UI" pitchFamily="34" charset="0"/>
                  <a:cs typeface="Segoe UI" pitchFamily="34" charset="0"/>
                </a:rPr>
                <a:t> Azure Migrate – Server Migration &amp;</a:t>
              </a:r>
              <a:br>
                <a:rPr lang="en-US" sz="800" dirty="0">
                  <a:solidFill>
                    <a:schemeClr val="bg1"/>
                  </a:solidFill>
                  <a:ea typeface="Segoe UI" pitchFamily="34" charset="0"/>
                  <a:cs typeface="Segoe UI" pitchFamily="34" charset="0"/>
                </a:rPr>
              </a:br>
              <a:r>
                <a:rPr lang="en-US" sz="800" dirty="0">
                  <a:solidFill>
                    <a:schemeClr val="bg1"/>
                  </a:solidFill>
                  <a:latin typeface="+mj-lt"/>
                  <a:ea typeface="Segoe UI" pitchFamily="34" charset="0"/>
                  <a:cs typeface="Segoe UI" pitchFamily="34" charset="0"/>
                </a:rPr>
                <a:t>Data:</a:t>
              </a:r>
              <a:r>
                <a:rPr lang="en-US" sz="800" dirty="0">
                  <a:solidFill>
                    <a:schemeClr val="bg1"/>
                  </a:solidFill>
                  <a:ea typeface="Segoe UI" pitchFamily="34" charset="0"/>
                  <a:cs typeface="Segoe UI" pitchFamily="34" charset="0"/>
                </a:rPr>
                <a:t> Azure Migrate – Server Migration</a:t>
              </a:r>
            </a:p>
          </p:txBody>
        </p:sp>
        <p:sp>
          <p:nvSpPr>
            <p:cNvPr id="52" name="Arrow: Right 51">
              <a:extLst>
                <a:ext uri="{FF2B5EF4-FFF2-40B4-BE49-F238E27FC236}">
                  <a16:creationId xmlns:a16="http://schemas.microsoft.com/office/drawing/2014/main" id="{9B64F4D2-0822-4544-A0D3-6FCFCDFEE323}"/>
                </a:ext>
              </a:extLst>
            </p:cNvPr>
            <p:cNvSpPr/>
            <p:nvPr/>
          </p:nvSpPr>
          <p:spPr bwMode="auto">
            <a:xfrm>
              <a:off x="8090552" y="5783263"/>
              <a:ext cx="2237356" cy="461891"/>
            </a:xfrm>
            <a:prstGeom prst="rightArrow">
              <a:avLst>
                <a:gd name="adj1" fmla="val 77496"/>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bg1"/>
                  </a:solidFill>
                  <a:latin typeface="+mj-lt"/>
                  <a:ea typeface="Segoe UI" pitchFamily="34" charset="0"/>
                  <a:cs typeface="Segoe UI" pitchFamily="34" charset="0"/>
                </a:rPr>
                <a:t>App:</a:t>
              </a:r>
              <a:r>
                <a:rPr lang="en-US" sz="800" dirty="0">
                  <a:solidFill>
                    <a:schemeClr val="bg1"/>
                  </a:solidFill>
                  <a:ea typeface="Segoe UI" pitchFamily="34" charset="0"/>
                  <a:cs typeface="Segoe UI" pitchFamily="34" charset="0"/>
                </a:rPr>
                <a:t> Azure Migrate – Server Migration &amp;</a:t>
              </a:r>
              <a:br>
                <a:rPr lang="en-US" sz="800" dirty="0">
                  <a:solidFill>
                    <a:schemeClr val="bg1"/>
                  </a:solidFill>
                  <a:ea typeface="Segoe UI" pitchFamily="34" charset="0"/>
                  <a:cs typeface="Segoe UI" pitchFamily="34" charset="0"/>
                </a:rPr>
              </a:br>
              <a:r>
                <a:rPr lang="en-US" sz="800" dirty="0">
                  <a:solidFill>
                    <a:schemeClr val="bg1"/>
                  </a:solidFill>
                  <a:latin typeface="+mj-lt"/>
                  <a:ea typeface="Segoe UI" pitchFamily="34" charset="0"/>
                  <a:cs typeface="Segoe UI" pitchFamily="34" charset="0"/>
                </a:rPr>
                <a:t>Data:</a:t>
              </a:r>
              <a:r>
                <a:rPr lang="en-US" sz="800" dirty="0">
                  <a:solidFill>
                    <a:schemeClr val="bg1"/>
                  </a:solidFill>
                  <a:ea typeface="Segoe UI" pitchFamily="34" charset="0"/>
                  <a:cs typeface="Segoe UI" pitchFamily="34" charset="0"/>
                </a:rPr>
                <a:t> Build New or Extend Hybrid Cluster – Synchronize data until promotion</a:t>
              </a:r>
            </a:p>
          </p:txBody>
        </p:sp>
        <p:cxnSp>
          <p:nvCxnSpPr>
            <p:cNvPr id="238" name="Straight Connector 237">
              <a:extLst>
                <a:ext uri="{FF2B5EF4-FFF2-40B4-BE49-F238E27FC236}">
                  <a16:creationId xmlns:a16="http://schemas.microsoft.com/office/drawing/2014/main" id="{F864998C-B699-41DA-A2D6-950F8E83F129}"/>
                </a:ext>
              </a:extLst>
            </p:cNvPr>
            <p:cNvCxnSpPr>
              <a:stCxn id="24" idx="0"/>
              <a:endCxn id="25" idx="2"/>
            </p:cNvCxnSpPr>
            <p:nvPr/>
          </p:nvCxnSpPr>
          <p:spPr>
            <a:xfrm flipV="1">
              <a:off x="11541439" y="1941890"/>
              <a:ext cx="1" cy="561571"/>
            </a:xfrm>
            <a:prstGeom prst="line">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E3690988-3DE7-415E-9B53-99F9AC1F8979}"/>
                </a:ext>
              </a:extLst>
            </p:cNvPr>
            <p:cNvCxnSpPr>
              <a:cxnSpLocks/>
            </p:cNvCxnSpPr>
            <p:nvPr/>
          </p:nvCxnSpPr>
          <p:spPr>
            <a:xfrm>
              <a:off x="10943711" y="1680251"/>
              <a:ext cx="576053" cy="0"/>
            </a:xfrm>
            <a:prstGeom prst="straightConnector1">
              <a:avLst/>
            </a:prstGeom>
            <a:ln w="1270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6DBE2192-CAE9-41EA-B83E-8A43CAC8BBA3}"/>
                </a:ext>
              </a:extLst>
            </p:cNvPr>
            <p:cNvSpPr/>
            <p:nvPr/>
          </p:nvSpPr>
          <p:spPr bwMode="auto">
            <a:xfrm>
              <a:off x="11151385" y="1479999"/>
              <a:ext cx="780109" cy="46189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bg1"/>
                  </a:solidFill>
                  <a:ea typeface="Segoe UI" pitchFamily="34" charset="0"/>
                  <a:cs typeface="Segoe UI" pitchFamily="34" charset="0"/>
                </a:rPr>
                <a:t>Refactor &amp; Modernize</a:t>
              </a:r>
            </a:p>
          </p:txBody>
        </p:sp>
        <p:grpSp>
          <p:nvGrpSpPr>
            <p:cNvPr id="265" name="Group 264">
              <a:extLst>
                <a:ext uri="{FF2B5EF4-FFF2-40B4-BE49-F238E27FC236}">
                  <a16:creationId xmlns:a16="http://schemas.microsoft.com/office/drawing/2014/main" id="{3D6091BA-46FC-4D13-BE9D-8A451D189AC6}"/>
                </a:ext>
              </a:extLst>
            </p:cNvPr>
            <p:cNvGrpSpPr/>
            <p:nvPr/>
          </p:nvGrpSpPr>
          <p:grpSpPr>
            <a:xfrm>
              <a:off x="10740539" y="256340"/>
              <a:ext cx="365165" cy="333195"/>
              <a:chOff x="8933322" y="-2530661"/>
              <a:chExt cx="464733" cy="424046"/>
            </a:xfrm>
          </p:grpSpPr>
          <p:grpSp>
            <p:nvGrpSpPr>
              <p:cNvPr id="264" name="Group 263">
                <a:extLst>
                  <a:ext uri="{FF2B5EF4-FFF2-40B4-BE49-F238E27FC236}">
                    <a16:creationId xmlns:a16="http://schemas.microsoft.com/office/drawing/2014/main" id="{62FD9D2C-F5C5-43E8-AD4C-6ED3A29F9446}"/>
                  </a:ext>
                </a:extLst>
              </p:cNvPr>
              <p:cNvGrpSpPr/>
              <p:nvPr/>
            </p:nvGrpSpPr>
            <p:grpSpPr>
              <a:xfrm>
                <a:off x="8933322" y="-2530661"/>
                <a:ext cx="338098" cy="268168"/>
                <a:chOff x="6731563" y="-2514600"/>
                <a:chExt cx="1129792" cy="896113"/>
              </a:xfrm>
            </p:grpSpPr>
            <p:grpSp>
              <p:nvGrpSpPr>
                <p:cNvPr id="258" name="Group 257">
                  <a:extLst>
                    <a:ext uri="{FF2B5EF4-FFF2-40B4-BE49-F238E27FC236}">
                      <a16:creationId xmlns:a16="http://schemas.microsoft.com/office/drawing/2014/main" id="{B7C0C544-505E-4FF1-BB32-3DC4A9A0F83A}"/>
                    </a:ext>
                  </a:extLst>
                </p:cNvPr>
                <p:cNvGrpSpPr/>
                <p:nvPr/>
              </p:nvGrpSpPr>
              <p:grpSpPr>
                <a:xfrm>
                  <a:off x="6731563" y="-2514600"/>
                  <a:ext cx="1129791" cy="896112"/>
                  <a:chOff x="6731563" y="-2514600"/>
                  <a:chExt cx="1129791" cy="896112"/>
                </a:xfrm>
              </p:grpSpPr>
              <p:sp>
                <p:nvSpPr>
                  <p:cNvPr id="250" name="Rectangle 249">
                    <a:extLst>
                      <a:ext uri="{FF2B5EF4-FFF2-40B4-BE49-F238E27FC236}">
                        <a16:creationId xmlns:a16="http://schemas.microsoft.com/office/drawing/2014/main" id="{4B944841-5D26-480F-A7F6-0ED672D834F5}"/>
                      </a:ext>
                    </a:extLst>
                  </p:cNvPr>
                  <p:cNvSpPr/>
                  <p:nvPr/>
                </p:nvSpPr>
                <p:spPr bwMode="auto">
                  <a:xfrm>
                    <a:off x="7581955" y="-2514600"/>
                    <a:ext cx="279399" cy="896112"/>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Rectangle 250">
                    <a:extLst>
                      <a:ext uri="{FF2B5EF4-FFF2-40B4-BE49-F238E27FC236}">
                        <a16:creationId xmlns:a16="http://schemas.microsoft.com/office/drawing/2014/main" id="{A2F37A35-D6C0-4BE4-B4B4-CEFC84DF8B89}"/>
                      </a:ext>
                    </a:extLst>
                  </p:cNvPr>
                  <p:cNvSpPr/>
                  <p:nvPr/>
                </p:nvSpPr>
                <p:spPr bwMode="auto">
                  <a:xfrm>
                    <a:off x="7298491" y="-2514600"/>
                    <a:ext cx="279399" cy="896112"/>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Rectangle 251">
                    <a:extLst>
                      <a:ext uri="{FF2B5EF4-FFF2-40B4-BE49-F238E27FC236}">
                        <a16:creationId xmlns:a16="http://schemas.microsoft.com/office/drawing/2014/main" id="{C7FBBBAF-B75D-41A1-80DA-F05D57BC6D1C}"/>
                      </a:ext>
                    </a:extLst>
                  </p:cNvPr>
                  <p:cNvSpPr/>
                  <p:nvPr/>
                </p:nvSpPr>
                <p:spPr bwMode="auto">
                  <a:xfrm>
                    <a:off x="7015027" y="-2514600"/>
                    <a:ext cx="279399" cy="896112"/>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a:extLst>
                      <a:ext uri="{FF2B5EF4-FFF2-40B4-BE49-F238E27FC236}">
                        <a16:creationId xmlns:a16="http://schemas.microsoft.com/office/drawing/2014/main" id="{F34B3DAA-BA32-483E-BA60-8D24337A7BC3}"/>
                      </a:ext>
                    </a:extLst>
                  </p:cNvPr>
                  <p:cNvSpPr/>
                  <p:nvPr/>
                </p:nvSpPr>
                <p:spPr bwMode="auto">
                  <a:xfrm>
                    <a:off x="6731563" y="-2514600"/>
                    <a:ext cx="279399" cy="896112"/>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60" name="Rectangle 259">
                  <a:extLst>
                    <a:ext uri="{FF2B5EF4-FFF2-40B4-BE49-F238E27FC236}">
                      <a16:creationId xmlns:a16="http://schemas.microsoft.com/office/drawing/2014/main" id="{A3BAC98F-4E1F-4655-89EB-AE09A01E1F91}"/>
                    </a:ext>
                  </a:extLst>
                </p:cNvPr>
                <p:cNvSpPr/>
                <p:nvPr/>
              </p:nvSpPr>
              <p:spPr bwMode="auto">
                <a:xfrm rot="5400000">
                  <a:off x="7185655" y="-2294188"/>
                  <a:ext cx="221610" cy="1129791"/>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1" name="Rectangle 260">
                  <a:extLst>
                    <a:ext uri="{FF2B5EF4-FFF2-40B4-BE49-F238E27FC236}">
                      <a16:creationId xmlns:a16="http://schemas.microsoft.com/office/drawing/2014/main" id="{0591F015-5B12-41CD-8733-02A1C74F0C51}"/>
                    </a:ext>
                  </a:extLst>
                </p:cNvPr>
                <p:cNvSpPr/>
                <p:nvPr/>
              </p:nvSpPr>
              <p:spPr bwMode="auto">
                <a:xfrm rot="5400000">
                  <a:off x="7185655" y="-2519022"/>
                  <a:ext cx="221610" cy="1129791"/>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FD626E9C-2198-40E3-BFB2-500A54B402D9}"/>
                    </a:ext>
                  </a:extLst>
                </p:cNvPr>
                <p:cNvSpPr/>
                <p:nvPr/>
              </p:nvSpPr>
              <p:spPr bwMode="auto">
                <a:xfrm rot="5400000">
                  <a:off x="7185655" y="-2743856"/>
                  <a:ext cx="221610" cy="1129791"/>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30FFE908-01CC-4E1B-82BF-792A3688BD0B}"/>
                    </a:ext>
                  </a:extLst>
                </p:cNvPr>
                <p:cNvSpPr/>
                <p:nvPr/>
              </p:nvSpPr>
              <p:spPr bwMode="auto">
                <a:xfrm rot="5400000">
                  <a:off x="7185655" y="-2968690"/>
                  <a:ext cx="221610" cy="1129791"/>
                </a:xfrm>
                <a:prstGeom prst="rect">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49" name="Hexagon 248">
                <a:extLst>
                  <a:ext uri="{FF2B5EF4-FFF2-40B4-BE49-F238E27FC236}">
                    <a16:creationId xmlns:a16="http://schemas.microsoft.com/office/drawing/2014/main" id="{95D4C32B-06AC-45D9-954B-9215F3D0C18D}"/>
                  </a:ext>
                </a:extLst>
              </p:cNvPr>
              <p:cNvSpPr/>
              <p:nvPr/>
            </p:nvSpPr>
            <p:spPr bwMode="auto">
              <a:xfrm>
                <a:off x="9059957" y="-2398079"/>
                <a:ext cx="338098" cy="291464"/>
              </a:xfrm>
              <a:prstGeom prst="hexagon">
                <a:avLst/>
              </a:prstGeom>
              <a:solidFill>
                <a:schemeClr val="tx2"/>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852796857"/>
      </p:ext>
    </p:extLst>
  </p:cSld>
  <p:clrMapOvr>
    <a:masterClrMapping/>
  </p:clrMapOvr>
  <mc:AlternateContent xmlns:mc="http://schemas.openxmlformats.org/markup-compatibility/2006" xmlns:p14="http://schemas.microsoft.com/office/powerpoint/2010/main">
    <mc:Choice Requires="p14">
      <p:transition advClick="0">
        <p14:reveal/>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dvAuto="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673A490-180D-4ADF-BE30-6E8EEF298383}"/>
              </a:ext>
            </a:extLst>
          </p:cNvPr>
          <p:cNvSpPr>
            <a:spLocks noGrp="1"/>
          </p:cNvSpPr>
          <p:nvPr>
            <p:ph type="title"/>
          </p:nvPr>
        </p:nvSpPr>
        <p:spPr/>
        <p:txBody>
          <a:bodyPr/>
          <a:lstStyle/>
          <a:p>
            <a:r>
              <a:rPr lang="en-US" dirty="0"/>
              <a:t>Azure Migrate: a central hub for datacenter migration</a:t>
            </a:r>
          </a:p>
        </p:txBody>
      </p:sp>
      <p:sp>
        <p:nvSpPr>
          <p:cNvPr id="40" name="Rectangle 39">
            <a:extLst>
              <a:ext uri="{FF2B5EF4-FFF2-40B4-BE49-F238E27FC236}">
                <a16:creationId xmlns:a16="http://schemas.microsoft.com/office/drawing/2014/main" id="{704F60C8-D451-463C-B2BD-ABD350D46B26}"/>
              </a:ext>
            </a:extLst>
          </p:cNvPr>
          <p:cNvSpPr/>
          <p:nvPr/>
        </p:nvSpPr>
        <p:spPr bwMode="auto">
          <a:xfrm>
            <a:off x="4389438" y="1887413"/>
            <a:ext cx="6330379"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Segoe UI Semibold"/>
                <a:ea typeface="+mn-lt"/>
                <a:cs typeface="Segoe UI Semibold"/>
              </a:rPr>
              <a:t>Multiple scenarios</a:t>
            </a:r>
          </a:p>
          <a:p>
            <a:pPr lvl="0" defTabSz="914192">
              <a:defRPr/>
            </a:pPr>
            <a:r>
              <a:rPr lang="en-US" sz="2000" dirty="0">
                <a:gradFill>
                  <a:gsLst>
                    <a:gs pos="0">
                      <a:prstClr val="black"/>
                    </a:gs>
                    <a:gs pos="100000">
                      <a:prstClr val="black"/>
                    </a:gs>
                  </a:gsLst>
                  <a:lin ang="5400000" scaled="1"/>
                </a:gradFill>
                <a:cs typeface="Segoe UI" panose="020B0502040204020203" pitchFamily="34" charset="0"/>
              </a:rPr>
              <a:t>Migrate Windows and Linux Servers, Databases, Data, </a:t>
            </a:r>
            <a:br>
              <a:rPr lang="en-US" sz="2000" dirty="0">
                <a:gradFill>
                  <a:gsLst>
                    <a:gs pos="0">
                      <a:prstClr val="black"/>
                    </a:gs>
                    <a:gs pos="100000">
                      <a:prstClr val="black"/>
                    </a:gs>
                  </a:gsLst>
                  <a:lin ang="5400000" scaled="1"/>
                </a:gradFill>
                <a:cs typeface="Segoe UI" panose="020B0502040204020203" pitchFamily="34" charset="0"/>
              </a:rPr>
            </a:br>
            <a:r>
              <a:rPr lang="en-US" sz="2000" dirty="0">
                <a:gradFill>
                  <a:gsLst>
                    <a:gs pos="0">
                      <a:prstClr val="black"/>
                    </a:gs>
                    <a:gs pos="100000">
                      <a:prstClr val="black"/>
                    </a:gs>
                  </a:gsLst>
                  <a:lin ang="5400000" scaled="1"/>
                </a:gradFill>
                <a:cs typeface="Segoe UI" panose="020B0502040204020203" pitchFamily="34" charset="0"/>
              </a:rPr>
              <a:t>Web Applications and Virtual Desktops </a:t>
            </a:r>
          </a:p>
        </p:txBody>
      </p:sp>
      <p:sp>
        <p:nvSpPr>
          <p:cNvPr id="41" name="Rectangle 40">
            <a:extLst>
              <a:ext uri="{FF2B5EF4-FFF2-40B4-BE49-F238E27FC236}">
                <a16:creationId xmlns:a16="http://schemas.microsoft.com/office/drawing/2014/main" id="{EB162DF1-0A12-401B-A513-E93D025ACD63}"/>
              </a:ext>
            </a:extLst>
          </p:cNvPr>
          <p:cNvSpPr/>
          <p:nvPr/>
        </p:nvSpPr>
        <p:spPr bwMode="auto">
          <a:xfrm>
            <a:off x="4389439" y="3473897"/>
            <a:ext cx="6430962"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Segoe UI Semibold"/>
                <a:ea typeface="+mn-lt"/>
                <a:cs typeface="Segoe UI Semibold"/>
              </a:rPr>
              <a:t>Diverse capabilities</a:t>
            </a:r>
          </a:p>
          <a:p>
            <a:pPr lvl="0" defTabSz="914049">
              <a:spcAft>
                <a:spcPts val="588"/>
              </a:spcAft>
              <a:buSzPct val="90000"/>
              <a:defRPr/>
            </a:pPr>
            <a:r>
              <a:rPr lang="en-US" sz="2000" dirty="0">
                <a:gradFill>
                  <a:gsLst>
                    <a:gs pos="0">
                      <a:prstClr val="black"/>
                    </a:gs>
                    <a:gs pos="100000">
                      <a:prstClr val="black"/>
                    </a:gs>
                  </a:gsLst>
                  <a:lin ang="5400000" scaled="1"/>
                </a:gradFill>
                <a:cs typeface="Segoe UI" panose="020B0502040204020203" pitchFamily="34" charset="0"/>
              </a:rPr>
              <a:t>Comprehensive discovery, assessment, and migration capabilities powered by Azure and third-party tools</a:t>
            </a:r>
          </a:p>
        </p:txBody>
      </p:sp>
      <p:sp>
        <p:nvSpPr>
          <p:cNvPr id="42" name="Rectangle 41">
            <a:extLst>
              <a:ext uri="{FF2B5EF4-FFF2-40B4-BE49-F238E27FC236}">
                <a16:creationId xmlns:a16="http://schemas.microsoft.com/office/drawing/2014/main" id="{2EA69EF6-25BE-476A-917F-57716DC4F9B7}"/>
              </a:ext>
            </a:extLst>
          </p:cNvPr>
          <p:cNvSpPr/>
          <p:nvPr/>
        </p:nvSpPr>
        <p:spPr bwMode="auto">
          <a:xfrm>
            <a:off x="4389439" y="5060381"/>
            <a:ext cx="654983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Segoe UI Semibold"/>
                <a:ea typeface="+mn-lt"/>
                <a:cs typeface="Segoe UI Semibold"/>
              </a:rPr>
              <a:t>Centralized visibility</a:t>
            </a:r>
          </a:p>
          <a:p>
            <a:pPr lvl="0" defTabSz="914049">
              <a:spcAft>
                <a:spcPts val="588"/>
              </a:spcAft>
              <a:buSzPct val="90000"/>
              <a:defRPr/>
            </a:pPr>
            <a:r>
              <a:rPr lang="en-US" sz="2000" dirty="0">
                <a:gradFill>
                  <a:gsLst>
                    <a:gs pos="0">
                      <a:prstClr val="black"/>
                    </a:gs>
                    <a:gs pos="100000">
                      <a:prstClr val="black"/>
                    </a:gs>
                  </a:gsLst>
                  <a:lin ang="5400000" scaled="1"/>
                </a:gradFill>
                <a:cs typeface="Segoe UI" panose="020B0502040204020203" pitchFamily="34" charset="0"/>
              </a:rPr>
              <a:t>Centralized migration repository delivering </a:t>
            </a:r>
            <a:br>
              <a:rPr lang="en-US" sz="2000" dirty="0">
                <a:gradFill>
                  <a:gsLst>
                    <a:gs pos="0">
                      <a:prstClr val="black"/>
                    </a:gs>
                    <a:gs pos="100000">
                      <a:prstClr val="black"/>
                    </a:gs>
                  </a:gsLst>
                  <a:lin ang="5400000" scaled="1"/>
                </a:gradFill>
                <a:cs typeface="Segoe UI" panose="020B0502040204020203" pitchFamily="34" charset="0"/>
              </a:rPr>
            </a:br>
            <a:r>
              <a:rPr lang="en-US" sz="2000" dirty="0">
                <a:gradFill>
                  <a:gsLst>
                    <a:gs pos="0">
                      <a:prstClr val="black"/>
                    </a:gs>
                    <a:gs pos="100000">
                      <a:prstClr val="black"/>
                    </a:gs>
                  </a:gsLst>
                  <a:lin ang="5400000" scaled="1"/>
                </a:gradFill>
                <a:cs typeface="Segoe UI" panose="020B0502040204020203" pitchFamily="34" charset="0"/>
              </a:rPr>
              <a:t>end-to-end tracking and insights</a:t>
            </a:r>
          </a:p>
        </p:txBody>
      </p:sp>
      <p:grpSp>
        <p:nvGrpSpPr>
          <p:cNvPr id="15" name="Group 14">
            <a:extLst>
              <a:ext uri="{FF2B5EF4-FFF2-40B4-BE49-F238E27FC236}">
                <a16:creationId xmlns:a16="http://schemas.microsoft.com/office/drawing/2014/main" id="{60CDA682-E67E-41B1-A6A9-33456CFE4272}"/>
              </a:ext>
            </a:extLst>
          </p:cNvPr>
          <p:cNvGrpSpPr/>
          <p:nvPr/>
        </p:nvGrpSpPr>
        <p:grpSpPr>
          <a:xfrm>
            <a:off x="883226" y="2314829"/>
            <a:ext cx="2641831" cy="1708530"/>
            <a:chOff x="555649" y="2678171"/>
            <a:chExt cx="2955354" cy="1911292"/>
          </a:xfrm>
        </p:grpSpPr>
        <p:grpSp>
          <p:nvGrpSpPr>
            <p:cNvPr id="6" name="Picture 52">
              <a:extLst>
                <a:ext uri="{FF2B5EF4-FFF2-40B4-BE49-F238E27FC236}">
                  <a16:creationId xmlns:a16="http://schemas.microsoft.com/office/drawing/2014/main" id="{BC2D6908-E74F-4B38-9189-15A85FF943A1}"/>
                </a:ext>
              </a:extLst>
            </p:cNvPr>
            <p:cNvGrpSpPr/>
            <p:nvPr/>
          </p:nvGrpSpPr>
          <p:grpSpPr>
            <a:xfrm>
              <a:off x="555649" y="2678171"/>
              <a:ext cx="2955354" cy="1911292"/>
              <a:chOff x="2653753" y="2591824"/>
              <a:chExt cx="1624919" cy="1033449"/>
            </a:xfrm>
          </p:grpSpPr>
          <p:sp>
            <p:nvSpPr>
              <p:cNvPr id="7" name="Freeform: Shape 6">
                <a:extLst>
                  <a:ext uri="{FF2B5EF4-FFF2-40B4-BE49-F238E27FC236}">
                    <a16:creationId xmlns:a16="http://schemas.microsoft.com/office/drawing/2014/main" id="{6B4F1E27-55E8-4767-AEA2-4ED36A9ECED7}"/>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6C34CD08-9CD1-4719-82E1-6AF09487A628}"/>
                  </a:ext>
                </a:extLst>
              </p:cNvPr>
              <p:cNvSpPr/>
              <p:nvPr/>
            </p:nvSpPr>
            <p:spPr>
              <a:xfrm>
                <a:off x="2653753" y="2718567"/>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E1501B19-A885-47B0-9548-46AA1AEF1E2F}"/>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43" name="Graphic 42" descr="Caret Right">
              <a:extLst>
                <a:ext uri="{FF2B5EF4-FFF2-40B4-BE49-F238E27FC236}">
                  <a16:creationId xmlns:a16="http://schemas.microsoft.com/office/drawing/2014/main" id="{4CA07CC2-5564-46FE-AD71-A670A9EA03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14579" y="3513779"/>
              <a:ext cx="1069848" cy="1069848"/>
            </a:xfrm>
            <a:prstGeom prst="rect">
              <a:avLst/>
            </a:prstGeom>
          </p:spPr>
        </p:pic>
        <p:pic>
          <p:nvPicPr>
            <p:cNvPr id="44" name="Graphic 43" descr="Caret Right">
              <a:extLst>
                <a:ext uri="{FF2B5EF4-FFF2-40B4-BE49-F238E27FC236}">
                  <a16:creationId xmlns:a16="http://schemas.microsoft.com/office/drawing/2014/main" id="{AD577320-0988-4E4A-949B-C9F6DDF447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3643" y="3513779"/>
              <a:ext cx="1069848" cy="1069848"/>
            </a:xfrm>
            <a:prstGeom prst="rect">
              <a:avLst/>
            </a:prstGeom>
          </p:spPr>
        </p:pic>
        <p:pic>
          <p:nvPicPr>
            <p:cNvPr id="45" name="Graphic 44" descr="Caret Right">
              <a:extLst>
                <a:ext uri="{FF2B5EF4-FFF2-40B4-BE49-F238E27FC236}">
                  <a16:creationId xmlns:a16="http://schemas.microsoft.com/office/drawing/2014/main" id="{C65F9A23-20EE-4C86-B0CC-D2FD820A7A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707" y="3513779"/>
              <a:ext cx="1069848" cy="1069848"/>
            </a:xfrm>
            <a:prstGeom prst="rect">
              <a:avLst/>
            </a:prstGeom>
          </p:spPr>
        </p:pic>
      </p:grpSp>
    </p:spTree>
    <p:extLst>
      <p:ext uri="{BB962C8B-B14F-4D97-AF65-F5344CB8AC3E}">
        <p14:creationId xmlns:p14="http://schemas.microsoft.com/office/powerpoint/2010/main" val="385984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p:txBody>
          <a:bodyPr/>
          <a:lstStyle/>
          <a:p>
            <a:r>
              <a:rPr lang="en-US" dirty="0"/>
              <a:t>Common migration </a:t>
            </a:r>
            <a:br>
              <a:rPr lang="en-US" dirty="0"/>
            </a:br>
            <a:r>
              <a:rPr lang="en-US" dirty="0"/>
              <a:t>scenarios</a:t>
            </a:r>
          </a:p>
        </p:txBody>
      </p:sp>
    </p:spTree>
    <p:extLst>
      <p:ext uri="{BB962C8B-B14F-4D97-AF65-F5344CB8AC3E}">
        <p14:creationId xmlns:p14="http://schemas.microsoft.com/office/powerpoint/2010/main" val="206219603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9F2570-CEC4-4DC0-81A0-C01B55E47CD6}"/>
              </a:ext>
            </a:extLst>
          </p:cNvPr>
          <p:cNvSpPr>
            <a:spLocks noGrp="1"/>
          </p:cNvSpPr>
          <p:nvPr>
            <p:ph type="title"/>
          </p:nvPr>
        </p:nvSpPr>
        <p:spPr/>
        <p:txBody>
          <a:bodyPr/>
          <a:lstStyle/>
          <a:p>
            <a:r>
              <a:rPr lang="en-IN" dirty="0"/>
              <a:t>Common migration projects</a:t>
            </a:r>
          </a:p>
        </p:txBody>
      </p:sp>
      <p:sp>
        <p:nvSpPr>
          <p:cNvPr id="5" name="Rectangle 4">
            <a:extLst>
              <a:ext uri="{FF2B5EF4-FFF2-40B4-BE49-F238E27FC236}">
                <a16:creationId xmlns:a16="http://schemas.microsoft.com/office/drawing/2014/main" id="{C096DEAD-DB50-4305-B33E-C6A05AD48121}"/>
              </a:ext>
            </a:extLst>
          </p:cNvPr>
          <p:cNvSpPr/>
          <p:nvPr/>
        </p:nvSpPr>
        <p:spPr>
          <a:xfrm>
            <a:off x="558654" y="1809946"/>
            <a:ext cx="2560320" cy="5029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chemeClr val="tx2"/>
                </a:solidFill>
                <a:effectLst/>
                <a:uLnTx/>
                <a:uFillTx/>
                <a:latin typeface="Segoe UI Semibold"/>
                <a:ea typeface="+mn-ea"/>
                <a:cs typeface="+mn-cs"/>
              </a:rPr>
              <a:t>Windows Server</a:t>
            </a:r>
          </a:p>
        </p:txBody>
      </p:sp>
      <p:sp>
        <p:nvSpPr>
          <p:cNvPr id="49" name="Rectangle 48">
            <a:extLst>
              <a:ext uri="{FF2B5EF4-FFF2-40B4-BE49-F238E27FC236}">
                <a16:creationId xmlns:a16="http://schemas.microsoft.com/office/drawing/2014/main" id="{A859AF8D-9E21-4C12-A723-037CAFD317CB}"/>
              </a:ext>
            </a:extLst>
          </p:cNvPr>
          <p:cNvSpPr/>
          <p:nvPr/>
        </p:nvSpPr>
        <p:spPr>
          <a:xfrm>
            <a:off x="3169713" y="1809946"/>
            <a:ext cx="2560320" cy="5029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i="0" u="none" strike="noStrike" kern="1200" cap="none" spc="0" normalizeH="0" baseline="0" noProof="0" dirty="0">
                <a:ln>
                  <a:noFill/>
                </a:ln>
                <a:solidFill>
                  <a:schemeClr val="tx2"/>
                </a:solidFill>
                <a:effectLst/>
                <a:uLnTx/>
                <a:uFillTx/>
                <a:latin typeface="Segoe UI Semibold"/>
                <a:ea typeface="+mn-ea"/>
                <a:cs typeface="+mn-cs"/>
              </a:rPr>
              <a:t>SQL Server</a:t>
            </a:r>
          </a:p>
        </p:txBody>
      </p:sp>
      <p:sp>
        <p:nvSpPr>
          <p:cNvPr id="50" name="Rectangle 49">
            <a:extLst>
              <a:ext uri="{FF2B5EF4-FFF2-40B4-BE49-F238E27FC236}">
                <a16:creationId xmlns:a16="http://schemas.microsoft.com/office/drawing/2014/main" id="{48380450-0C2D-430D-8DB1-D17A9664784F}"/>
              </a:ext>
            </a:extLst>
          </p:cNvPr>
          <p:cNvSpPr/>
          <p:nvPr/>
        </p:nvSpPr>
        <p:spPr>
          <a:xfrm>
            <a:off x="5780772" y="1809946"/>
            <a:ext cx="3221576" cy="5029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i="0" u="none" strike="noStrike" kern="1200" cap="none" spc="0" normalizeH="0" baseline="0" noProof="0" dirty="0">
                <a:ln>
                  <a:noFill/>
                </a:ln>
                <a:solidFill>
                  <a:schemeClr val="tx2"/>
                </a:solidFill>
                <a:effectLst/>
                <a:uLnTx/>
                <a:uFillTx/>
                <a:latin typeface="Segoe UI Semibold"/>
                <a:ea typeface="+mn-ea"/>
                <a:cs typeface="+mn-cs"/>
              </a:rPr>
              <a:t>Linux &amp; Open source databases</a:t>
            </a:r>
          </a:p>
        </p:txBody>
      </p:sp>
      <p:sp>
        <p:nvSpPr>
          <p:cNvPr id="51" name="Rectangle 50">
            <a:extLst>
              <a:ext uri="{FF2B5EF4-FFF2-40B4-BE49-F238E27FC236}">
                <a16:creationId xmlns:a16="http://schemas.microsoft.com/office/drawing/2014/main" id="{95CB10C3-6D86-4EB9-B80D-30430C737612}"/>
              </a:ext>
            </a:extLst>
          </p:cNvPr>
          <p:cNvSpPr/>
          <p:nvPr/>
        </p:nvSpPr>
        <p:spPr>
          <a:xfrm>
            <a:off x="9053087" y="1809946"/>
            <a:ext cx="2560320" cy="5029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a:solidFill>
                  <a:schemeClr val="tx2"/>
                </a:solidFill>
                <a:latin typeface="Segoe UI Semibold"/>
              </a:rPr>
              <a:t>Dev/test</a:t>
            </a:r>
            <a:r>
              <a:rPr kumimoji="0" lang="en-IN" sz="1600" i="0" u="none" strike="noStrike" kern="1200" cap="none" spc="0" normalizeH="0" baseline="0" noProof="0">
                <a:ln>
                  <a:noFill/>
                </a:ln>
                <a:solidFill>
                  <a:schemeClr val="tx2"/>
                </a:solidFill>
                <a:effectLst/>
                <a:uLnTx/>
                <a:uFillTx/>
                <a:latin typeface="Segoe UI Semibold"/>
                <a:ea typeface="+mn-ea"/>
                <a:cs typeface="+mn-cs"/>
              </a:rPr>
              <a:t> workloads</a:t>
            </a:r>
          </a:p>
        </p:txBody>
      </p:sp>
      <p:sp>
        <p:nvSpPr>
          <p:cNvPr id="54" name="Rectangle 53">
            <a:extLst>
              <a:ext uri="{FF2B5EF4-FFF2-40B4-BE49-F238E27FC236}">
                <a16:creationId xmlns:a16="http://schemas.microsoft.com/office/drawing/2014/main" id="{09403DB6-D3CA-473F-81BA-B7FB22FD720A}"/>
              </a:ext>
            </a:extLst>
          </p:cNvPr>
          <p:cNvSpPr/>
          <p:nvPr/>
        </p:nvSpPr>
        <p:spPr>
          <a:xfrm>
            <a:off x="558654" y="4188394"/>
            <a:ext cx="2560320" cy="5029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tx2"/>
                </a:solidFill>
                <a:effectLst/>
                <a:uLnTx/>
                <a:uFillTx/>
                <a:latin typeface="Segoe UI Semibold"/>
                <a:ea typeface="+mn-ea"/>
                <a:cs typeface="+mn-cs"/>
              </a:rPr>
              <a:t>ASP.NET/PHP web apps</a:t>
            </a:r>
          </a:p>
        </p:txBody>
      </p:sp>
      <p:sp>
        <p:nvSpPr>
          <p:cNvPr id="55" name="Rectangle 54">
            <a:extLst>
              <a:ext uri="{FF2B5EF4-FFF2-40B4-BE49-F238E27FC236}">
                <a16:creationId xmlns:a16="http://schemas.microsoft.com/office/drawing/2014/main" id="{28586589-F6FB-415B-A273-2D24281D4BB4}"/>
              </a:ext>
            </a:extLst>
          </p:cNvPr>
          <p:cNvSpPr/>
          <p:nvPr/>
        </p:nvSpPr>
        <p:spPr>
          <a:xfrm>
            <a:off x="3169713" y="4188394"/>
            <a:ext cx="2560320" cy="5029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i="0" u="none" strike="noStrike" kern="1200" cap="none" spc="0" normalizeH="0" baseline="0" noProof="0">
                <a:ln>
                  <a:noFill/>
                </a:ln>
                <a:solidFill>
                  <a:schemeClr val="tx2"/>
                </a:solidFill>
                <a:effectLst/>
                <a:uLnTx/>
                <a:uFillTx/>
                <a:latin typeface="Segoe UI Semibold"/>
                <a:ea typeface="+mn-ea"/>
                <a:cs typeface="+mn-cs"/>
              </a:rPr>
              <a:t>SAP</a:t>
            </a:r>
          </a:p>
        </p:txBody>
      </p:sp>
      <p:sp>
        <p:nvSpPr>
          <p:cNvPr id="56" name="Rectangle 55">
            <a:extLst>
              <a:ext uri="{FF2B5EF4-FFF2-40B4-BE49-F238E27FC236}">
                <a16:creationId xmlns:a16="http://schemas.microsoft.com/office/drawing/2014/main" id="{A9D5DC8C-9735-4A20-AB15-1D2D4D6877F8}"/>
              </a:ext>
            </a:extLst>
          </p:cNvPr>
          <p:cNvSpPr/>
          <p:nvPr/>
        </p:nvSpPr>
        <p:spPr>
          <a:xfrm>
            <a:off x="5780772" y="4188394"/>
            <a:ext cx="3221576" cy="5029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i="0" u="none" strike="noStrike" kern="1200" cap="none" spc="0" normalizeH="0" baseline="0" noProof="0">
                <a:ln>
                  <a:noFill/>
                </a:ln>
                <a:solidFill>
                  <a:schemeClr val="tx2"/>
                </a:solidFill>
                <a:effectLst/>
                <a:uLnTx/>
                <a:uFillTx/>
                <a:latin typeface="Segoe UI Semibold"/>
                <a:ea typeface="+mn-ea"/>
                <a:cs typeface="+mn-cs"/>
              </a:rPr>
              <a:t>Specialized workloads</a:t>
            </a:r>
          </a:p>
        </p:txBody>
      </p:sp>
      <p:sp>
        <p:nvSpPr>
          <p:cNvPr id="57" name="Rectangle 56">
            <a:extLst>
              <a:ext uri="{FF2B5EF4-FFF2-40B4-BE49-F238E27FC236}">
                <a16:creationId xmlns:a16="http://schemas.microsoft.com/office/drawing/2014/main" id="{0720D2DA-1EA4-4D8A-9DD3-D6C1E6B97BDD}"/>
              </a:ext>
            </a:extLst>
          </p:cNvPr>
          <p:cNvSpPr/>
          <p:nvPr/>
        </p:nvSpPr>
        <p:spPr>
          <a:xfrm>
            <a:off x="9053087" y="4188394"/>
            <a:ext cx="2560320" cy="5029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i="0" u="none" strike="noStrike" kern="1200" cap="none" spc="0" normalizeH="0" baseline="0" noProof="0" dirty="0">
                <a:ln>
                  <a:noFill/>
                </a:ln>
                <a:solidFill>
                  <a:schemeClr val="tx2"/>
                </a:solidFill>
                <a:effectLst/>
                <a:uLnTx/>
                <a:uFillTx/>
                <a:latin typeface="Segoe UI Semibold"/>
                <a:ea typeface="+mn-ea"/>
                <a:cs typeface="+mn-cs"/>
              </a:rPr>
              <a:t>VDI workloads</a:t>
            </a:r>
          </a:p>
        </p:txBody>
      </p:sp>
      <p:grpSp>
        <p:nvGrpSpPr>
          <p:cNvPr id="276" name="Group 275">
            <a:extLst>
              <a:ext uri="{FF2B5EF4-FFF2-40B4-BE49-F238E27FC236}">
                <a16:creationId xmlns:a16="http://schemas.microsoft.com/office/drawing/2014/main" id="{A4389265-8DF0-4133-B8F8-CB62D857F8A0}"/>
              </a:ext>
            </a:extLst>
          </p:cNvPr>
          <p:cNvGrpSpPr/>
          <p:nvPr/>
        </p:nvGrpSpPr>
        <p:grpSpPr>
          <a:xfrm>
            <a:off x="5931054" y="5029846"/>
            <a:ext cx="2921013" cy="714921"/>
            <a:chOff x="5931087" y="4771895"/>
            <a:chExt cx="2921013" cy="714921"/>
          </a:xfrm>
        </p:grpSpPr>
        <p:pic>
          <p:nvPicPr>
            <p:cNvPr id="65" name="Picture 4" descr="Image result for vmware logo png">
              <a:extLst>
                <a:ext uri="{FF2B5EF4-FFF2-40B4-BE49-F238E27FC236}">
                  <a16:creationId xmlns:a16="http://schemas.microsoft.com/office/drawing/2014/main" id="{8DFA116A-3593-4975-87BD-0A4FD3B3DB74}"/>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956897" y="4804440"/>
              <a:ext cx="1219327" cy="179277"/>
            </a:xfrm>
            <a:prstGeom prst="rect">
              <a:avLst/>
            </a:prstGeom>
            <a:extLst>
              <a:ext uri="{909E8E84-426E-40DD-AFC4-6F175D3DCCD1}">
                <a14:hiddenFill xmlns:a14="http://schemas.microsoft.com/office/drawing/2010/main">
                  <a:solidFill>
                    <a:srgbClr val="FFFFFF"/>
                  </a:solidFill>
                </a14:hiddenFill>
              </a:ext>
            </a:extLst>
          </p:spPr>
        </p:pic>
        <p:pic>
          <p:nvPicPr>
            <p:cNvPr id="64" name="Picture 10" descr="Netapp logo">
              <a:extLst>
                <a:ext uri="{FF2B5EF4-FFF2-40B4-BE49-F238E27FC236}">
                  <a16:creationId xmlns:a16="http://schemas.microsoft.com/office/drawing/2014/main" id="{E6D2E8DA-AC79-448D-8B57-A6668AF50546}"/>
                </a:ext>
              </a:extLst>
            </p:cNvPr>
            <p:cNvPicPr>
              <a:picLocks noChangeAspect="1" noChangeArrowheads="1"/>
            </p:cNvPicPr>
            <p:nvPr/>
          </p:nvPicPr>
          <p:blipFill>
            <a:blip r:embed="rId5">
              <a:biLevel thresh="25000"/>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bwMode="auto">
            <a:xfrm>
              <a:off x="7404651" y="4771895"/>
              <a:ext cx="1447449" cy="2447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Oracle logo">
              <a:extLst>
                <a:ext uri="{FF2B5EF4-FFF2-40B4-BE49-F238E27FC236}">
                  <a16:creationId xmlns:a16="http://schemas.microsoft.com/office/drawing/2014/main" id="{EB3E0234-2065-44BF-A253-19EA6D8F1D7A}"/>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5931087" y="5254462"/>
              <a:ext cx="1381563" cy="232354"/>
            </a:xfrm>
            <a:prstGeom prst="rect">
              <a:avLst/>
            </a:prstGeom>
          </p:spPr>
        </p:pic>
        <p:pic>
          <p:nvPicPr>
            <p:cNvPr id="79" name="Picture 6" descr="Image result for cray logo">
              <a:extLst>
                <a:ext uri="{FF2B5EF4-FFF2-40B4-BE49-F238E27FC236}">
                  <a16:creationId xmlns:a16="http://schemas.microsoft.com/office/drawing/2014/main" id="{8D712EE6-D115-43D2-AC5C-EC94115C3FDC}"/>
                </a:ext>
              </a:extLst>
            </p:cNvPr>
            <p:cNvPicPr>
              <a:picLocks noChangeAspect="1" noChangeArrowheads="1"/>
            </p:cNvPicPr>
            <p:nvPr/>
          </p:nvPicPr>
          <p:blipFill>
            <a:blip r:embed="rId9" cstate="print">
              <a:biLevel thresh="25000"/>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7517158" y="5304681"/>
              <a:ext cx="1265072" cy="146777"/>
            </a:xfrm>
            <a:prstGeom prst="rect">
              <a:avLst/>
            </a:prstGeom>
            <a:extLst>
              <a:ext uri="{909E8E84-426E-40DD-AFC4-6F175D3DCCD1}">
                <a14:hiddenFill xmlns:a14="http://schemas.microsoft.com/office/drawing/2010/main">
                  <a:solidFill>
                    <a:srgbClr val="FFFFFF"/>
                  </a:solidFill>
                </a14:hiddenFill>
              </a:ext>
            </a:extLst>
          </p:spPr>
        </p:pic>
      </p:grpSp>
      <p:sp>
        <p:nvSpPr>
          <p:cNvPr id="236" name="Rectangle 235">
            <a:extLst>
              <a:ext uri="{FF2B5EF4-FFF2-40B4-BE49-F238E27FC236}">
                <a16:creationId xmlns:a16="http://schemas.microsoft.com/office/drawing/2014/main" id="{56794E69-37D4-4618-A0C5-6F77B839BE4F}"/>
              </a:ext>
            </a:extLst>
          </p:cNvPr>
          <p:cNvSpPr/>
          <p:nvPr/>
        </p:nvSpPr>
        <p:spPr bwMode="auto">
          <a:xfrm>
            <a:off x="10180574" y="5199591"/>
            <a:ext cx="215740" cy="2730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descr="A picture containing drawing&#10;&#10;Description automatically generated">
            <a:extLst>
              <a:ext uri="{FF2B5EF4-FFF2-40B4-BE49-F238E27FC236}">
                <a16:creationId xmlns:a16="http://schemas.microsoft.com/office/drawing/2014/main" id="{2320B296-3E0A-4CEA-BAC6-FA76BB82F7A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0290" y="2712629"/>
            <a:ext cx="658280" cy="658280"/>
          </a:xfrm>
          <a:prstGeom prst="rect">
            <a:avLst/>
          </a:prstGeom>
          <a:ln>
            <a:noFill/>
          </a:ln>
        </p:spPr>
      </p:pic>
      <p:pic>
        <p:nvPicPr>
          <p:cNvPr id="675842" name="Graphic 675841">
            <a:extLst>
              <a:ext uri="{FF2B5EF4-FFF2-40B4-BE49-F238E27FC236}">
                <a16:creationId xmlns:a16="http://schemas.microsoft.com/office/drawing/2014/main" id="{E8901CE1-F611-4CB2-B885-103438C2725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518650" y="2417618"/>
            <a:ext cx="1652267" cy="1016780"/>
          </a:xfrm>
          <a:prstGeom prst="rect">
            <a:avLst/>
          </a:prstGeom>
        </p:spPr>
      </p:pic>
      <p:sp>
        <p:nvSpPr>
          <p:cNvPr id="675848" name="Freeform: Shape 675847">
            <a:extLst>
              <a:ext uri="{FF2B5EF4-FFF2-40B4-BE49-F238E27FC236}">
                <a16:creationId xmlns:a16="http://schemas.microsoft.com/office/drawing/2014/main" id="{CE4BFB6F-E181-4E13-A790-8E85A6DA033F}"/>
              </a:ext>
            </a:extLst>
          </p:cNvPr>
          <p:cNvSpPr/>
          <p:nvPr/>
        </p:nvSpPr>
        <p:spPr>
          <a:xfrm>
            <a:off x="10275786" y="2762647"/>
            <a:ext cx="655313" cy="888520"/>
          </a:xfrm>
          <a:custGeom>
            <a:avLst/>
            <a:gdLst>
              <a:gd name="connsiteX0" fmla="*/ 647453 w 655313"/>
              <a:gd name="connsiteY0" fmla="*/ 793325 h 888520"/>
              <a:gd name="connsiteX1" fmla="*/ 425610 w 655313"/>
              <a:gd name="connsiteY1" fmla="*/ 383523 h 888520"/>
              <a:gd name="connsiteX2" fmla="*/ 409431 w 655313"/>
              <a:gd name="connsiteY2" fmla="*/ 319669 h 888520"/>
              <a:gd name="connsiteX3" fmla="*/ 409431 w 655313"/>
              <a:gd name="connsiteY3" fmla="*/ 47675 h 888520"/>
              <a:gd name="connsiteX4" fmla="*/ 427113 w 655313"/>
              <a:gd name="connsiteY4" fmla="*/ 24313 h 888520"/>
              <a:gd name="connsiteX5" fmla="*/ 402800 w 655313"/>
              <a:gd name="connsiteY5" fmla="*/ 0 h 888520"/>
              <a:gd name="connsiteX6" fmla="*/ 252503 w 655313"/>
              <a:gd name="connsiteY6" fmla="*/ 0 h 888520"/>
              <a:gd name="connsiteX7" fmla="*/ 228191 w 655313"/>
              <a:gd name="connsiteY7" fmla="*/ 24313 h 888520"/>
              <a:gd name="connsiteX8" fmla="*/ 245873 w 655313"/>
              <a:gd name="connsiteY8" fmla="*/ 47675 h 888520"/>
              <a:gd name="connsiteX9" fmla="*/ 245873 w 655313"/>
              <a:gd name="connsiteY9" fmla="*/ 319669 h 888520"/>
              <a:gd name="connsiteX10" fmla="*/ 229694 w 655313"/>
              <a:gd name="connsiteY10" fmla="*/ 383523 h 888520"/>
              <a:gd name="connsiteX11" fmla="*/ 7873 w 655313"/>
              <a:gd name="connsiteY11" fmla="*/ 793325 h 888520"/>
              <a:gd name="connsiteX12" fmla="*/ 64588 w 655313"/>
              <a:gd name="connsiteY12" fmla="*/ 888521 h 888520"/>
              <a:gd name="connsiteX13" fmla="*/ 590716 w 655313"/>
              <a:gd name="connsiteY13" fmla="*/ 888521 h 888520"/>
              <a:gd name="connsiteX14" fmla="*/ 647453 w 655313"/>
              <a:gd name="connsiteY14" fmla="*/ 793325 h 88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5313" h="888520">
                <a:moveTo>
                  <a:pt x="647453" y="793325"/>
                </a:moveTo>
                <a:lnTo>
                  <a:pt x="425610" y="383523"/>
                </a:lnTo>
                <a:cubicBezTo>
                  <a:pt x="415001" y="363918"/>
                  <a:pt x="409431" y="341970"/>
                  <a:pt x="409431" y="319669"/>
                </a:cubicBezTo>
                <a:lnTo>
                  <a:pt x="409431" y="47675"/>
                </a:lnTo>
                <a:cubicBezTo>
                  <a:pt x="419598" y="44758"/>
                  <a:pt x="427113" y="35386"/>
                  <a:pt x="427113" y="24313"/>
                </a:cubicBezTo>
                <a:cubicBezTo>
                  <a:pt x="427113" y="10941"/>
                  <a:pt x="416172" y="0"/>
                  <a:pt x="402800" y="0"/>
                </a:cubicBezTo>
                <a:lnTo>
                  <a:pt x="252503" y="0"/>
                </a:lnTo>
                <a:cubicBezTo>
                  <a:pt x="239131" y="0"/>
                  <a:pt x="228191" y="10941"/>
                  <a:pt x="228191" y="24313"/>
                </a:cubicBezTo>
                <a:cubicBezTo>
                  <a:pt x="228191" y="35386"/>
                  <a:pt x="235706" y="44780"/>
                  <a:pt x="245873" y="47675"/>
                </a:cubicBezTo>
                <a:lnTo>
                  <a:pt x="245873" y="319669"/>
                </a:lnTo>
                <a:cubicBezTo>
                  <a:pt x="245873" y="341970"/>
                  <a:pt x="240303" y="363918"/>
                  <a:pt x="229694" y="383523"/>
                </a:cubicBezTo>
                <a:lnTo>
                  <a:pt x="7873" y="793325"/>
                </a:lnTo>
                <a:cubicBezTo>
                  <a:pt x="-15401" y="836293"/>
                  <a:pt x="15719" y="888521"/>
                  <a:pt x="64588" y="888521"/>
                </a:cubicBezTo>
                <a:lnTo>
                  <a:pt x="590716" y="888521"/>
                </a:lnTo>
                <a:cubicBezTo>
                  <a:pt x="639584" y="888521"/>
                  <a:pt x="670705" y="836293"/>
                  <a:pt x="647453" y="793325"/>
                </a:cubicBezTo>
                <a:close/>
              </a:path>
            </a:pathLst>
          </a:custGeom>
          <a:solidFill>
            <a:srgbClr val="FFFFFF"/>
          </a:solidFill>
          <a:ln w="85725" cap="flat">
            <a:solidFill>
              <a:schemeClr val="bg1"/>
            </a:solidFill>
            <a:prstDash val="solid"/>
            <a:miter/>
          </a:ln>
        </p:spPr>
        <p:txBody>
          <a:bodyPr rtlCol="0" anchor="ctr"/>
          <a:lstStyle/>
          <a:p>
            <a:endParaRPr lang="en-US"/>
          </a:p>
        </p:txBody>
      </p:sp>
      <p:sp>
        <p:nvSpPr>
          <p:cNvPr id="675849" name="Freeform: Shape 675848">
            <a:extLst>
              <a:ext uri="{FF2B5EF4-FFF2-40B4-BE49-F238E27FC236}">
                <a16:creationId xmlns:a16="http://schemas.microsoft.com/office/drawing/2014/main" id="{8787AF71-4802-4EB7-8AFB-6BA30FEBF0D7}"/>
              </a:ext>
            </a:extLst>
          </p:cNvPr>
          <p:cNvSpPr/>
          <p:nvPr/>
        </p:nvSpPr>
        <p:spPr>
          <a:xfrm>
            <a:off x="10275786" y="2762647"/>
            <a:ext cx="655313" cy="888520"/>
          </a:xfrm>
          <a:custGeom>
            <a:avLst/>
            <a:gdLst>
              <a:gd name="connsiteX0" fmla="*/ 647453 w 655313"/>
              <a:gd name="connsiteY0" fmla="*/ 793325 h 888520"/>
              <a:gd name="connsiteX1" fmla="*/ 425610 w 655313"/>
              <a:gd name="connsiteY1" fmla="*/ 383523 h 888520"/>
              <a:gd name="connsiteX2" fmla="*/ 409431 w 655313"/>
              <a:gd name="connsiteY2" fmla="*/ 319669 h 888520"/>
              <a:gd name="connsiteX3" fmla="*/ 409431 w 655313"/>
              <a:gd name="connsiteY3" fmla="*/ 47675 h 888520"/>
              <a:gd name="connsiteX4" fmla="*/ 427113 w 655313"/>
              <a:gd name="connsiteY4" fmla="*/ 24313 h 888520"/>
              <a:gd name="connsiteX5" fmla="*/ 402800 w 655313"/>
              <a:gd name="connsiteY5" fmla="*/ 0 h 888520"/>
              <a:gd name="connsiteX6" fmla="*/ 252503 w 655313"/>
              <a:gd name="connsiteY6" fmla="*/ 0 h 888520"/>
              <a:gd name="connsiteX7" fmla="*/ 228191 w 655313"/>
              <a:gd name="connsiteY7" fmla="*/ 24313 h 888520"/>
              <a:gd name="connsiteX8" fmla="*/ 245873 w 655313"/>
              <a:gd name="connsiteY8" fmla="*/ 47675 h 888520"/>
              <a:gd name="connsiteX9" fmla="*/ 245873 w 655313"/>
              <a:gd name="connsiteY9" fmla="*/ 319669 h 888520"/>
              <a:gd name="connsiteX10" fmla="*/ 229694 w 655313"/>
              <a:gd name="connsiteY10" fmla="*/ 383523 h 888520"/>
              <a:gd name="connsiteX11" fmla="*/ 7873 w 655313"/>
              <a:gd name="connsiteY11" fmla="*/ 793325 h 888520"/>
              <a:gd name="connsiteX12" fmla="*/ 64588 w 655313"/>
              <a:gd name="connsiteY12" fmla="*/ 888521 h 888520"/>
              <a:gd name="connsiteX13" fmla="*/ 590716 w 655313"/>
              <a:gd name="connsiteY13" fmla="*/ 888521 h 888520"/>
              <a:gd name="connsiteX14" fmla="*/ 647453 w 655313"/>
              <a:gd name="connsiteY14" fmla="*/ 793325 h 88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5313" h="888520">
                <a:moveTo>
                  <a:pt x="647453" y="793325"/>
                </a:moveTo>
                <a:lnTo>
                  <a:pt x="425610" y="383523"/>
                </a:lnTo>
                <a:cubicBezTo>
                  <a:pt x="415001" y="363918"/>
                  <a:pt x="409431" y="341970"/>
                  <a:pt x="409431" y="319669"/>
                </a:cubicBezTo>
                <a:lnTo>
                  <a:pt x="409431" y="47675"/>
                </a:lnTo>
                <a:cubicBezTo>
                  <a:pt x="419598" y="44758"/>
                  <a:pt x="427113" y="35386"/>
                  <a:pt x="427113" y="24313"/>
                </a:cubicBezTo>
                <a:cubicBezTo>
                  <a:pt x="427113" y="10941"/>
                  <a:pt x="416172" y="0"/>
                  <a:pt x="402800" y="0"/>
                </a:cubicBezTo>
                <a:lnTo>
                  <a:pt x="252503" y="0"/>
                </a:lnTo>
                <a:cubicBezTo>
                  <a:pt x="239131" y="0"/>
                  <a:pt x="228191" y="10941"/>
                  <a:pt x="228191" y="24313"/>
                </a:cubicBezTo>
                <a:cubicBezTo>
                  <a:pt x="228191" y="35386"/>
                  <a:pt x="235706" y="44780"/>
                  <a:pt x="245873" y="47675"/>
                </a:cubicBezTo>
                <a:lnTo>
                  <a:pt x="245873" y="319669"/>
                </a:lnTo>
                <a:cubicBezTo>
                  <a:pt x="245873" y="341970"/>
                  <a:pt x="240303" y="363918"/>
                  <a:pt x="229694" y="383523"/>
                </a:cubicBezTo>
                <a:lnTo>
                  <a:pt x="7873" y="793325"/>
                </a:lnTo>
                <a:cubicBezTo>
                  <a:pt x="-15401" y="836293"/>
                  <a:pt x="15719" y="888521"/>
                  <a:pt x="64588" y="888521"/>
                </a:cubicBezTo>
                <a:lnTo>
                  <a:pt x="590716" y="888521"/>
                </a:lnTo>
                <a:cubicBezTo>
                  <a:pt x="639584" y="888521"/>
                  <a:pt x="670705" y="836293"/>
                  <a:pt x="647453" y="793325"/>
                </a:cubicBezTo>
                <a:close/>
              </a:path>
            </a:pathLst>
          </a:custGeom>
          <a:solidFill>
            <a:schemeClr val="tx2"/>
          </a:solidFill>
          <a:ln w="2181" cap="flat">
            <a:noFill/>
            <a:prstDash val="solid"/>
            <a:miter/>
          </a:ln>
        </p:spPr>
        <p:txBody>
          <a:bodyPr rtlCol="0" anchor="ctr"/>
          <a:lstStyle/>
          <a:p>
            <a:endParaRPr lang="en-US"/>
          </a:p>
        </p:txBody>
      </p:sp>
      <p:grpSp>
        <p:nvGrpSpPr>
          <p:cNvPr id="675850" name="Graphic 675843">
            <a:extLst>
              <a:ext uri="{FF2B5EF4-FFF2-40B4-BE49-F238E27FC236}">
                <a16:creationId xmlns:a16="http://schemas.microsoft.com/office/drawing/2014/main" id="{A66FC115-4CE7-4F3B-BDBE-9561A8C93CFA}"/>
              </a:ext>
            </a:extLst>
          </p:cNvPr>
          <p:cNvGrpSpPr/>
          <p:nvPr/>
        </p:nvGrpSpPr>
        <p:grpSpPr>
          <a:xfrm>
            <a:off x="10319985" y="2806852"/>
            <a:ext cx="566949" cy="800110"/>
            <a:chOff x="10043862" y="2636353"/>
            <a:chExt cx="566949" cy="800110"/>
          </a:xfrm>
        </p:grpSpPr>
        <p:sp>
          <p:nvSpPr>
            <p:cNvPr id="675851" name="Freeform: Shape 675850">
              <a:extLst>
                <a:ext uri="{FF2B5EF4-FFF2-40B4-BE49-F238E27FC236}">
                  <a16:creationId xmlns:a16="http://schemas.microsoft.com/office/drawing/2014/main" id="{DD6D9247-73E0-4C06-B334-9BC148319030}"/>
                </a:ext>
              </a:extLst>
            </p:cNvPr>
            <p:cNvSpPr/>
            <p:nvPr/>
          </p:nvSpPr>
          <p:spPr>
            <a:xfrm>
              <a:off x="10043862" y="3153551"/>
              <a:ext cx="566949" cy="282912"/>
            </a:xfrm>
            <a:custGeom>
              <a:avLst/>
              <a:gdLst>
                <a:gd name="connsiteX0" fmla="*/ 2552 w 566949"/>
                <a:gd name="connsiteY0" fmla="*/ 252963 h 282912"/>
                <a:gd name="connsiteX1" fmla="*/ 2972 w 566949"/>
                <a:gd name="connsiteY1" fmla="*/ 273010 h 282912"/>
                <a:gd name="connsiteX2" fmla="*/ 20411 w 566949"/>
                <a:gd name="connsiteY2" fmla="*/ 282912 h 282912"/>
                <a:gd name="connsiteX3" fmla="*/ 546538 w 566949"/>
                <a:gd name="connsiteY3" fmla="*/ 282912 h 282912"/>
                <a:gd name="connsiteX4" fmla="*/ 563977 w 566949"/>
                <a:gd name="connsiteY4" fmla="*/ 273010 h 282912"/>
                <a:gd name="connsiteX5" fmla="*/ 564397 w 566949"/>
                <a:gd name="connsiteY5" fmla="*/ 252963 h 282912"/>
                <a:gd name="connsiteX6" fmla="*/ 427428 w 566949"/>
                <a:gd name="connsiteY6" fmla="*/ 0 h 282912"/>
                <a:gd name="connsiteX7" fmla="*/ 139477 w 566949"/>
                <a:gd name="connsiteY7" fmla="*/ 0 h 282912"/>
                <a:gd name="connsiteX8" fmla="*/ 2552 w 566949"/>
                <a:gd name="connsiteY8" fmla="*/ 252963 h 28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6949" h="282912">
                  <a:moveTo>
                    <a:pt x="2552" y="252963"/>
                  </a:moveTo>
                  <a:cubicBezTo>
                    <a:pt x="-2222" y="261782"/>
                    <a:pt x="762" y="269319"/>
                    <a:pt x="2972" y="273010"/>
                  </a:cubicBezTo>
                  <a:cubicBezTo>
                    <a:pt x="5182" y="276701"/>
                    <a:pt x="10376" y="282912"/>
                    <a:pt x="20411" y="282912"/>
                  </a:cubicBezTo>
                  <a:lnTo>
                    <a:pt x="546538" y="282912"/>
                  </a:lnTo>
                  <a:cubicBezTo>
                    <a:pt x="556573" y="282912"/>
                    <a:pt x="561767" y="276701"/>
                    <a:pt x="563977" y="273010"/>
                  </a:cubicBezTo>
                  <a:cubicBezTo>
                    <a:pt x="566188" y="269319"/>
                    <a:pt x="569171" y="261782"/>
                    <a:pt x="564397" y="252963"/>
                  </a:cubicBezTo>
                  <a:lnTo>
                    <a:pt x="427428" y="0"/>
                  </a:lnTo>
                  <a:lnTo>
                    <a:pt x="139477" y="0"/>
                  </a:lnTo>
                  <a:lnTo>
                    <a:pt x="2552" y="252963"/>
                  </a:lnTo>
                  <a:close/>
                </a:path>
              </a:pathLst>
            </a:custGeom>
            <a:solidFill>
              <a:schemeClr val="tx1"/>
            </a:solidFill>
            <a:ln w="2181" cap="flat">
              <a:noFill/>
              <a:prstDash val="solid"/>
              <a:miter/>
            </a:ln>
          </p:spPr>
          <p:txBody>
            <a:bodyPr rtlCol="0" anchor="ctr"/>
            <a:lstStyle/>
            <a:p>
              <a:endParaRPr lang="en-US"/>
            </a:p>
          </p:txBody>
        </p:sp>
        <p:sp>
          <p:nvSpPr>
            <p:cNvPr id="675852" name="Freeform: Shape 675851">
              <a:extLst>
                <a:ext uri="{FF2B5EF4-FFF2-40B4-BE49-F238E27FC236}">
                  <a16:creationId xmlns:a16="http://schemas.microsoft.com/office/drawing/2014/main" id="{7366A0EA-313B-4B06-9C15-B02CE2079B0A}"/>
                </a:ext>
              </a:extLst>
            </p:cNvPr>
            <p:cNvSpPr/>
            <p:nvPr/>
          </p:nvSpPr>
          <p:spPr>
            <a:xfrm>
              <a:off x="10183339" y="2636353"/>
              <a:ext cx="287951" cy="517198"/>
            </a:xfrm>
            <a:custGeom>
              <a:avLst/>
              <a:gdLst>
                <a:gd name="connsiteX0" fmla="*/ 181550 w 287951"/>
                <a:gd name="connsiteY0" fmla="*/ 275464 h 517198"/>
                <a:gd name="connsiteX1" fmla="*/ 181550 w 287951"/>
                <a:gd name="connsiteY1" fmla="*/ 0 h 517198"/>
                <a:gd name="connsiteX2" fmla="*/ 106401 w 287951"/>
                <a:gd name="connsiteY2" fmla="*/ 0 h 517198"/>
                <a:gd name="connsiteX3" fmla="*/ 106401 w 287951"/>
                <a:gd name="connsiteY3" fmla="*/ 275464 h 517198"/>
                <a:gd name="connsiteX4" fmla="*/ 84896 w 287951"/>
                <a:gd name="connsiteY4" fmla="*/ 360359 h 517198"/>
                <a:gd name="connsiteX5" fmla="*/ 0 w 287951"/>
                <a:gd name="connsiteY5" fmla="*/ 517199 h 517198"/>
                <a:gd name="connsiteX6" fmla="*/ 287951 w 287951"/>
                <a:gd name="connsiteY6" fmla="*/ 517199 h 517198"/>
                <a:gd name="connsiteX7" fmla="*/ 203056 w 287951"/>
                <a:gd name="connsiteY7" fmla="*/ 360359 h 517198"/>
                <a:gd name="connsiteX8" fmla="*/ 181550 w 287951"/>
                <a:gd name="connsiteY8" fmla="*/ 275464 h 51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1" h="517198">
                  <a:moveTo>
                    <a:pt x="181550" y="275464"/>
                  </a:moveTo>
                  <a:lnTo>
                    <a:pt x="181550" y="0"/>
                  </a:lnTo>
                  <a:lnTo>
                    <a:pt x="106401" y="0"/>
                  </a:lnTo>
                  <a:lnTo>
                    <a:pt x="106401" y="275464"/>
                  </a:lnTo>
                  <a:cubicBezTo>
                    <a:pt x="106401" y="305015"/>
                    <a:pt x="98975" y="334367"/>
                    <a:pt x="84896" y="360359"/>
                  </a:cubicBezTo>
                  <a:lnTo>
                    <a:pt x="0" y="517199"/>
                  </a:lnTo>
                  <a:lnTo>
                    <a:pt x="287951" y="517199"/>
                  </a:lnTo>
                  <a:lnTo>
                    <a:pt x="203056" y="360359"/>
                  </a:lnTo>
                  <a:cubicBezTo>
                    <a:pt x="188998" y="334367"/>
                    <a:pt x="181550" y="305015"/>
                    <a:pt x="181550" y="275464"/>
                  </a:cubicBezTo>
                  <a:close/>
                </a:path>
              </a:pathLst>
            </a:custGeom>
            <a:solidFill>
              <a:srgbClr val="FFFFFF"/>
            </a:solidFill>
            <a:ln w="2181" cap="flat">
              <a:noFill/>
              <a:prstDash val="solid"/>
              <a:miter/>
            </a:ln>
          </p:spPr>
          <p:txBody>
            <a:bodyPr rtlCol="0" anchor="ctr"/>
            <a:lstStyle/>
            <a:p>
              <a:endParaRPr lang="en-US"/>
            </a:p>
          </p:txBody>
        </p:sp>
      </p:grpSp>
      <p:sp>
        <p:nvSpPr>
          <p:cNvPr id="675853" name="Freeform: Shape 675852">
            <a:extLst>
              <a:ext uri="{FF2B5EF4-FFF2-40B4-BE49-F238E27FC236}">
                <a16:creationId xmlns:a16="http://schemas.microsoft.com/office/drawing/2014/main" id="{E2643751-A95B-4CCE-AC73-55CA24EF9A99}"/>
              </a:ext>
            </a:extLst>
          </p:cNvPr>
          <p:cNvSpPr/>
          <p:nvPr/>
        </p:nvSpPr>
        <p:spPr>
          <a:xfrm>
            <a:off x="10494031" y="3382622"/>
            <a:ext cx="75148" cy="75148"/>
          </a:xfrm>
          <a:custGeom>
            <a:avLst/>
            <a:gdLst>
              <a:gd name="connsiteX0" fmla="*/ 75148 w 75148"/>
              <a:gd name="connsiteY0" fmla="*/ 37574 h 75148"/>
              <a:gd name="connsiteX1" fmla="*/ 37574 w 75148"/>
              <a:gd name="connsiteY1" fmla="*/ 75149 h 75148"/>
              <a:gd name="connsiteX2" fmla="*/ 0 w 75148"/>
              <a:gd name="connsiteY2" fmla="*/ 37574 h 75148"/>
              <a:gd name="connsiteX3" fmla="*/ 37574 w 75148"/>
              <a:gd name="connsiteY3" fmla="*/ 0 h 75148"/>
              <a:gd name="connsiteX4" fmla="*/ 75148 w 75148"/>
              <a:gd name="connsiteY4" fmla="*/ 37574 h 75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48" h="75148">
                <a:moveTo>
                  <a:pt x="75148" y="37574"/>
                </a:moveTo>
                <a:cubicBezTo>
                  <a:pt x="75148" y="58326"/>
                  <a:pt x="58326" y="75149"/>
                  <a:pt x="37574" y="75149"/>
                </a:cubicBezTo>
                <a:cubicBezTo>
                  <a:pt x="16823" y="75149"/>
                  <a:pt x="0" y="58326"/>
                  <a:pt x="0" y="37574"/>
                </a:cubicBezTo>
                <a:cubicBezTo>
                  <a:pt x="0" y="16823"/>
                  <a:pt x="16823" y="0"/>
                  <a:pt x="37574" y="0"/>
                </a:cubicBezTo>
                <a:cubicBezTo>
                  <a:pt x="58326" y="0"/>
                  <a:pt x="75148" y="16823"/>
                  <a:pt x="75148" y="37574"/>
                </a:cubicBezTo>
                <a:close/>
              </a:path>
            </a:pathLst>
          </a:custGeom>
          <a:solidFill>
            <a:srgbClr val="FFFFFF"/>
          </a:solidFill>
          <a:ln w="2181" cap="flat">
            <a:noFill/>
            <a:prstDash val="solid"/>
            <a:miter/>
          </a:ln>
        </p:spPr>
        <p:txBody>
          <a:bodyPr rtlCol="0" anchor="ctr"/>
          <a:lstStyle/>
          <a:p>
            <a:endParaRPr lang="en-US"/>
          </a:p>
        </p:txBody>
      </p:sp>
      <p:sp>
        <p:nvSpPr>
          <p:cNvPr id="675854" name="Freeform: Shape 675853">
            <a:extLst>
              <a:ext uri="{FF2B5EF4-FFF2-40B4-BE49-F238E27FC236}">
                <a16:creationId xmlns:a16="http://schemas.microsoft.com/office/drawing/2014/main" id="{E7CD0748-83C0-4CAA-A85A-447AF92F50A2}"/>
              </a:ext>
            </a:extLst>
          </p:cNvPr>
          <p:cNvSpPr/>
          <p:nvPr/>
        </p:nvSpPr>
        <p:spPr>
          <a:xfrm>
            <a:off x="10578020" y="3486504"/>
            <a:ext cx="75148" cy="75148"/>
          </a:xfrm>
          <a:custGeom>
            <a:avLst/>
            <a:gdLst>
              <a:gd name="connsiteX0" fmla="*/ 75148 w 75148"/>
              <a:gd name="connsiteY0" fmla="*/ 37574 h 75148"/>
              <a:gd name="connsiteX1" fmla="*/ 37574 w 75148"/>
              <a:gd name="connsiteY1" fmla="*/ 75149 h 75148"/>
              <a:gd name="connsiteX2" fmla="*/ 0 w 75148"/>
              <a:gd name="connsiteY2" fmla="*/ 37574 h 75148"/>
              <a:gd name="connsiteX3" fmla="*/ 37574 w 75148"/>
              <a:gd name="connsiteY3" fmla="*/ 0 h 75148"/>
              <a:gd name="connsiteX4" fmla="*/ 75148 w 75148"/>
              <a:gd name="connsiteY4" fmla="*/ 37574 h 75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48" h="75148">
                <a:moveTo>
                  <a:pt x="75148" y="37574"/>
                </a:moveTo>
                <a:cubicBezTo>
                  <a:pt x="75148" y="58326"/>
                  <a:pt x="58326" y="75149"/>
                  <a:pt x="37574" y="75149"/>
                </a:cubicBezTo>
                <a:cubicBezTo>
                  <a:pt x="16823" y="75149"/>
                  <a:pt x="0" y="58326"/>
                  <a:pt x="0" y="37574"/>
                </a:cubicBezTo>
                <a:cubicBezTo>
                  <a:pt x="0" y="16823"/>
                  <a:pt x="16823" y="0"/>
                  <a:pt x="37574" y="0"/>
                </a:cubicBezTo>
                <a:cubicBezTo>
                  <a:pt x="58326" y="0"/>
                  <a:pt x="75148" y="16823"/>
                  <a:pt x="75148" y="37574"/>
                </a:cubicBezTo>
                <a:close/>
              </a:path>
            </a:pathLst>
          </a:custGeom>
          <a:solidFill>
            <a:srgbClr val="FFFFFF"/>
          </a:solidFill>
          <a:ln w="2181" cap="flat">
            <a:noFill/>
            <a:prstDash val="solid"/>
            <a:miter/>
          </a:ln>
        </p:spPr>
        <p:txBody>
          <a:bodyPr rtlCol="0" anchor="ctr"/>
          <a:lstStyle/>
          <a:p>
            <a:endParaRPr lang="en-US"/>
          </a:p>
        </p:txBody>
      </p:sp>
      <p:sp>
        <p:nvSpPr>
          <p:cNvPr id="675855" name="Freeform: Shape 675854">
            <a:extLst>
              <a:ext uri="{FF2B5EF4-FFF2-40B4-BE49-F238E27FC236}">
                <a16:creationId xmlns:a16="http://schemas.microsoft.com/office/drawing/2014/main" id="{1CA82D82-B151-49D2-B20B-7A70C8E32F88}"/>
              </a:ext>
            </a:extLst>
          </p:cNvPr>
          <p:cNvSpPr/>
          <p:nvPr/>
        </p:nvSpPr>
        <p:spPr>
          <a:xfrm>
            <a:off x="10659799" y="3382622"/>
            <a:ext cx="75148" cy="75148"/>
          </a:xfrm>
          <a:custGeom>
            <a:avLst/>
            <a:gdLst>
              <a:gd name="connsiteX0" fmla="*/ 75148 w 75148"/>
              <a:gd name="connsiteY0" fmla="*/ 37574 h 75148"/>
              <a:gd name="connsiteX1" fmla="*/ 37574 w 75148"/>
              <a:gd name="connsiteY1" fmla="*/ 75149 h 75148"/>
              <a:gd name="connsiteX2" fmla="*/ 0 w 75148"/>
              <a:gd name="connsiteY2" fmla="*/ 37574 h 75148"/>
              <a:gd name="connsiteX3" fmla="*/ 37574 w 75148"/>
              <a:gd name="connsiteY3" fmla="*/ 0 h 75148"/>
              <a:gd name="connsiteX4" fmla="*/ 75148 w 75148"/>
              <a:gd name="connsiteY4" fmla="*/ 37574 h 75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48" h="75148">
                <a:moveTo>
                  <a:pt x="75148" y="37574"/>
                </a:moveTo>
                <a:cubicBezTo>
                  <a:pt x="75148" y="58326"/>
                  <a:pt x="58326" y="75149"/>
                  <a:pt x="37574" y="75149"/>
                </a:cubicBezTo>
                <a:cubicBezTo>
                  <a:pt x="16823" y="75149"/>
                  <a:pt x="0" y="58326"/>
                  <a:pt x="0" y="37574"/>
                </a:cubicBezTo>
                <a:cubicBezTo>
                  <a:pt x="0" y="16823"/>
                  <a:pt x="16823" y="0"/>
                  <a:pt x="37574" y="0"/>
                </a:cubicBezTo>
                <a:cubicBezTo>
                  <a:pt x="58326" y="0"/>
                  <a:pt x="75148" y="16823"/>
                  <a:pt x="75148" y="37574"/>
                </a:cubicBezTo>
                <a:close/>
              </a:path>
            </a:pathLst>
          </a:custGeom>
          <a:solidFill>
            <a:srgbClr val="FFFFFF"/>
          </a:solidFill>
          <a:ln w="2181" cap="flat">
            <a:noFill/>
            <a:prstDash val="solid"/>
            <a:miter/>
          </a:ln>
        </p:spPr>
        <p:txBody>
          <a:bodyPr rtlCol="0" anchor="ctr"/>
          <a:lstStyle/>
          <a:p>
            <a:endParaRPr lang="en-US"/>
          </a:p>
        </p:txBody>
      </p:sp>
      <p:grpSp>
        <p:nvGrpSpPr>
          <p:cNvPr id="675862" name="Group 675861">
            <a:extLst>
              <a:ext uri="{FF2B5EF4-FFF2-40B4-BE49-F238E27FC236}">
                <a16:creationId xmlns:a16="http://schemas.microsoft.com/office/drawing/2014/main" id="{1299B91F-0B93-4FE7-816E-1B7C439B7E89}"/>
              </a:ext>
            </a:extLst>
          </p:cNvPr>
          <p:cNvGrpSpPr/>
          <p:nvPr/>
        </p:nvGrpSpPr>
        <p:grpSpPr>
          <a:xfrm>
            <a:off x="9938805" y="2837407"/>
            <a:ext cx="417053" cy="215658"/>
            <a:chOff x="9018318" y="-1168779"/>
            <a:chExt cx="417053" cy="215658"/>
          </a:xfrm>
        </p:grpSpPr>
        <p:sp>
          <p:nvSpPr>
            <p:cNvPr id="675857" name="Freeform: Shape 675856">
              <a:extLst>
                <a:ext uri="{FF2B5EF4-FFF2-40B4-BE49-F238E27FC236}">
                  <a16:creationId xmlns:a16="http://schemas.microsoft.com/office/drawing/2014/main" id="{F12AFCED-2F1A-487B-B22A-E10ABEE5677F}"/>
                </a:ext>
              </a:extLst>
            </p:cNvPr>
            <p:cNvSpPr/>
            <p:nvPr/>
          </p:nvSpPr>
          <p:spPr>
            <a:xfrm>
              <a:off x="9104563" y="-1087310"/>
              <a:ext cx="52704" cy="52704"/>
            </a:xfrm>
            <a:custGeom>
              <a:avLst/>
              <a:gdLst>
                <a:gd name="connsiteX0" fmla="*/ 67594 w 67593"/>
                <a:gd name="connsiteY0" fmla="*/ 33797 h 67593"/>
                <a:gd name="connsiteX1" fmla="*/ 33797 w 67593"/>
                <a:gd name="connsiteY1" fmla="*/ 67594 h 67593"/>
                <a:gd name="connsiteX2" fmla="*/ 0 w 67593"/>
                <a:gd name="connsiteY2" fmla="*/ 33797 h 67593"/>
                <a:gd name="connsiteX3" fmla="*/ 33797 w 67593"/>
                <a:gd name="connsiteY3" fmla="*/ 0 h 67593"/>
                <a:gd name="connsiteX4" fmla="*/ 67594 w 67593"/>
                <a:gd name="connsiteY4" fmla="*/ 33797 h 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93" h="67593">
                  <a:moveTo>
                    <a:pt x="67594" y="33797"/>
                  </a:moveTo>
                  <a:cubicBezTo>
                    <a:pt x="67594" y="52463"/>
                    <a:pt x="52462" y="67594"/>
                    <a:pt x="33797" y="67594"/>
                  </a:cubicBezTo>
                  <a:cubicBezTo>
                    <a:pt x="15131" y="67594"/>
                    <a:pt x="0" y="52463"/>
                    <a:pt x="0" y="33797"/>
                  </a:cubicBezTo>
                  <a:cubicBezTo>
                    <a:pt x="0" y="15131"/>
                    <a:pt x="15131" y="0"/>
                    <a:pt x="33797" y="0"/>
                  </a:cubicBezTo>
                  <a:cubicBezTo>
                    <a:pt x="52462" y="0"/>
                    <a:pt x="67594" y="15131"/>
                    <a:pt x="67594" y="33797"/>
                  </a:cubicBezTo>
                  <a:close/>
                </a:path>
              </a:pathLst>
            </a:custGeom>
            <a:solidFill>
              <a:schemeClr val="bg1"/>
            </a:solidFill>
            <a:ln w="2034" cap="flat">
              <a:noFill/>
              <a:prstDash val="solid"/>
              <a:miter/>
            </a:ln>
          </p:spPr>
          <p:txBody>
            <a:bodyPr rtlCol="0" anchor="ctr"/>
            <a:lstStyle/>
            <a:p>
              <a:endParaRPr lang="en-US"/>
            </a:p>
          </p:txBody>
        </p:sp>
        <p:sp>
          <p:nvSpPr>
            <p:cNvPr id="675858" name="Freeform: Shape 675857">
              <a:extLst>
                <a:ext uri="{FF2B5EF4-FFF2-40B4-BE49-F238E27FC236}">
                  <a16:creationId xmlns:a16="http://schemas.microsoft.com/office/drawing/2014/main" id="{822E2920-30CA-40F8-A5D8-D3A9FB010709}"/>
                </a:ext>
              </a:extLst>
            </p:cNvPr>
            <p:cNvSpPr/>
            <p:nvPr/>
          </p:nvSpPr>
          <p:spPr>
            <a:xfrm>
              <a:off x="9197994" y="-1087310"/>
              <a:ext cx="52704" cy="52704"/>
            </a:xfrm>
            <a:custGeom>
              <a:avLst/>
              <a:gdLst>
                <a:gd name="connsiteX0" fmla="*/ 67594 w 67593"/>
                <a:gd name="connsiteY0" fmla="*/ 33797 h 67593"/>
                <a:gd name="connsiteX1" fmla="*/ 33797 w 67593"/>
                <a:gd name="connsiteY1" fmla="*/ 67594 h 67593"/>
                <a:gd name="connsiteX2" fmla="*/ 0 w 67593"/>
                <a:gd name="connsiteY2" fmla="*/ 33797 h 67593"/>
                <a:gd name="connsiteX3" fmla="*/ 33797 w 67593"/>
                <a:gd name="connsiteY3" fmla="*/ 0 h 67593"/>
                <a:gd name="connsiteX4" fmla="*/ 67594 w 67593"/>
                <a:gd name="connsiteY4" fmla="*/ 33797 h 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93" h="67593">
                  <a:moveTo>
                    <a:pt x="67594" y="33797"/>
                  </a:moveTo>
                  <a:cubicBezTo>
                    <a:pt x="67594" y="52463"/>
                    <a:pt x="52462" y="67594"/>
                    <a:pt x="33797" y="67594"/>
                  </a:cubicBezTo>
                  <a:cubicBezTo>
                    <a:pt x="15131" y="67594"/>
                    <a:pt x="0" y="52463"/>
                    <a:pt x="0" y="33797"/>
                  </a:cubicBezTo>
                  <a:cubicBezTo>
                    <a:pt x="0" y="15131"/>
                    <a:pt x="15131" y="0"/>
                    <a:pt x="33797" y="0"/>
                  </a:cubicBezTo>
                  <a:cubicBezTo>
                    <a:pt x="52462" y="0"/>
                    <a:pt x="67594" y="15131"/>
                    <a:pt x="67594" y="33797"/>
                  </a:cubicBezTo>
                  <a:close/>
                </a:path>
              </a:pathLst>
            </a:custGeom>
            <a:solidFill>
              <a:schemeClr val="bg1"/>
            </a:solidFill>
            <a:ln w="2034" cap="flat">
              <a:noFill/>
              <a:prstDash val="solid"/>
              <a:miter/>
            </a:ln>
          </p:spPr>
          <p:txBody>
            <a:bodyPr rtlCol="0" anchor="ctr"/>
            <a:lstStyle/>
            <a:p>
              <a:endParaRPr lang="en-US"/>
            </a:p>
          </p:txBody>
        </p:sp>
        <p:sp>
          <p:nvSpPr>
            <p:cNvPr id="675859" name="Freeform: Shape 675858">
              <a:extLst>
                <a:ext uri="{FF2B5EF4-FFF2-40B4-BE49-F238E27FC236}">
                  <a16:creationId xmlns:a16="http://schemas.microsoft.com/office/drawing/2014/main" id="{1704CE8F-3B8D-4A54-9852-C5422ACEB21F}"/>
                </a:ext>
              </a:extLst>
            </p:cNvPr>
            <p:cNvSpPr/>
            <p:nvPr/>
          </p:nvSpPr>
          <p:spPr>
            <a:xfrm>
              <a:off x="9291425" y="-1087310"/>
              <a:ext cx="52704" cy="52704"/>
            </a:xfrm>
            <a:custGeom>
              <a:avLst/>
              <a:gdLst>
                <a:gd name="connsiteX0" fmla="*/ 67594 w 67593"/>
                <a:gd name="connsiteY0" fmla="*/ 33797 h 67593"/>
                <a:gd name="connsiteX1" fmla="*/ 33797 w 67593"/>
                <a:gd name="connsiteY1" fmla="*/ 67594 h 67593"/>
                <a:gd name="connsiteX2" fmla="*/ 0 w 67593"/>
                <a:gd name="connsiteY2" fmla="*/ 33797 h 67593"/>
                <a:gd name="connsiteX3" fmla="*/ 33797 w 67593"/>
                <a:gd name="connsiteY3" fmla="*/ 0 h 67593"/>
                <a:gd name="connsiteX4" fmla="*/ 67594 w 67593"/>
                <a:gd name="connsiteY4" fmla="*/ 33797 h 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93" h="67593">
                  <a:moveTo>
                    <a:pt x="67594" y="33797"/>
                  </a:moveTo>
                  <a:cubicBezTo>
                    <a:pt x="67594" y="52463"/>
                    <a:pt x="52462" y="67594"/>
                    <a:pt x="33797" y="67594"/>
                  </a:cubicBezTo>
                  <a:cubicBezTo>
                    <a:pt x="15131" y="67594"/>
                    <a:pt x="0" y="52463"/>
                    <a:pt x="0" y="33797"/>
                  </a:cubicBezTo>
                  <a:cubicBezTo>
                    <a:pt x="0" y="15131"/>
                    <a:pt x="15131" y="0"/>
                    <a:pt x="33797" y="0"/>
                  </a:cubicBezTo>
                  <a:cubicBezTo>
                    <a:pt x="52462" y="0"/>
                    <a:pt x="67594" y="15131"/>
                    <a:pt x="67594" y="33797"/>
                  </a:cubicBezTo>
                  <a:close/>
                </a:path>
              </a:pathLst>
            </a:custGeom>
            <a:solidFill>
              <a:schemeClr val="bg1"/>
            </a:solidFill>
            <a:ln w="2034" cap="flat">
              <a:noFill/>
              <a:prstDash val="solid"/>
              <a:miter/>
            </a:ln>
          </p:spPr>
          <p:txBody>
            <a:bodyPr rtlCol="0" anchor="ctr"/>
            <a:lstStyle/>
            <a:p>
              <a:endParaRPr lang="en-US"/>
            </a:p>
          </p:txBody>
        </p:sp>
        <p:sp>
          <p:nvSpPr>
            <p:cNvPr id="675860" name="Freeform: Shape 675859">
              <a:extLst>
                <a:ext uri="{FF2B5EF4-FFF2-40B4-BE49-F238E27FC236}">
                  <a16:creationId xmlns:a16="http://schemas.microsoft.com/office/drawing/2014/main" id="{53F745FE-0164-48D8-A8DD-FE23554E7301}"/>
                </a:ext>
              </a:extLst>
            </p:cNvPr>
            <p:cNvSpPr/>
            <p:nvPr/>
          </p:nvSpPr>
          <p:spPr>
            <a:xfrm>
              <a:off x="9018318" y="-1168779"/>
              <a:ext cx="101879" cy="215658"/>
            </a:xfrm>
            <a:custGeom>
              <a:avLst/>
              <a:gdLst>
                <a:gd name="connsiteX0" fmla="*/ 130661 w 130660"/>
                <a:gd name="connsiteY0" fmla="*/ 0 h 276582"/>
                <a:gd name="connsiteX1" fmla="*/ 0 w 130660"/>
                <a:gd name="connsiteY1" fmla="*/ 138281 h 276582"/>
                <a:gd name="connsiteX2" fmla="*/ 130661 w 130660"/>
                <a:gd name="connsiteY2" fmla="*/ 276582 h 276582"/>
              </a:gdLst>
              <a:ahLst/>
              <a:cxnLst>
                <a:cxn ang="0">
                  <a:pos x="connsiteX0" y="connsiteY0"/>
                </a:cxn>
                <a:cxn ang="0">
                  <a:pos x="connsiteX1" y="connsiteY1"/>
                </a:cxn>
                <a:cxn ang="0">
                  <a:pos x="connsiteX2" y="connsiteY2"/>
                </a:cxn>
              </a:cxnLst>
              <a:rect l="l" t="t" r="r" b="b"/>
              <a:pathLst>
                <a:path w="130660" h="276582">
                  <a:moveTo>
                    <a:pt x="130661" y="0"/>
                  </a:moveTo>
                  <a:lnTo>
                    <a:pt x="0" y="138281"/>
                  </a:lnTo>
                  <a:lnTo>
                    <a:pt x="130661" y="276582"/>
                  </a:lnTo>
                </a:path>
              </a:pathLst>
            </a:custGeom>
            <a:noFill/>
            <a:ln w="40676" cap="sq">
              <a:solidFill>
                <a:schemeClr val="accent6"/>
              </a:solidFill>
              <a:prstDash val="solid"/>
              <a:round/>
            </a:ln>
          </p:spPr>
          <p:txBody>
            <a:bodyPr rtlCol="0" anchor="ctr"/>
            <a:lstStyle/>
            <a:p>
              <a:endParaRPr lang="en-US"/>
            </a:p>
          </p:txBody>
        </p:sp>
        <p:sp>
          <p:nvSpPr>
            <p:cNvPr id="675861" name="Freeform: Shape 675860">
              <a:extLst>
                <a:ext uri="{FF2B5EF4-FFF2-40B4-BE49-F238E27FC236}">
                  <a16:creationId xmlns:a16="http://schemas.microsoft.com/office/drawing/2014/main" id="{4AAC0033-6EB7-4328-AE27-82F3F1258CB5}"/>
                </a:ext>
              </a:extLst>
            </p:cNvPr>
            <p:cNvSpPr/>
            <p:nvPr/>
          </p:nvSpPr>
          <p:spPr>
            <a:xfrm>
              <a:off x="9333508" y="-1168779"/>
              <a:ext cx="101863" cy="215658"/>
            </a:xfrm>
            <a:custGeom>
              <a:avLst/>
              <a:gdLst>
                <a:gd name="connsiteX0" fmla="*/ 0 w 130640"/>
                <a:gd name="connsiteY0" fmla="*/ 276582 h 276582"/>
                <a:gd name="connsiteX1" fmla="*/ 130641 w 130640"/>
                <a:gd name="connsiteY1" fmla="*/ 138281 h 276582"/>
                <a:gd name="connsiteX2" fmla="*/ 0 w 130640"/>
                <a:gd name="connsiteY2" fmla="*/ 0 h 276582"/>
              </a:gdLst>
              <a:ahLst/>
              <a:cxnLst>
                <a:cxn ang="0">
                  <a:pos x="connsiteX0" y="connsiteY0"/>
                </a:cxn>
                <a:cxn ang="0">
                  <a:pos x="connsiteX1" y="connsiteY1"/>
                </a:cxn>
                <a:cxn ang="0">
                  <a:pos x="connsiteX2" y="connsiteY2"/>
                </a:cxn>
              </a:cxnLst>
              <a:rect l="l" t="t" r="r" b="b"/>
              <a:pathLst>
                <a:path w="130640" h="276582">
                  <a:moveTo>
                    <a:pt x="0" y="276582"/>
                  </a:moveTo>
                  <a:lnTo>
                    <a:pt x="130641" y="138281"/>
                  </a:lnTo>
                  <a:lnTo>
                    <a:pt x="0" y="0"/>
                  </a:lnTo>
                </a:path>
              </a:pathLst>
            </a:custGeom>
            <a:noFill/>
            <a:ln w="40676" cap="sq">
              <a:solidFill>
                <a:schemeClr val="accent6"/>
              </a:solidFill>
              <a:prstDash val="solid"/>
              <a:round/>
            </a:ln>
          </p:spPr>
          <p:txBody>
            <a:bodyPr rtlCol="0" anchor="ctr"/>
            <a:lstStyle/>
            <a:p>
              <a:endParaRPr lang="en-US"/>
            </a:p>
          </p:txBody>
        </p:sp>
      </p:grpSp>
      <p:grpSp>
        <p:nvGrpSpPr>
          <p:cNvPr id="675864" name="Group 675863">
            <a:extLst>
              <a:ext uri="{FF2B5EF4-FFF2-40B4-BE49-F238E27FC236}">
                <a16:creationId xmlns:a16="http://schemas.microsoft.com/office/drawing/2014/main" id="{B245DB3F-1E55-4319-8CAD-B3F69CD32F50}"/>
              </a:ext>
            </a:extLst>
          </p:cNvPr>
          <p:cNvGrpSpPr/>
          <p:nvPr/>
        </p:nvGrpSpPr>
        <p:grpSpPr>
          <a:xfrm>
            <a:off x="9654002" y="4834290"/>
            <a:ext cx="1381562" cy="1261120"/>
            <a:chOff x="10332131" y="5514679"/>
            <a:chExt cx="1109605" cy="1012872"/>
          </a:xfrm>
        </p:grpSpPr>
        <p:grpSp>
          <p:nvGrpSpPr>
            <p:cNvPr id="314" name="Group 313">
              <a:extLst>
                <a:ext uri="{FF2B5EF4-FFF2-40B4-BE49-F238E27FC236}">
                  <a16:creationId xmlns:a16="http://schemas.microsoft.com/office/drawing/2014/main" id="{0E1D8828-71D7-4575-990B-5DBF4B262432}"/>
                </a:ext>
              </a:extLst>
            </p:cNvPr>
            <p:cNvGrpSpPr/>
            <p:nvPr/>
          </p:nvGrpSpPr>
          <p:grpSpPr>
            <a:xfrm>
              <a:off x="10332131" y="5962226"/>
              <a:ext cx="565327" cy="565325"/>
              <a:chOff x="-1261824" y="7516599"/>
              <a:chExt cx="694020" cy="694018"/>
            </a:xfrm>
          </p:grpSpPr>
          <p:pic>
            <p:nvPicPr>
              <p:cNvPr id="332" name="Graphic 331" descr="Monitor">
                <a:extLst>
                  <a:ext uri="{FF2B5EF4-FFF2-40B4-BE49-F238E27FC236}">
                    <a16:creationId xmlns:a16="http://schemas.microsoft.com/office/drawing/2014/main" id="{0E24B6AE-D450-42B3-B1E5-59ACDCC38DA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61824" y="7516599"/>
                <a:ext cx="694020" cy="694018"/>
              </a:xfrm>
              <a:prstGeom prst="rect">
                <a:avLst/>
              </a:prstGeom>
            </p:spPr>
          </p:pic>
          <p:pic>
            <p:nvPicPr>
              <p:cNvPr id="333" name="Graphic 332">
                <a:extLst>
                  <a:ext uri="{FF2B5EF4-FFF2-40B4-BE49-F238E27FC236}">
                    <a16:creationId xmlns:a16="http://schemas.microsoft.com/office/drawing/2014/main" id="{A0D8D648-70F7-410A-8B25-47B6AC18BEE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30271" y="7688110"/>
                <a:ext cx="234040" cy="258416"/>
              </a:xfrm>
              <a:prstGeom prst="rect">
                <a:avLst/>
              </a:prstGeom>
            </p:spPr>
          </p:pic>
        </p:grpSp>
        <p:grpSp>
          <p:nvGrpSpPr>
            <p:cNvPr id="315" name="Group 314">
              <a:extLst>
                <a:ext uri="{FF2B5EF4-FFF2-40B4-BE49-F238E27FC236}">
                  <a16:creationId xmlns:a16="http://schemas.microsoft.com/office/drawing/2014/main" id="{95E0578B-1444-4DF2-8A04-1D1FA0F401F4}"/>
                </a:ext>
              </a:extLst>
            </p:cNvPr>
            <p:cNvGrpSpPr/>
            <p:nvPr/>
          </p:nvGrpSpPr>
          <p:grpSpPr>
            <a:xfrm>
              <a:off x="10876409" y="5962226"/>
              <a:ext cx="565327" cy="565325"/>
              <a:chOff x="-593644" y="7516599"/>
              <a:chExt cx="694020" cy="694018"/>
            </a:xfrm>
          </p:grpSpPr>
          <p:pic>
            <p:nvPicPr>
              <p:cNvPr id="330" name="Graphic 329" descr="Monitor">
                <a:extLst>
                  <a:ext uri="{FF2B5EF4-FFF2-40B4-BE49-F238E27FC236}">
                    <a16:creationId xmlns:a16="http://schemas.microsoft.com/office/drawing/2014/main" id="{C091A07B-3DA5-4BE2-9408-5B9365AD654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93644" y="7516599"/>
                <a:ext cx="694020" cy="694018"/>
              </a:xfrm>
              <a:prstGeom prst="rect">
                <a:avLst/>
              </a:prstGeom>
            </p:spPr>
          </p:pic>
          <p:pic>
            <p:nvPicPr>
              <p:cNvPr id="331" name="Graphic 330">
                <a:extLst>
                  <a:ext uri="{FF2B5EF4-FFF2-40B4-BE49-F238E27FC236}">
                    <a16:creationId xmlns:a16="http://schemas.microsoft.com/office/drawing/2014/main" id="{44F15AF4-DC0A-4EF1-94E2-F85822656F1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62091" y="7688110"/>
                <a:ext cx="234040" cy="258416"/>
              </a:xfrm>
              <a:prstGeom prst="rect">
                <a:avLst/>
              </a:prstGeom>
            </p:spPr>
          </p:pic>
        </p:grpSp>
        <p:grpSp>
          <p:nvGrpSpPr>
            <p:cNvPr id="316" name="Group 315">
              <a:extLst>
                <a:ext uri="{FF2B5EF4-FFF2-40B4-BE49-F238E27FC236}">
                  <a16:creationId xmlns:a16="http://schemas.microsoft.com/office/drawing/2014/main" id="{46DA17EB-9FE5-4FA1-B2E1-72F9E2D8179A}"/>
                </a:ext>
              </a:extLst>
            </p:cNvPr>
            <p:cNvGrpSpPr/>
            <p:nvPr/>
          </p:nvGrpSpPr>
          <p:grpSpPr>
            <a:xfrm>
              <a:off x="10604270" y="5514679"/>
              <a:ext cx="565327" cy="569063"/>
              <a:chOff x="-930682" y="6967171"/>
              <a:chExt cx="694020" cy="694018"/>
            </a:xfrm>
          </p:grpSpPr>
          <p:pic>
            <p:nvPicPr>
              <p:cNvPr id="328" name="Graphic 327" descr="Monitor">
                <a:extLst>
                  <a:ext uri="{FF2B5EF4-FFF2-40B4-BE49-F238E27FC236}">
                    <a16:creationId xmlns:a16="http://schemas.microsoft.com/office/drawing/2014/main" id="{C9C7E988-8013-4535-A76C-C8588709315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0682" y="6967171"/>
                <a:ext cx="694020" cy="694018"/>
              </a:xfrm>
              <a:prstGeom prst="rect">
                <a:avLst/>
              </a:prstGeom>
            </p:spPr>
          </p:pic>
          <p:pic>
            <p:nvPicPr>
              <p:cNvPr id="329" name="Graphic 328">
                <a:extLst>
                  <a:ext uri="{FF2B5EF4-FFF2-40B4-BE49-F238E27FC236}">
                    <a16:creationId xmlns:a16="http://schemas.microsoft.com/office/drawing/2014/main" id="{EE51FA5C-61F1-49C0-AC13-DC3CED8C28E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9129" y="7138682"/>
                <a:ext cx="234040" cy="258416"/>
              </a:xfrm>
              <a:prstGeom prst="rect">
                <a:avLst/>
              </a:prstGeom>
            </p:spPr>
          </p:pic>
        </p:grpSp>
      </p:grpSp>
      <p:pic>
        <p:nvPicPr>
          <p:cNvPr id="675866" name="Picture 675865" descr="A close up of a sign&#10;&#10;Description automatically generated">
            <a:extLst>
              <a:ext uri="{FF2B5EF4-FFF2-40B4-BE49-F238E27FC236}">
                <a16:creationId xmlns:a16="http://schemas.microsoft.com/office/drawing/2014/main" id="{95121009-70F3-4A95-A600-5AF082CCDE3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679856" y="5058807"/>
            <a:ext cx="1858349" cy="554649"/>
          </a:xfrm>
          <a:prstGeom prst="rect">
            <a:avLst/>
          </a:prstGeom>
        </p:spPr>
      </p:pic>
      <p:grpSp>
        <p:nvGrpSpPr>
          <p:cNvPr id="283" name="Graphic 276">
            <a:extLst>
              <a:ext uri="{FF2B5EF4-FFF2-40B4-BE49-F238E27FC236}">
                <a16:creationId xmlns:a16="http://schemas.microsoft.com/office/drawing/2014/main" id="{4C676782-0AB8-41F7-9CBF-70BC5F8A1C1E}"/>
              </a:ext>
            </a:extLst>
          </p:cNvPr>
          <p:cNvGrpSpPr/>
          <p:nvPr/>
        </p:nvGrpSpPr>
        <p:grpSpPr>
          <a:xfrm>
            <a:off x="4183792" y="2502386"/>
            <a:ext cx="496158" cy="252654"/>
            <a:chOff x="3463925" y="7276909"/>
            <a:chExt cx="283940" cy="144589"/>
          </a:xfrm>
          <a:solidFill>
            <a:schemeClr val="tx1"/>
          </a:solidFill>
        </p:grpSpPr>
        <p:sp>
          <p:nvSpPr>
            <p:cNvPr id="284" name="Freeform: Shape 283">
              <a:extLst>
                <a:ext uri="{FF2B5EF4-FFF2-40B4-BE49-F238E27FC236}">
                  <a16:creationId xmlns:a16="http://schemas.microsoft.com/office/drawing/2014/main" id="{1A46D2A0-1AEC-40C6-9E61-231AD4D256D2}"/>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CF68A357-BF1B-4995-86B9-93A1F7D9EAA6}"/>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4CE97FD6-8593-4470-AD2D-5C8EA2D59BFD}"/>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endParaRPr lang="en-US"/>
            </a:p>
          </p:txBody>
        </p:sp>
      </p:grpSp>
      <p:grpSp>
        <p:nvGrpSpPr>
          <p:cNvPr id="297" name="Group 296">
            <a:extLst>
              <a:ext uri="{FF2B5EF4-FFF2-40B4-BE49-F238E27FC236}">
                <a16:creationId xmlns:a16="http://schemas.microsoft.com/office/drawing/2014/main" id="{7E075A0E-7E67-4C5E-AD9A-E8C5D12E54AA}"/>
              </a:ext>
            </a:extLst>
          </p:cNvPr>
          <p:cNvGrpSpPr/>
          <p:nvPr/>
        </p:nvGrpSpPr>
        <p:grpSpPr>
          <a:xfrm>
            <a:off x="3833971" y="2798914"/>
            <a:ext cx="1195800" cy="916239"/>
            <a:chOff x="3833971" y="2798914"/>
            <a:chExt cx="1195800" cy="916239"/>
          </a:xfrm>
        </p:grpSpPr>
        <p:grpSp>
          <p:nvGrpSpPr>
            <p:cNvPr id="1051" name="Graphic 1030">
              <a:extLst>
                <a:ext uri="{FF2B5EF4-FFF2-40B4-BE49-F238E27FC236}">
                  <a16:creationId xmlns:a16="http://schemas.microsoft.com/office/drawing/2014/main" id="{5D9E608E-66AA-47D4-AD76-583E84423704}"/>
                </a:ext>
              </a:extLst>
            </p:cNvPr>
            <p:cNvGrpSpPr/>
            <p:nvPr/>
          </p:nvGrpSpPr>
          <p:grpSpPr>
            <a:xfrm>
              <a:off x="3833971" y="2798914"/>
              <a:ext cx="566201" cy="697168"/>
              <a:chOff x="3896270" y="2690723"/>
              <a:chExt cx="506031" cy="623080"/>
            </a:xfrm>
          </p:grpSpPr>
          <p:sp>
            <p:nvSpPr>
              <p:cNvPr id="1052" name="Freeform: Shape 1051">
                <a:extLst>
                  <a:ext uri="{FF2B5EF4-FFF2-40B4-BE49-F238E27FC236}">
                    <a16:creationId xmlns:a16="http://schemas.microsoft.com/office/drawing/2014/main" id="{FEB02EFB-75BC-4285-9671-9D5603598F94}"/>
                  </a:ext>
                </a:extLst>
              </p:cNvPr>
              <p:cNvSpPr/>
              <p:nvPr/>
            </p:nvSpPr>
            <p:spPr>
              <a:xfrm>
                <a:off x="3896270"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CAA6DEB7-63EB-4DB6-AD1F-B9F7844B4E12}"/>
                  </a:ext>
                </a:extLst>
              </p:cNvPr>
              <p:cNvSpPr/>
              <p:nvPr/>
            </p:nvSpPr>
            <p:spPr>
              <a:xfrm>
                <a:off x="3919916"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829B89D8-FFDE-4537-BCAF-18C4BBE6741A}"/>
                  </a:ext>
                </a:extLst>
              </p:cNvPr>
              <p:cNvSpPr/>
              <p:nvPr/>
            </p:nvSpPr>
            <p:spPr>
              <a:xfrm>
                <a:off x="3919916"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1055" name="Freeform: Shape 1054">
                <a:extLst>
                  <a:ext uri="{FF2B5EF4-FFF2-40B4-BE49-F238E27FC236}">
                    <a16:creationId xmlns:a16="http://schemas.microsoft.com/office/drawing/2014/main" id="{471E39DF-70DE-48C6-B60C-59CB0A9D1A14}"/>
                  </a:ext>
                </a:extLst>
              </p:cNvPr>
              <p:cNvSpPr/>
              <p:nvPr/>
            </p:nvSpPr>
            <p:spPr>
              <a:xfrm>
                <a:off x="3919916"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7D188F2F-5EBE-4DC4-8F37-95281F2861D0}"/>
                  </a:ext>
                </a:extLst>
              </p:cNvPr>
              <p:cNvSpPr/>
              <p:nvPr/>
            </p:nvSpPr>
            <p:spPr>
              <a:xfrm>
                <a:off x="3919916"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2C9DA503-23B7-4E19-9AA5-7FE46FC0DE36}"/>
                  </a:ext>
                </a:extLst>
              </p:cNvPr>
              <p:cNvSpPr/>
              <p:nvPr/>
            </p:nvSpPr>
            <p:spPr>
              <a:xfrm>
                <a:off x="3943562"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nvGrpSpPr>
            <p:cNvPr id="290" name="Graphic 365">
              <a:extLst>
                <a:ext uri="{FF2B5EF4-FFF2-40B4-BE49-F238E27FC236}">
                  <a16:creationId xmlns:a16="http://schemas.microsoft.com/office/drawing/2014/main" id="{770BD6DA-F401-4EB5-B212-A08DDB6063A0}"/>
                </a:ext>
              </a:extLst>
            </p:cNvPr>
            <p:cNvGrpSpPr/>
            <p:nvPr/>
          </p:nvGrpSpPr>
          <p:grpSpPr>
            <a:xfrm>
              <a:off x="4463570" y="2798914"/>
              <a:ext cx="566201" cy="697168"/>
              <a:chOff x="4458961" y="2690723"/>
              <a:chExt cx="506031" cy="623080"/>
            </a:xfrm>
          </p:grpSpPr>
          <p:sp>
            <p:nvSpPr>
              <p:cNvPr id="291" name="Freeform: Shape 290">
                <a:extLst>
                  <a:ext uri="{FF2B5EF4-FFF2-40B4-BE49-F238E27FC236}">
                    <a16:creationId xmlns:a16="http://schemas.microsoft.com/office/drawing/2014/main" id="{898F65F3-7E97-470C-8CC3-5B13E3DD8EED}"/>
                  </a:ext>
                </a:extLst>
              </p:cNvPr>
              <p:cNvSpPr/>
              <p:nvPr/>
            </p:nvSpPr>
            <p:spPr>
              <a:xfrm>
                <a:off x="4458961"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7CA2C752-9343-4BFB-9CB1-B2F3B5F7D7FB}"/>
                  </a:ext>
                </a:extLst>
              </p:cNvPr>
              <p:cNvSpPr/>
              <p:nvPr/>
            </p:nvSpPr>
            <p:spPr>
              <a:xfrm>
                <a:off x="4482607"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959C59F9-B4AE-4547-AFAD-B86075D2CF9A}"/>
                  </a:ext>
                </a:extLst>
              </p:cNvPr>
              <p:cNvSpPr/>
              <p:nvPr/>
            </p:nvSpPr>
            <p:spPr>
              <a:xfrm>
                <a:off x="4482607"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47E5A114-4E29-4D25-89D5-8A1E73D3CC6E}"/>
                  </a:ext>
                </a:extLst>
              </p:cNvPr>
              <p:cNvSpPr/>
              <p:nvPr/>
            </p:nvSpPr>
            <p:spPr>
              <a:xfrm>
                <a:off x="4482607"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rgbClr val="0071BC"/>
              </a:solidFill>
              <a:ln w="1313"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44FD9410-C95E-4486-9668-023F9531122D}"/>
                  </a:ext>
                </a:extLst>
              </p:cNvPr>
              <p:cNvSpPr/>
              <p:nvPr/>
            </p:nvSpPr>
            <p:spPr>
              <a:xfrm>
                <a:off x="4482607"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99FF7F93-FC88-4754-B9AE-037880C71F75}"/>
                  </a:ext>
                </a:extLst>
              </p:cNvPr>
              <p:cNvSpPr/>
              <p:nvPr/>
            </p:nvSpPr>
            <p:spPr>
              <a:xfrm>
                <a:off x="4506253"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nvGrpSpPr>
            <p:cNvPr id="1044" name="Graphic 366">
              <a:extLst>
                <a:ext uri="{FF2B5EF4-FFF2-40B4-BE49-F238E27FC236}">
                  <a16:creationId xmlns:a16="http://schemas.microsoft.com/office/drawing/2014/main" id="{8F4CBA52-202C-4942-928D-21162505E790}"/>
                </a:ext>
              </a:extLst>
            </p:cNvPr>
            <p:cNvGrpSpPr/>
            <p:nvPr/>
          </p:nvGrpSpPr>
          <p:grpSpPr>
            <a:xfrm>
              <a:off x="4148770" y="3017985"/>
              <a:ext cx="566201" cy="697168"/>
              <a:chOff x="4177615" y="2886513"/>
              <a:chExt cx="506031" cy="623080"/>
            </a:xfrm>
          </p:grpSpPr>
          <p:sp>
            <p:nvSpPr>
              <p:cNvPr id="1045" name="Freeform: Shape 1044">
                <a:extLst>
                  <a:ext uri="{FF2B5EF4-FFF2-40B4-BE49-F238E27FC236}">
                    <a16:creationId xmlns:a16="http://schemas.microsoft.com/office/drawing/2014/main" id="{8A0C1BC7-EBFC-49FF-9FA5-FFEA102A817D}"/>
                  </a:ext>
                </a:extLst>
              </p:cNvPr>
              <p:cNvSpPr/>
              <p:nvPr/>
            </p:nvSpPr>
            <p:spPr>
              <a:xfrm>
                <a:off x="4177615" y="288651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1046" name="Freeform: Shape 1045">
                <a:extLst>
                  <a:ext uri="{FF2B5EF4-FFF2-40B4-BE49-F238E27FC236}">
                    <a16:creationId xmlns:a16="http://schemas.microsoft.com/office/drawing/2014/main" id="{02FE40AF-E23A-4823-A20A-CE244DD6B706}"/>
                  </a:ext>
                </a:extLst>
              </p:cNvPr>
              <p:cNvSpPr/>
              <p:nvPr/>
            </p:nvSpPr>
            <p:spPr>
              <a:xfrm>
                <a:off x="4201261" y="314434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1047" name="Freeform: Shape 1046">
                <a:extLst>
                  <a:ext uri="{FF2B5EF4-FFF2-40B4-BE49-F238E27FC236}">
                    <a16:creationId xmlns:a16="http://schemas.microsoft.com/office/drawing/2014/main" id="{60446B3E-F01C-4B53-911E-FEBB4F9023A5}"/>
                  </a:ext>
                </a:extLst>
              </p:cNvPr>
              <p:cNvSpPr/>
              <p:nvPr/>
            </p:nvSpPr>
            <p:spPr>
              <a:xfrm>
                <a:off x="4201261" y="330482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1048" name="Freeform: Shape 1047">
                <a:extLst>
                  <a:ext uri="{FF2B5EF4-FFF2-40B4-BE49-F238E27FC236}">
                    <a16:creationId xmlns:a16="http://schemas.microsoft.com/office/drawing/2014/main" id="{E1A9B7DF-D304-4B02-83B8-86F73918267D}"/>
                  </a:ext>
                </a:extLst>
              </p:cNvPr>
              <p:cNvSpPr/>
              <p:nvPr/>
            </p:nvSpPr>
            <p:spPr>
              <a:xfrm>
                <a:off x="4201261" y="288887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endParaRPr lang="en-US"/>
              </a:p>
            </p:txBody>
          </p:sp>
          <p:sp>
            <p:nvSpPr>
              <p:cNvPr id="1049" name="Freeform: Shape 1048">
                <a:extLst>
                  <a:ext uri="{FF2B5EF4-FFF2-40B4-BE49-F238E27FC236}">
                    <a16:creationId xmlns:a16="http://schemas.microsoft.com/office/drawing/2014/main" id="{FDC8C0B9-4C18-4583-AB87-F83517514F36}"/>
                  </a:ext>
                </a:extLst>
              </p:cNvPr>
              <p:cNvSpPr/>
              <p:nvPr/>
            </p:nvSpPr>
            <p:spPr>
              <a:xfrm>
                <a:off x="4201261" y="288887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1050" name="Freeform: Shape 1049">
                <a:extLst>
                  <a:ext uri="{FF2B5EF4-FFF2-40B4-BE49-F238E27FC236}">
                    <a16:creationId xmlns:a16="http://schemas.microsoft.com/office/drawing/2014/main" id="{8E9C9E03-02AE-41D4-A896-83B3C8D1A510}"/>
                  </a:ext>
                </a:extLst>
              </p:cNvPr>
              <p:cNvSpPr/>
              <p:nvPr/>
            </p:nvSpPr>
            <p:spPr>
              <a:xfrm>
                <a:off x="4224907" y="291252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pic>
        <p:nvPicPr>
          <p:cNvPr id="1036" name="Graphic 1035" descr="Server">
            <a:extLst>
              <a:ext uri="{FF2B5EF4-FFF2-40B4-BE49-F238E27FC236}">
                <a16:creationId xmlns:a16="http://schemas.microsoft.com/office/drawing/2014/main" id="{DE2C5C6E-E693-4886-9406-95A68C5026E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27988" y="2643585"/>
            <a:ext cx="762207" cy="762207"/>
          </a:xfrm>
          <a:prstGeom prst="rect">
            <a:avLst/>
          </a:prstGeom>
        </p:spPr>
      </p:pic>
      <p:pic>
        <p:nvPicPr>
          <p:cNvPr id="1037" name="Graphic 1036" descr="Monitor">
            <a:extLst>
              <a:ext uri="{FF2B5EF4-FFF2-40B4-BE49-F238E27FC236}">
                <a16:creationId xmlns:a16="http://schemas.microsoft.com/office/drawing/2014/main" id="{4571AB41-3D5B-4BD0-A085-90D54FC201D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69452" y="2465852"/>
            <a:ext cx="1227132" cy="1227128"/>
          </a:xfrm>
          <a:prstGeom prst="rect">
            <a:avLst/>
          </a:prstGeom>
        </p:spPr>
      </p:pic>
      <p:grpSp>
        <p:nvGrpSpPr>
          <p:cNvPr id="1039" name="Graphic 1037">
            <a:extLst>
              <a:ext uri="{FF2B5EF4-FFF2-40B4-BE49-F238E27FC236}">
                <a16:creationId xmlns:a16="http://schemas.microsoft.com/office/drawing/2014/main" id="{DBAA022B-50AB-4DB0-84C2-8780CBEA61FE}"/>
              </a:ext>
            </a:extLst>
          </p:cNvPr>
          <p:cNvGrpSpPr/>
          <p:nvPr/>
        </p:nvGrpSpPr>
        <p:grpSpPr>
          <a:xfrm>
            <a:off x="1857647" y="2798606"/>
            <a:ext cx="409616" cy="410249"/>
            <a:chOff x="7564432" y="4899643"/>
            <a:chExt cx="1955769" cy="1958789"/>
          </a:xfrm>
          <a:solidFill>
            <a:schemeClr val="tx2"/>
          </a:solidFill>
        </p:grpSpPr>
        <p:sp>
          <p:nvSpPr>
            <p:cNvPr id="1040" name="Freeform: Shape 1039">
              <a:extLst>
                <a:ext uri="{FF2B5EF4-FFF2-40B4-BE49-F238E27FC236}">
                  <a16:creationId xmlns:a16="http://schemas.microsoft.com/office/drawing/2014/main" id="{AE28C2CF-FDC8-4DB3-9599-443BD584F840}"/>
                </a:ext>
              </a:extLst>
            </p:cNvPr>
            <p:cNvSpPr/>
            <p:nvPr/>
          </p:nvSpPr>
          <p:spPr>
            <a:xfrm>
              <a:off x="8460085" y="4899643"/>
              <a:ext cx="1060068" cy="938124"/>
            </a:xfrm>
            <a:custGeom>
              <a:avLst/>
              <a:gdLst>
                <a:gd name="connsiteX0" fmla="*/ 1060048 w 1060068"/>
                <a:gd name="connsiteY0" fmla="*/ 463969 h 938124"/>
                <a:gd name="connsiteX1" fmla="*/ 1060058 w 1060068"/>
                <a:gd name="connsiteY1" fmla="*/ 911710 h 938124"/>
                <a:gd name="connsiteX2" fmla="*/ 1042739 w 1060068"/>
                <a:gd name="connsiteY2" fmla="*/ 928911 h 938124"/>
                <a:gd name="connsiteX3" fmla="*/ 761245 w 1060068"/>
                <a:gd name="connsiteY3" fmla="*/ 930920 h 938124"/>
                <a:gd name="connsiteX4" fmla="*/ 517166 w 1060068"/>
                <a:gd name="connsiteY4" fmla="*/ 932859 h 938124"/>
                <a:gd name="connsiteX5" fmla="*/ 265210 w 1060068"/>
                <a:gd name="connsiteY5" fmla="*/ 934848 h 938124"/>
                <a:gd name="connsiteX6" fmla="*/ 29992 w 1060068"/>
                <a:gd name="connsiteY6" fmla="*/ 936837 h 938124"/>
                <a:gd name="connsiteX7" fmla="*/ 13323 w 1060068"/>
                <a:gd name="connsiteY7" fmla="*/ 937900 h 938124"/>
                <a:gd name="connsiteX8" fmla="*/ 169 w 1060068"/>
                <a:gd name="connsiteY8" fmla="*/ 926499 h 938124"/>
                <a:gd name="connsiteX9" fmla="*/ 150 w 1060068"/>
                <a:gd name="connsiteY9" fmla="*/ 919607 h 938124"/>
                <a:gd name="connsiteX10" fmla="*/ 199 w 1060068"/>
                <a:gd name="connsiteY10" fmla="*/ 170749 h 938124"/>
                <a:gd name="connsiteX11" fmla="*/ 17449 w 1060068"/>
                <a:gd name="connsiteY11" fmla="*/ 150910 h 938124"/>
                <a:gd name="connsiteX12" fmla="*/ 146932 w 1060068"/>
                <a:gd name="connsiteY12" fmla="*/ 132114 h 938124"/>
                <a:gd name="connsiteX13" fmla="*/ 276425 w 1060068"/>
                <a:gd name="connsiteY13" fmla="*/ 113368 h 938124"/>
                <a:gd name="connsiteX14" fmla="*/ 402954 w 1060068"/>
                <a:gd name="connsiteY14" fmla="*/ 94739 h 938124"/>
                <a:gd name="connsiteX15" fmla="*/ 546074 w 1060068"/>
                <a:gd name="connsiteY15" fmla="*/ 74014 h 938124"/>
                <a:gd name="connsiteX16" fmla="*/ 672603 w 1060068"/>
                <a:gd name="connsiteY16" fmla="*/ 55405 h 938124"/>
                <a:gd name="connsiteX17" fmla="*/ 815723 w 1060068"/>
                <a:gd name="connsiteY17" fmla="*/ 34660 h 938124"/>
                <a:gd name="connsiteX18" fmla="*/ 942262 w 1060068"/>
                <a:gd name="connsiteY18" fmla="*/ 16061 h 938124"/>
                <a:gd name="connsiteX19" fmla="*/ 1050330 w 1060068"/>
                <a:gd name="connsiteY19" fmla="*/ 376 h 938124"/>
                <a:gd name="connsiteX20" fmla="*/ 1059979 w 1060068"/>
                <a:gd name="connsiteY20" fmla="*/ 8342 h 938124"/>
                <a:gd name="connsiteX21" fmla="*/ 1060038 w 1060068"/>
                <a:gd name="connsiteY21" fmla="*/ 18178 h 938124"/>
                <a:gd name="connsiteX22" fmla="*/ 1060048 w 1060068"/>
                <a:gd name="connsiteY22" fmla="*/ 463969 h 93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60068" h="938124">
                  <a:moveTo>
                    <a:pt x="1060048" y="463969"/>
                  </a:moveTo>
                  <a:cubicBezTo>
                    <a:pt x="1060048" y="613213"/>
                    <a:pt x="1060038" y="762467"/>
                    <a:pt x="1060058" y="911710"/>
                  </a:cubicBezTo>
                  <a:cubicBezTo>
                    <a:pt x="1060058" y="929561"/>
                    <a:pt x="1060619" y="928793"/>
                    <a:pt x="1042739" y="928911"/>
                  </a:cubicBezTo>
                  <a:cubicBezTo>
                    <a:pt x="948908" y="929541"/>
                    <a:pt x="855076" y="930211"/>
                    <a:pt x="761245" y="930920"/>
                  </a:cubicBezTo>
                  <a:cubicBezTo>
                    <a:pt x="679889" y="931530"/>
                    <a:pt x="598523" y="932219"/>
                    <a:pt x="517166" y="932859"/>
                  </a:cubicBezTo>
                  <a:cubicBezTo>
                    <a:pt x="433181" y="933529"/>
                    <a:pt x="349195" y="934169"/>
                    <a:pt x="265210" y="934848"/>
                  </a:cubicBezTo>
                  <a:cubicBezTo>
                    <a:pt x="186808" y="935478"/>
                    <a:pt x="108395" y="936128"/>
                    <a:pt x="29992" y="936837"/>
                  </a:cubicBezTo>
                  <a:cubicBezTo>
                    <a:pt x="24429" y="936886"/>
                    <a:pt x="18867" y="937418"/>
                    <a:pt x="13323" y="937900"/>
                  </a:cubicBezTo>
                  <a:cubicBezTo>
                    <a:pt x="2463" y="938846"/>
                    <a:pt x="406" y="937123"/>
                    <a:pt x="169" y="926499"/>
                  </a:cubicBezTo>
                  <a:cubicBezTo>
                    <a:pt x="120" y="924205"/>
                    <a:pt x="150" y="921911"/>
                    <a:pt x="150" y="919607"/>
                  </a:cubicBezTo>
                  <a:cubicBezTo>
                    <a:pt x="150" y="669984"/>
                    <a:pt x="130" y="420372"/>
                    <a:pt x="199" y="170749"/>
                  </a:cubicBezTo>
                  <a:cubicBezTo>
                    <a:pt x="199" y="154090"/>
                    <a:pt x="-3129" y="153864"/>
                    <a:pt x="17449" y="150910"/>
                  </a:cubicBezTo>
                  <a:cubicBezTo>
                    <a:pt x="60623" y="144707"/>
                    <a:pt x="103767" y="138376"/>
                    <a:pt x="146932" y="132114"/>
                  </a:cubicBezTo>
                  <a:cubicBezTo>
                    <a:pt x="190096" y="125852"/>
                    <a:pt x="233270" y="119669"/>
                    <a:pt x="276425" y="113368"/>
                  </a:cubicBezTo>
                  <a:cubicBezTo>
                    <a:pt x="318604" y="107214"/>
                    <a:pt x="360774" y="100893"/>
                    <a:pt x="402954" y="94739"/>
                  </a:cubicBezTo>
                  <a:cubicBezTo>
                    <a:pt x="450657" y="87778"/>
                    <a:pt x="498380" y="80965"/>
                    <a:pt x="546074" y="74014"/>
                  </a:cubicBezTo>
                  <a:cubicBezTo>
                    <a:pt x="588263" y="67860"/>
                    <a:pt x="630423" y="61559"/>
                    <a:pt x="672603" y="55405"/>
                  </a:cubicBezTo>
                  <a:cubicBezTo>
                    <a:pt x="720306" y="48444"/>
                    <a:pt x="768019" y="41621"/>
                    <a:pt x="815723" y="34660"/>
                  </a:cubicBezTo>
                  <a:cubicBezTo>
                    <a:pt x="857912" y="28506"/>
                    <a:pt x="900072" y="22234"/>
                    <a:pt x="942262" y="16061"/>
                  </a:cubicBezTo>
                  <a:cubicBezTo>
                    <a:pt x="978278" y="10793"/>
                    <a:pt x="1014304" y="5555"/>
                    <a:pt x="1050330" y="376"/>
                  </a:cubicBezTo>
                  <a:cubicBezTo>
                    <a:pt x="1058305" y="-766"/>
                    <a:pt x="1059595" y="367"/>
                    <a:pt x="1059979" y="8342"/>
                  </a:cubicBezTo>
                  <a:cubicBezTo>
                    <a:pt x="1060136" y="11611"/>
                    <a:pt x="1060038" y="14899"/>
                    <a:pt x="1060038" y="18178"/>
                  </a:cubicBezTo>
                  <a:cubicBezTo>
                    <a:pt x="1060048" y="166781"/>
                    <a:pt x="1060048" y="315375"/>
                    <a:pt x="1060048" y="463969"/>
                  </a:cubicBezTo>
                  <a:close/>
                </a:path>
              </a:pathLst>
            </a:custGeom>
            <a:grpFill/>
            <a:ln w="983"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BE769EB0-D6B1-4BBB-B338-FB3F15F1E2F0}"/>
                </a:ext>
              </a:extLst>
            </p:cNvPr>
            <p:cNvSpPr/>
            <p:nvPr/>
          </p:nvSpPr>
          <p:spPr>
            <a:xfrm>
              <a:off x="8458414" y="5932221"/>
              <a:ext cx="1061787" cy="926211"/>
            </a:xfrm>
            <a:custGeom>
              <a:avLst/>
              <a:gdLst>
                <a:gd name="connsiteX0" fmla="*/ 1061719 w 1061787"/>
                <a:gd name="connsiteY0" fmla="*/ 926211 h 926211"/>
                <a:gd name="connsiteX1" fmla="*/ 1049234 w 1061787"/>
                <a:gd name="connsiteY1" fmla="*/ 925414 h 926211"/>
                <a:gd name="connsiteX2" fmla="*/ 905081 w 1061787"/>
                <a:gd name="connsiteY2" fmla="*/ 905082 h 926211"/>
                <a:gd name="connsiteX3" fmla="*/ 785276 w 1061787"/>
                <a:gd name="connsiteY3" fmla="*/ 888206 h 926211"/>
                <a:gd name="connsiteX4" fmla="*/ 654769 w 1061787"/>
                <a:gd name="connsiteY4" fmla="*/ 869686 h 926211"/>
                <a:gd name="connsiteX5" fmla="*/ 521328 w 1061787"/>
                <a:gd name="connsiteY5" fmla="*/ 850851 h 926211"/>
                <a:gd name="connsiteX6" fmla="*/ 373286 w 1061787"/>
                <a:gd name="connsiteY6" fmla="*/ 829929 h 926211"/>
                <a:gd name="connsiteX7" fmla="*/ 240800 w 1061787"/>
                <a:gd name="connsiteY7" fmla="*/ 811379 h 926211"/>
                <a:gd name="connsiteX8" fmla="*/ 93732 w 1061787"/>
                <a:gd name="connsiteY8" fmla="*/ 790545 h 926211"/>
                <a:gd name="connsiteX9" fmla="*/ 17741 w 1061787"/>
                <a:gd name="connsiteY9" fmla="*/ 779912 h 926211"/>
                <a:gd name="connsiteX10" fmla="*/ 1821 w 1061787"/>
                <a:gd name="connsiteY10" fmla="*/ 761805 h 926211"/>
                <a:gd name="connsiteX11" fmla="*/ 1525 w 1061787"/>
                <a:gd name="connsiteY11" fmla="*/ 329817 h 926211"/>
                <a:gd name="connsiteX12" fmla="*/ 9 w 1061787"/>
                <a:gd name="connsiteY12" fmla="*/ 16975 h 926211"/>
                <a:gd name="connsiteX13" fmla="*/ 16530 w 1061787"/>
                <a:gd name="connsiteY13" fmla="*/ 0 h 926211"/>
                <a:gd name="connsiteX14" fmla="*/ 1046300 w 1061787"/>
                <a:gd name="connsiteY14" fmla="*/ 444 h 926211"/>
                <a:gd name="connsiteX15" fmla="*/ 1061788 w 1061787"/>
                <a:gd name="connsiteY15" fmla="*/ 15537 h 926211"/>
                <a:gd name="connsiteX16" fmla="*/ 1061729 w 1061787"/>
                <a:gd name="connsiteY16" fmla="*/ 912969 h 926211"/>
                <a:gd name="connsiteX17" fmla="*/ 1061719 w 1061787"/>
                <a:gd name="connsiteY17" fmla="*/ 926211 h 92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787" h="926211">
                  <a:moveTo>
                    <a:pt x="1061719" y="926211"/>
                  </a:moveTo>
                  <a:cubicBezTo>
                    <a:pt x="1056274" y="925877"/>
                    <a:pt x="1052720" y="925906"/>
                    <a:pt x="1049234" y="925414"/>
                  </a:cubicBezTo>
                  <a:cubicBezTo>
                    <a:pt x="1001177" y="918679"/>
                    <a:pt x="953129" y="911866"/>
                    <a:pt x="905081" y="905082"/>
                  </a:cubicBezTo>
                  <a:cubicBezTo>
                    <a:pt x="865146" y="899450"/>
                    <a:pt x="825211" y="893848"/>
                    <a:pt x="785276" y="888206"/>
                  </a:cubicBezTo>
                  <a:cubicBezTo>
                    <a:pt x="741767" y="882053"/>
                    <a:pt x="698268" y="875850"/>
                    <a:pt x="654769" y="869686"/>
                  </a:cubicBezTo>
                  <a:cubicBezTo>
                    <a:pt x="610296" y="863395"/>
                    <a:pt x="565812" y="857133"/>
                    <a:pt x="521328" y="850851"/>
                  </a:cubicBezTo>
                  <a:cubicBezTo>
                    <a:pt x="471981" y="843880"/>
                    <a:pt x="422633" y="836870"/>
                    <a:pt x="373286" y="829929"/>
                  </a:cubicBezTo>
                  <a:cubicBezTo>
                    <a:pt x="329127" y="823716"/>
                    <a:pt x="284958" y="817602"/>
                    <a:pt x="240800" y="811379"/>
                  </a:cubicBezTo>
                  <a:cubicBezTo>
                    <a:pt x="191777" y="804467"/>
                    <a:pt x="142754" y="797477"/>
                    <a:pt x="93732" y="790545"/>
                  </a:cubicBezTo>
                  <a:cubicBezTo>
                    <a:pt x="68408" y="786961"/>
                    <a:pt x="43085" y="783338"/>
                    <a:pt x="17741" y="779912"/>
                  </a:cubicBezTo>
                  <a:cubicBezTo>
                    <a:pt x="1860" y="777765"/>
                    <a:pt x="1831" y="777913"/>
                    <a:pt x="1821" y="761805"/>
                  </a:cubicBezTo>
                  <a:cubicBezTo>
                    <a:pt x="1742" y="617809"/>
                    <a:pt x="1840" y="473813"/>
                    <a:pt x="1525" y="329817"/>
                  </a:cubicBezTo>
                  <a:cubicBezTo>
                    <a:pt x="1299" y="225540"/>
                    <a:pt x="511" y="121252"/>
                    <a:pt x="9" y="16975"/>
                  </a:cubicBezTo>
                  <a:cubicBezTo>
                    <a:pt x="-70" y="10"/>
                    <a:pt x="-1" y="-9"/>
                    <a:pt x="16530" y="0"/>
                  </a:cubicBezTo>
                  <a:cubicBezTo>
                    <a:pt x="359787" y="148"/>
                    <a:pt x="703044" y="296"/>
                    <a:pt x="1046300" y="444"/>
                  </a:cubicBezTo>
                  <a:cubicBezTo>
                    <a:pt x="1061758" y="453"/>
                    <a:pt x="1061788" y="473"/>
                    <a:pt x="1061788" y="15537"/>
                  </a:cubicBezTo>
                  <a:cubicBezTo>
                    <a:pt x="1061778" y="314684"/>
                    <a:pt x="1061748" y="613822"/>
                    <a:pt x="1061729" y="912969"/>
                  </a:cubicBezTo>
                  <a:cubicBezTo>
                    <a:pt x="1061719" y="916809"/>
                    <a:pt x="1061719" y="920678"/>
                    <a:pt x="1061719" y="926211"/>
                  </a:cubicBezTo>
                  <a:close/>
                </a:path>
              </a:pathLst>
            </a:custGeom>
            <a:grpFill/>
            <a:ln w="983" cap="flat">
              <a:noFill/>
              <a:prstDash val="solid"/>
              <a:miter/>
            </a:ln>
          </p:spPr>
          <p:txBody>
            <a:bodyPr rtlCol="0" anchor="ctr"/>
            <a:lstStyle/>
            <a:p>
              <a:endParaRPr lang="en-US"/>
            </a:p>
          </p:txBody>
        </p:sp>
        <p:sp>
          <p:nvSpPr>
            <p:cNvPr id="1042" name="Freeform: Shape 1041">
              <a:extLst>
                <a:ext uri="{FF2B5EF4-FFF2-40B4-BE49-F238E27FC236}">
                  <a16:creationId xmlns:a16="http://schemas.microsoft.com/office/drawing/2014/main" id="{1B3188E4-86C7-4482-AFB0-6C4D4D654DB8}"/>
                </a:ext>
              </a:extLst>
            </p:cNvPr>
            <p:cNvSpPr/>
            <p:nvPr/>
          </p:nvSpPr>
          <p:spPr>
            <a:xfrm>
              <a:off x="7564432" y="5068296"/>
              <a:ext cx="801409" cy="775511"/>
            </a:xfrm>
            <a:custGeom>
              <a:avLst/>
              <a:gdLst>
                <a:gd name="connsiteX0" fmla="*/ 801410 w 801409"/>
                <a:gd name="connsiteY0" fmla="*/ 384934 h 775511"/>
                <a:gd name="connsiteX1" fmla="*/ 801410 w 801409"/>
                <a:gd name="connsiteY1" fmla="*/ 752993 h 775511"/>
                <a:gd name="connsiteX2" fmla="*/ 783973 w 801409"/>
                <a:gd name="connsiteY2" fmla="*/ 770065 h 775511"/>
                <a:gd name="connsiteX3" fmla="*/ 738682 w 801409"/>
                <a:gd name="connsiteY3" fmla="*/ 770115 h 775511"/>
                <a:gd name="connsiteX4" fmla="*/ 381355 w 801409"/>
                <a:gd name="connsiteY4" fmla="*/ 772104 h 775511"/>
                <a:gd name="connsiteX5" fmla="*/ 51597 w 801409"/>
                <a:gd name="connsiteY5" fmla="*/ 774112 h 775511"/>
                <a:gd name="connsiteX6" fmla="*/ 16231 w 801409"/>
                <a:gd name="connsiteY6" fmla="*/ 775471 h 775511"/>
                <a:gd name="connsiteX7" fmla="*/ 1669 w 801409"/>
                <a:gd name="connsiteY7" fmla="*/ 760544 h 775511"/>
                <a:gd name="connsiteX8" fmla="*/ 1541 w 801409"/>
                <a:gd name="connsiteY8" fmla="*/ 402322 h 775511"/>
                <a:gd name="connsiteX9" fmla="*/ 1413 w 801409"/>
                <a:gd name="connsiteY9" fmla="*/ 208457 h 775511"/>
                <a:gd name="connsiteX10" fmla="*/ 44 w 801409"/>
                <a:gd name="connsiteY10" fmla="*/ 123891 h 775511"/>
                <a:gd name="connsiteX11" fmla="*/ 133 w 801409"/>
                <a:gd name="connsiteY11" fmla="*/ 116024 h 775511"/>
                <a:gd name="connsiteX12" fmla="*/ 8965 w 801409"/>
                <a:gd name="connsiteY12" fmla="*/ 106562 h 775511"/>
                <a:gd name="connsiteX13" fmla="*/ 113282 w 801409"/>
                <a:gd name="connsiteY13" fmla="*/ 92482 h 775511"/>
                <a:gd name="connsiteX14" fmla="*/ 221468 w 801409"/>
                <a:gd name="connsiteY14" fmla="*/ 77654 h 775511"/>
                <a:gd name="connsiteX15" fmla="*/ 347239 w 801409"/>
                <a:gd name="connsiteY15" fmla="*/ 60788 h 775511"/>
                <a:gd name="connsiteX16" fmla="*/ 466148 w 801409"/>
                <a:gd name="connsiteY16" fmla="*/ 44474 h 775511"/>
                <a:gd name="connsiteX17" fmla="*/ 576294 w 801409"/>
                <a:gd name="connsiteY17" fmla="*/ 29479 h 775511"/>
                <a:gd name="connsiteX18" fmla="*/ 714697 w 801409"/>
                <a:gd name="connsiteY18" fmla="*/ 10525 h 775511"/>
                <a:gd name="connsiteX19" fmla="*/ 789762 w 801409"/>
                <a:gd name="connsiteY19" fmla="*/ 364 h 775511"/>
                <a:gd name="connsiteX20" fmla="*/ 801272 w 801409"/>
                <a:gd name="connsiteY20" fmla="*/ 9984 h 775511"/>
                <a:gd name="connsiteX21" fmla="*/ 801311 w 801409"/>
                <a:gd name="connsiteY21" fmla="*/ 18845 h 775511"/>
                <a:gd name="connsiteX22" fmla="*/ 801311 w 801409"/>
                <a:gd name="connsiteY22" fmla="*/ 384944 h 775511"/>
                <a:gd name="connsiteX23" fmla="*/ 801410 w 801409"/>
                <a:gd name="connsiteY23" fmla="*/ 384934 h 77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1409" h="775511">
                  <a:moveTo>
                    <a:pt x="801410" y="384934"/>
                  </a:moveTo>
                  <a:cubicBezTo>
                    <a:pt x="801410" y="507624"/>
                    <a:pt x="801410" y="630303"/>
                    <a:pt x="801410" y="752993"/>
                  </a:cubicBezTo>
                  <a:cubicBezTo>
                    <a:pt x="801410" y="770036"/>
                    <a:pt x="801400" y="770036"/>
                    <a:pt x="783973" y="770065"/>
                  </a:cubicBezTo>
                  <a:cubicBezTo>
                    <a:pt x="768879" y="770095"/>
                    <a:pt x="753775" y="770036"/>
                    <a:pt x="738682" y="770115"/>
                  </a:cubicBezTo>
                  <a:cubicBezTo>
                    <a:pt x="619576" y="770765"/>
                    <a:pt x="500461" y="771414"/>
                    <a:pt x="381355" y="772104"/>
                  </a:cubicBezTo>
                  <a:cubicBezTo>
                    <a:pt x="271436" y="772734"/>
                    <a:pt x="161517" y="773364"/>
                    <a:pt x="51597" y="774112"/>
                  </a:cubicBezTo>
                  <a:cubicBezTo>
                    <a:pt x="39802" y="774191"/>
                    <a:pt x="28017" y="775284"/>
                    <a:pt x="16231" y="775471"/>
                  </a:cubicBezTo>
                  <a:cubicBezTo>
                    <a:pt x="1728" y="775697"/>
                    <a:pt x="1669" y="775491"/>
                    <a:pt x="1669" y="760544"/>
                  </a:cubicBezTo>
                  <a:cubicBezTo>
                    <a:pt x="1610" y="641144"/>
                    <a:pt x="1580" y="521733"/>
                    <a:pt x="1541" y="402322"/>
                  </a:cubicBezTo>
                  <a:cubicBezTo>
                    <a:pt x="1521" y="337704"/>
                    <a:pt x="1639" y="273075"/>
                    <a:pt x="1413" y="208457"/>
                  </a:cubicBezTo>
                  <a:cubicBezTo>
                    <a:pt x="1315" y="180268"/>
                    <a:pt x="517" y="152079"/>
                    <a:pt x="44" y="123891"/>
                  </a:cubicBezTo>
                  <a:cubicBezTo>
                    <a:pt x="5" y="121272"/>
                    <a:pt x="-64" y="118633"/>
                    <a:pt x="133" y="116024"/>
                  </a:cubicBezTo>
                  <a:cubicBezTo>
                    <a:pt x="645" y="109132"/>
                    <a:pt x="2043" y="107507"/>
                    <a:pt x="8965" y="106562"/>
                  </a:cubicBezTo>
                  <a:cubicBezTo>
                    <a:pt x="43731" y="101826"/>
                    <a:pt x="78516" y="97218"/>
                    <a:pt x="113282" y="92482"/>
                  </a:cubicBezTo>
                  <a:cubicBezTo>
                    <a:pt x="149347" y="87579"/>
                    <a:pt x="185403" y="82538"/>
                    <a:pt x="221468" y="77654"/>
                  </a:cubicBezTo>
                  <a:cubicBezTo>
                    <a:pt x="263382" y="71983"/>
                    <a:pt x="305326" y="66470"/>
                    <a:pt x="347239" y="60788"/>
                  </a:cubicBezTo>
                  <a:cubicBezTo>
                    <a:pt x="386879" y="55413"/>
                    <a:pt x="426509" y="49889"/>
                    <a:pt x="466148" y="44474"/>
                  </a:cubicBezTo>
                  <a:cubicBezTo>
                    <a:pt x="502863" y="39452"/>
                    <a:pt x="539579" y="34500"/>
                    <a:pt x="576294" y="29479"/>
                  </a:cubicBezTo>
                  <a:cubicBezTo>
                    <a:pt x="622432" y="23177"/>
                    <a:pt x="668559" y="16837"/>
                    <a:pt x="714697" y="10525"/>
                  </a:cubicBezTo>
                  <a:cubicBezTo>
                    <a:pt x="739716" y="7109"/>
                    <a:pt x="764724" y="3653"/>
                    <a:pt x="789762" y="364"/>
                  </a:cubicBezTo>
                  <a:cubicBezTo>
                    <a:pt x="799175" y="-876"/>
                    <a:pt x="800927" y="748"/>
                    <a:pt x="801272" y="9984"/>
                  </a:cubicBezTo>
                  <a:cubicBezTo>
                    <a:pt x="801380" y="12928"/>
                    <a:pt x="801311" y="15891"/>
                    <a:pt x="801311" y="18845"/>
                  </a:cubicBezTo>
                  <a:cubicBezTo>
                    <a:pt x="801311" y="140875"/>
                    <a:pt x="801311" y="262905"/>
                    <a:pt x="801311" y="384944"/>
                  </a:cubicBezTo>
                  <a:cubicBezTo>
                    <a:pt x="801331" y="384934"/>
                    <a:pt x="801370" y="384934"/>
                    <a:pt x="801410" y="384934"/>
                  </a:cubicBezTo>
                  <a:close/>
                </a:path>
              </a:pathLst>
            </a:custGeom>
            <a:grpFill/>
            <a:ln w="983"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23EEB675-EAC5-4291-819C-3D58D11CD07D}"/>
                </a:ext>
              </a:extLst>
            </p:cNvPr>
            <p:cNvSpPr/>
            <p:nvPr/>
          </p:nvSpPr>
          <p:spPr>
            <a:xfrm>
              <a:off x="7566045" y="5920720"/>
              <a:ext cx="799790" cy="776227"/>
            </a:xfrm>
            <a:custGeom>
              <a:avLst/>
              <a:gdLst>
                <a:gd name="connsiteX0" fmla="*/ 7 w 799790"/>
                <a:gd name="connsiteY0" fmla="*/ 333264 h 776227"/>
                <a:gd name="connsiteX1" fmla="*/ 7 w 799790"/>
                <a:gd name="connsiteY1" fmla="*/ 16385 h 776227"/>
                <a:gd name="connsiteX2" fmla="*/ 16125 w 799790"/>
                <a:gd name="connsiteY2" fmla="*/ 1 h 776227"/>
                <a:gd name="connsiteX3" fmla="*/ 101784 w 799790"/>
                <a:gd name="connsiteY3" fmla="*/ 149 h 776227"/>
                <a:gd name="connsiteX4" fmla="*/ 415779 w 799790"/>
                <a:gd name="connsiteY4" fmla="*/ 2118 h 776227"/>
                <a:gd name="connsiteX5" fmla="*/ 707128 w 799790"/>
                <a:gd name="connsiteY5" fmla="*/ 4127 h 776227"/>
                <a:gd name="connsiteX6" fmla="*/ 787785 w 799790"/>
                <a:gd name="connsiteY6" fmla="*/ 5712 h 776227"/>
                <a:gd name="connsiteX7" fmla="*/ 798104 w 799790"/>
                <a:gd name="connsiteY7" fmla="*/ 15991 h 776227"/>
                <a:gd name="connsiteX8" fmla="*/ 798183 w 799790"/>
                <a:gd name="connsiteY8" fmla="*/ 87826 h 776227"/>
                <a:gd name="connsiteX9" fmla="*/ 798242 w 799790"/>
                <a:gd name="connsiteY9" fmla="*/ 255128 h 776227"/>
                <a:gd name="connsiteX10" fmla="*/ 799748 w 799790"/>
                <a:gd name="connsiteY10" fmla="*/ 757936 h 776227"/>
                <a:gd name="connsiteX11" fmla="*/ 799640 w 799790"/>
                <a:gd name="connsiteY11" fmla="*/ 768757 h 776227"/>
                <a:gd name="connsiteX12" fmla="*/ 791182 w 799790"/>
                <a:gd name="connsiteY12" fmla="*/ 776013 h 776227"/>
                <a:gd name="connsiteX13" fmla="*/ 753128 w 799790"/>
                <a:gd name="connsiteY13" fmla="*/ 771160 h 776227"/>
                <a:gd name="connsiteX14" fmla="*/ 611820 w 799790"/>
                <a:gd name="connsiteY14" fmla="*/ 751793 h 776227"/>
                <a:gd name="connsiteX15" fmla="*/ 506617 w 799790"/>
                <a:gd name="connsiteY15" fmla="*/ 736984 h 776227"/>
                <a:gd name="connsiteX16" fmla="*/ 386724 w 799790"/>
                <a:gd name="connsiteY16" fmla="*/ 720670 h 776227"/>
                <a:gd name="connsiteX17" fmla="*/ 249334 w 799790"/>
                <a:gd name="connsiteY17" fmla="*/ 701667 h 776227"/>
                <a:gd name="connsiteX18" fmla="*/ 113855 w 799790"/>
                <a:gd name="connsiteY18" fmla="*/ 683196 h 776227"/>
                <a:gd name="connsiteX19" fmla="*/ 10542 w 799790"/>
                <a:gd name="connsiteY19" fmla="*/ 669087 h 776227"/>
                <a:gd name="connsiteX20" fmla="*/ 66 w 799790"/>
                <a:gd name="connsiteY20" fmla="*/ 657036 h 776227"/>
                <a:gd name="connsiteX21" fmla="*/ 17 w 799790"/>
                <a:gd name="connsiteY21" fmla="*/ 550750 h 776227"/>
                <a:gd name="connsiteX22" fmla="*/ 7 w 799790"/>
                <a:gd name="connsiteY22" fmla="*/ 333264 h 77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9790" h="776227">
                  <a:moveTo>
                    <a:pt x="7" y="333264"/>
                  </a:moveTo>
                  <a:cubicBezTo>
                    <a:pt x="-2" y="227638"/>
                    <a:pt x="-2" y="122011"/>
                    <a:pt x="7" y="16385"/>
                  </a:cubicBezTo>
                  <a:cubicBezTo>
                    <a:pt x="7" y="-9"/>
                    <a:pt x="27" y="-18"/>
                    <a:pt x="16125" y="1"/>
                  </a:cubicBezTo>
                  <a:cubicBezTo>
                    <a:pt x="44678" y="41"/>
                    <a:pt x="73231" y="-18"/>
                    <a:pt x="101784" y="149"/>
                  </a:cubicBezTo>
                  <a:cubicBezTo>
                    <a:pt x="206446" y="759"/>
                    <a:pt x="311117" y="1439"/>
                    <a:pt x="415779" y="2118"/>
                  </a:cubicBezTo>
                  <a:cubicBezTo>
                    <a:pt x="512899" y="2748"/>
                    <a:pt x="610018" y="3349"/>
                    <a:pt x="707128" y="4127"/>
                  </a:cubicBezTo>
                  <a:cubicBezTo>
                    <a:pt x="734017" y="4343"/>
                    <a:pt x="760896" y="5111"/>
                    <a:pt x="787785" y="5712"/>
                  </a:cubicBezTo>
                  <a:cubicBezTo>
                    <a:pt x="796942" y="5919"/>
                    <a:pt x="798045" y="6903"/>
                    <a:pt x="798104" y="15991"/>
                  </a:cubicBezTo>
                  <a:cubicBezTo>
                    <a:pt x="798252" y="39936"/>
                    <a:pt x="798173" y="63881"/>
                    <a:pt x="798183" y="87826"/>
                  </a:cubicBezTo>
                  <a:cubicBezTo>
                    <a:pt x="798202" y="143593"/>
                    <a:pt x="798094" y="199360"/>
                    <a:pt x="798242" y="255128"/>
                  </a:cubicBezTo>
                  <a:cubicBezTo>
                    <a:pt x="798695" y="422734"/>
                    <a:pt x="799246" y="590330"/>
                    <a:pt x="799748" y="757936"/>
                  </a:cubicBezTo>
                  <a:cubicBezTo>
                    <a:pt x="799758" y="761540"/>
                    <a:pt x="799886" y="765163"/>
                    <a:pt x="799640" y="768757"/>
                  </a:cubicBezTo>
                  <a:cubicBezTo>
                    <a:pt x="799177" y="775689"/>
                    <a:pt x="798104" y="776791"/>
                    <a:pt x="791182" y="776013"/>
                  </a:cubicBezTo>
                  <a:cubicBezTo>
                    <a:pt x="778471" y="774596"/>
                    <a:pt x="765800" y="772892"/>
                    <a:pt x="753128" y="771160"/>
                  </a:cubicBezTo>
                  <a:cubicBezTo>
                    <a:pt x="706015" y="764740"/>
                    <a:pt x="658913" y="758320"/>
                    <a:pt x="611820" y="751793"/>
                  </a:cubicBezTo>
                  <a:cubicBezTo>
                    <a:pt x="576739" y="746929"/>
                    <a:pt x="541698" y="741829"/>
                    <a:pt x="506617" y="736984"/>
                  </a:cubicBezTo>
                  <a:cubicBezTo>
                    <a:pt x="466662" y="731461"/>
                    <a:pt x="426688" y="726154"/>
                    <a:pt x="386724" y="720670"/>
                  </a:cubicBezTo>
                  <a:cubicBezTo>
                    <a:pt x="340921" y="714378"/>
                    <a:pt x="295137" y="707959"/>
                    <a:pt x="249334" y="701667"/>
                  </a:cubicBezTo>
                  <a:cubicBezTo>
                    <a:pt x="204181" y="695464"/>
                    <a:pt x="159018" y="689350"/>
                    <a:pt x="113855" y="683196"/>
                  </a:cubicBezTo>
                  <a:cubicBezTo>
                    <a:pt x="79414" y="678500"/>
                    <a:pt x="44973" y="673853"/>
                    <a:pt x="10542" y="669087"/>
                  </a:cubicBezTo>
                  <a:cubicBezTo>
                    <a:pt x="1405" y="667827"/>
                    <a:pt x="86" y="666350"/>
                    <a:pt x="66" y="657036"/>
                  </a:cubicBezTo>
                  <a:cubicBezTo>
                    <a:pt x="-22" y="621611"/>
                    <a:pt x="17" y="586185"/>
                    <a:pt x="17" y="550750"/>
                  </a:cubicBezTo>
                  <a:cubicBezTo>
                    <a:pt x="7" y="478255"/>
                    <a:pt x="7" y="405760"/>
                    <a:pt x="7" y="333264"/>
                  </a:cubicBezTo>
                  <a:close/>
                </a:path>
              </a:pathLst>
            </a:custGeom>
            <a:grpFill/>
            <a:ln w="983" cap="flat">
              <a:noFill/>
              <a:prstDash val="solid"/>
              <a:miter/>
            </a:ln>
          </p:spPr>
          <p:txBody>
            <a:bodyPr rtlCol="0" anchor="ctr"/>
            <a:lstStyle/>
            <a:p>
              <a:endParaRPr lang="en-US"/>
            </a:p>
          </p:txBody>
        </p:sp>
      </p:grpSp>
      <p:grpSp>
        <p:nvGrpSpPr>
          <p:cNvPr id="310" name="Group 309">
            <a:extLst>
              <a:ext uri="{FF2B5EF4-FFF2-40B4-BE49-F238E27FC236}">
                <a16:creationId xmlns:a16="http://schemas.microsoft.com/office/drawing/2014/main" id="{D3637FFD-8111-4746-8605-38C5688A4786}"/>
              </a:ext>
            </a:extLst>
          </p:cNvPr>
          <p:cNvGrpSpPr/>
          <p:nvPr/>
        </p:nvGrpSpPr>
        <p:grpSpPr>
          <a:xfrm>
            <a:off x="1256283" y="4956888"/>
            <a:ext cx="1219200" cy="914400"/>
            <a:chOff x="1243371" y="4682307"/>
            <a:chExt cx="1219200" cy="914400"/>
          </a:xfrm>
        </p:grpSpPr>
        <p:sp>
          <p:nvSpPr>
            <p:cNvPr id="299" name="Freeform: Shape 298">
              <a:extLst>
                <a:ext uri="{FF2B5EF4-FFF2-40B4-BE49-F238E27FC236}">
                  <a16:creationId xmlns:a16="http://schemas.microsoft.com/office/drawing/2014/main" id="{AD42085B-7111-4BED-9B7F-A0E2C9D630E8}"/>
                </a:ext>
              </a:extLst>
            </p:cNvPr>
            <p:cNvSpPr/>
            <p:nvPr/>
          </p:nvSpPr>
          <p:spPr>
            <a:xfrm>
              <a:off x="1243466" y="4682307"/>
              <a:ext cx="1219104" cy="914400"/>
            </a:xfrm>
            <a:custGeom>
              <a:avLst/>
              <a:gdLst>
                <a:gd name="connsiteX0" fmla="*/ 0 w 1219104"/>
                <a:gd name="connsiteY0" fmla="*/ 0 h 914400"/>
                <a:gd name="connsiteX1" fmla="*/ 1219105 w 1219104"/>
                <a:gd name="connsiteY1" fmla="*/ 0 h 914400"/>
                <a:gd name="connsiteX2" fmla="*/ 1219105 w 1219104"/>
                <a:gd name="connsiteY2" fmla="*/ 914400 h 914400"/>
                <a:gd name="connsiteX3" fmla="*/ 0 w 1219104"/>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219104" h="914400">
                  <a:moveTo>
                    <a:pt x="0" y="0"/>
                  </a:moveTo>
                  <a:lnTo>
                    <a:pt x="1219105" y="0"/>
                  </a:lnTo>
                  <a:lnTo>
                    <a:pt x="1219105" y="914400"/>
                  </a:lnTo>
                  <a:lnTo>
                    <a:pt x="0" y="914400"/>
                  </a:lnTo>
                  <a:close/>
                </a:path>
              </a:pathLst>
            </a:custGeom>
            <a:solidFill>
              <a:srgbClr val="000000"/>
            </a:solid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40626486-3331-41E0-88EE-FCD741C3CC96}"/>
                </a:ext>
              </a:extLst>
            </p:cNvPr>
            <p:cNvSpPr/>
            <p:nvPr/>
          </p:nvSpPr>
          <p:spPr>
            <a:xfrm>
              <a:off x="1243371" y="4682307"/>
              <a:ext cx="1219200" cy="114300"/>
            </a:xfrm>
            <a:custGeom>
              <a:avLst/>
              <a:gdLst>
                <a:gd name="connsiteX0" fmla="*/ 0 w 1219200"/>
                <a:gd name="connsiteY0" fmla="*/ 0 h 114300"/>
                <a:gd name="connsiteX1" fmla="*/ 1219200 w 1219200"/>
                <a:gd name="connsiteY1" fmla="*/ 0 h 114300"/>
                <a:gd name="connsiteX2" fmla="*/ 1219200 w 1219200"/>
                <a:gd name="connsiteY2" fmla="*/ 114300 h 114300"/>
                <a:gd name="connsiteX3" fmla="*/ 0 w 12192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219200" h="114300">
                  <a:moveTo>
                    <a:pt x="0" y="0"/>
                  </a:moveTo>
                  <a:lnTo>
                    <a:pt x="1219200" y="0"/>
                  </a:lnTo>
                  <a:lnTo>
                    <a:pt x="1219200" y="114300"/>
                  </a:lnTo>
                  <a:lnTo>
                    <a:pt x="0" y="114300"/>
                  </a:lnTo>
                  <a:close/>
                </a:path>
              </a:pathLst>
            </a:custGeom>
            <a:solidFill>
              <a:schemeClr val="tx2"/>
            </a:solid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9AC2FF91-BC6D-4835-9DBE-D86EB6E8088C}"/>
                </a:ext>
              </a:extLst>
            </p:cNvPr>
            <p:cNvSpPr/>
            <p:nvPr/>
          </p:nvSpPr>
          <p:spPr>
            <a:xfrm>
              <a:off x="12814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532ABB64-BEF2-4864-A2F7-B247CA93B806}"/>
                </a:ext>
              </a:extLst>
            </p:cNvPr>
            <p:cNvSpPr/>
            <p:nvPr/>
          </p:nvSpPr>
          <p:spPr>
            <a:xfrm>
              <a:off x="133862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EBA741EE-898F-4B71-80D4-511C53A9B2B1}"/>
                </a:ext>
              </a:extLst>
            </p:cNvPr>
            <p:cNvSpPr/>
            <p:nvPr/>
          </p:nvSpPr>
          <p:spPr>
            <a:xfrm>
              <a:off x="13957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EBBF1A82-2BDE-45ED-BCE3-E601D20C28A2}"/>
                </a:ext>
              </a:extLst>
            </p:cNvPr>
            <p:cNvSpPr/>
            <p:nvPr/>
          </p:nvSpPr>
          <p:spPr>
            <a:xfrm>
              <a:off x="14693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BB758783-F679-48F1-92E3-66FE8794B4E6}"/>
                </a:ext>
              </a:extLst>
            </p:cNvPr>
            <p:cNvSpPr/>
            <p:nvPr/>
          </p:nvSpPr>
          <p:spPr>
            <a:xfrm>
              <a:off x="1757721"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C1A461EE-1A30-4B0A-8F35-FEC49D4AC8C5}"/>
                </a:ext>
              </a:extLst>
            </p:cNvPr>
            <p:cNvSpPr/>
            <p:nvPr/>
          </p:nvSpPr>
          <p:spPr>
            <a:xfrm>
              <a:off x="20408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4D54AFD6-A8C6-44E9-94F5-E326310B1053}"/>
                </a:ext>
              </a:extLst>
            </p:cNvPr>
            <p:cNvSpPr/>
            <p:nvPr/>
          </p:nvSpPr>
          <p:spPr>
            <a:xfrm>
              <a:off x="14693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724F4639-BE6B-4F15-B9A7-670EE0F77C9A}"/>
                </a:ext>
              </a:extLst>
            </p:cNvPr>
            <p:cNvSpPr/>
            <p:nvPr/>
          </p:nvSpPr>
          <p:spPr>
            <a:xfrm>
              <a:off x="1757721"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701CC79A-1E5A-4F3E-A876-5A667FC8737A}"/>
                </a:ext>
              </a:extLst>
            </p:cNvPr>
            <p:cNvSpPr/>
            <p:nvPr/>
          </p:nvSpPr>
          <p:spPr>
            <a:xfrm>
              <a:off x="20408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grpSp>
      <p:grpSp>
        <p:nvGrpSpPr>
          <p:cNvPr id="311" name="Group 310">
            <a:extLst>
              <a:ext uri="{FF2B5EF4-FFF2-40B4-BE49-F238E27FC236}">
                <a16:creationId xmlns:a16="http://schemas.microsoft.com/office/drawing/2014/main" id="{93CCD91B-5B0B-4D9E-8B59-522B65B8B0AA}"/>
              </a:ext>
            </a:extLst>
          </p:cNvPr>
          <p:cNvGrpSpPr/>
          <p:nvPr/>
        </p:nvGrpSpPr>
        <p:grpSpPr>
          <a:xfrm>
            <a:off x="2138589" y="5472673"/>
            <a:ext cx="583959" cy="583961"/>
            <a:chOff x="2053716" y="5229665"/>
            <a:chExt cx="583959" cy="583961"/>
          </a:xfrm>
        </p:grpSpPr>
        <p:sp>
          <p:nvSpPr>
            <p:cNvPr id="238" name="Oval 237">
              <a:extLst>
                <a:ext uri="{FF2B5EF4-FFF2-40B4-BE49-F238E27FC236}">
                  <a16:creationId xmlns:a16="http://schemas.microsoft.com/office/drawing/2014/main" id="{24117026-C8CD-46CD-933E-51B29759D905}"/>
                </a:ext>
              </a:extLst>
            </p:cNvPr>
            <p:cNvSpPr/>
            <p:nvPr/>
          </p:nvSpPr>
          <p:spPr bwMode="auto">
            <a:xfrm>
              <a:off x="2063157" y="5230310"/>
              <a:ext cx="557276" cy="557276"/>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60204EAC-AED2-4428-83F5-4FDC24EC8610}"/>
                </a:ext>
              </a:extLst>
            </p:cNvPr>
            <p:cNvGrpSpPr/>
            <p:nvPr/>
          </p:nvGrpSpPr>
          <p:grpSpPr>
            <a:xfrm>
              <a:off x="2053716" y="5229665"/>
              <a:ext cx="583959" cy="583961"/>
              <a:chOff x="-5010912" y="-1197864"/>
              <a:chExt cx="960120" cy="960121"/>
            </a:xfrm>
          </p:grpSpPr>
          <p:sp>
            <p:nvSpPr>
              <p:cNvPr id="216" name="Freeform: Shape 215">
                <a:extLst>
                  <a:ext uri="{FF2B5EF4-FFF2-40B4-BE49-F238E27FC236}">
                    <a16:creationId xmlns:a16="http://schemas.microsoft.com/office/drawing/2014/main" id="{456E50F5-6A16-4E79-ACA6-5706D1CD3416}"/>
                  </a:ext>
                </a:extLst>
              </p:cNvPr>
              <p:cNvSpPr/>
              <p:nvPr/>
            </p:nvSpPr>
            <p:spPr bwMode="auto">
              <a:xfrm>
                <a:off x="-4695121" y="-1052504"/>
                <a:ext cx="623905" cy="334701"/>
              </a:xfrm>
              <a:custGeom>
                <a:avLst/>
                <a:gdLst>
                  <a:gd name="connsiteX0" fmla="*/ 507646 w 623905"/>
                  <a:gd name="connsiteY0" fmla="*/ 0 h 334701"/>
                  <a:gd name="connsiteX1" fmla="*/ 562343 w 623905"/>
                  <a:gd name="connsiteY1" fmla="*/ 66295 h 334701"/>
                  <a:gd name="connsiteX2" fmla="*/ 606605 w 623905"/>
                  <a:gd name="connsiteY2" fmla="*/ 147840 h 334701"/>
                  <a:gd name="connsiteX3" fmla="*/ 623905 w 623905"/>
                  <a:gd name="connsiteY3" fmla="*/ 203570 h 334701"/>
                  <a:gd name="connsiteX4" fmla="*/ 570966 w 623905"/>
                  <a:gd name="connsiteY4" fmla="*/ 247248 h 334701"/>
                  <a:gd name="connsiteX5" fmla="*/ 284666 w 623905"/>
                  <a:gd name="connsiteY5" fmla="*/ 334701 h 334701"/>
                  <a:gd name="connsiteX6" fmla="*/ 85348 w 623905"/>
                  <a:gd name="connsiteY6" fmla="*/ 294460 h 334701"/>
                  <a:gd name="connsiteX7" fmla="*/ 0 w 623905"/>
                  <a:gd name="connsiteY7" fmla="*/ 248135 h 334701"/>
                  <a:gd name="connsiteX8" fmla="*/ 39262 w 623905"/>
                  <a:gd name="connsiteY8" fmla="*/ 200549 h 334701"/>
                  <a:gd name="connsiteX9" fmla="*/ 389065 w 623905"/>
                  <a:gd name="connsiteY9" fmla="*/ 11954 h 334701"/>
                  <a:gd name="connsiteX10" fmla="*/ 507646 w 623905"/>
                  <a:gd name="connsiteY10" fmla="*/ 0 h 33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3905" h="334701">
                    <a:moveTo>
                      <a:pt x="507646" y="0"/>
                    </a:moveTo>
                    <a:lnTo>
                      <a:pt x="562343" y="66295"/>
                    </a:lnTo>
                    <a:cubicBezTo>
                      <a:pt x="579598" y="91834"/>
                      <a:pt x="594458" y="119123"/>
                      <a:pt x="606605" y="147840"/>
                    </a:cubicBezTo>
                    <a:lnTo>
                      <a:pt x="623905" y="203570"/>
                    </a:lnTo>
                    <a:lnTo>
                      <a:pt x="570966" y="247248"/>
                    </a:lnTo>
                    <a:cubicBezTo>
                      <a:pt x="489240" y="302461"/>
                      <a:pt x="390718" y="334701"/>
                      <a:pt x="284666" y="334701"/>
                    </a:cubicBezTo>
                    <a:cubicBezTo>
                      <a:pt x="213965" y="334701"/>
                      <a:pt x="146610" y="320372"/>
                      <a:pt x="85348" y="294460"/>
                    </a:cubicBezTo>
                    <a:lnTo>
                      <a:pt x="0" y="248135"/>
                    </a:lnTo>
                    <a:lnTo>
                      <a:pt x="39262" y="200549"/>
                    </a:lnTo>
                    <a:cubicBezTo>
                      <a:pt x="133168" y="106642"/>
                      <a:pt x="253943" y="39604"/>
                      <a:pt x="389065" y="11954"/>
                    </a:cubicBezTo>
                    <a:lnTo>
                      <a:pt x="50764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Freeform: Shape 214">
                <a:extLst>
                  <a:ext uri="{FF2B5EF4-FFF2-40B4-BE49-F238E27FC236}">
                    <a16:creationId xmlns:a16="http://schemas.microsoft.com/office/drawing/2014/main" id="{DBE95DEA-C961-49BD-82ED-A736977E924C}"/>
                  </a:ext>
                </a:extLst>
              </p:cNvPr>
              <p:cNvSpPr/>
              <p:nvPr/>
            </p:nvSpPr>
            <p:spPr bwMode="auto">
              <a:xfrm>
                <a:off x="-4917072" y="-1039411"/>
                <a:ext cx="221951" cy="385987"/>
              </a:xfrm>
              <a:custGeom>
                <a:avLst/>
                <a:gdLst>
                  <a:gd name="connsiteX0" fmla="*/ 32043 w 221951"/>
                  <a:gd name="connsiteY0" fmla="*/ 0 h 385987"/>
                  <a:gd name="connsiteX1" fmla="*/ 34794 w 221951"/>
                  <a:gd name="connsiteY1" fmla="*/ 8862 h 385987"/>
                  <a:gd name="connsiteX2" fmla="*/ 220317 w 221951"/>
                  <a:gd name="connsiteY2" fmla="*/ 234155 h 385987"/>
                  <a:gd name="connsiteX3" fmla="*/ 221951 w 221951"/>
                  <a:gd name="connsiteY3" fmla="*/ 235042 h 385987"/>
                  <a:gd name="connsiteX4" fmla="*/ 176726 w 221951"/>
                  <a:gd name="connsiteY4" fmla="*/ 289854 h 385987"/>
                  <a:gd name="connsiteX5" fmla="*/ 124547 w 221951"/>
                  <a:gd name="connsiteY5" fmla="*/ 385987 h 385987"/>
                  <a:gd name="connsiteX6" fmla="*/ 112718 w 221951"/>
                  <a:gd name="connsiteY6" fmla="*/ 371650 h 385987"/>
                  <a:gd name="connsiteX7" fmla="*/ 8610 w 221951"/>
                  <a:gd name="connsiteY7" fmla="*/ 124245 h 385987"/>
                  <a:gd name="connsiteX8" fmla="*/ 0 w 221951"/>
                  <a:gd name="connsiteY8" fmla="*/ 38837 h 385987"/>
                  <a:gd name="connsiteX9" fmla="*/ 32043 w 221951"/>
                  <a:gd name="connsiteY9" fmla="*/ 0 h 3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951" h="385987">
                    <a:moveTo>
                      <a:pt x="32043" y="0"/>
                    </a:moveTo>
                    <a:lnTo>
                      <a:pt x="34794" y="8862"/>
                    </a:lnTo>
                    <a:cubicBezTo>
                      <a:pt x="73662" y="100756"/>
                      <a:pt x="138592" y="178943"/>
                      <a:pt x="220317" y="234155"/>
                    </a:cubicBezTo>
                    <a:lnTo>
                      <a:pt x="221951" y="235042"/>
                    </a:lnTo>
                    <a:lnTo>
                      <a:pt x="176726" y="289854"/>
                    </a:lnTo>
                    <a:lnTo>
                      <a:pt x="124547" y="385987"/>
                    </a:lnTo>
                    <a:lnTo>
                      <a:pt x="112718" y="371650"/>
                    </a:lnTo>
                    <a:cubicBezTo>
                      <a:pt x="62983" y="298032"/>
                      <a:pt x="27043" y="214327"/>
                      <a:pt x="8610" y="124245"/>
                    </a:cubicBezTo>
                    <a:lnTo>
                      <a:pt x="0" y="38837"/>
                    </a:lnTo>
                    <a:lnTo>
                      <a:pt x="32043"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3" name="Freeform: Shape 212">
                <a:extLst>
                  <a:ext uri="{FF2B5EF4-FFF2-40B4-BE49-F238E27FC236}">
                    <a16:creationId xmlns:a16="http://schemas.microsoft.com/office/drawing/2014/main" id="{75AB1A1A-9659-4EDA-B03F-E332C6E70E26}"/>
                  </a:ext>
                </a:extLst>
              </p:cNvPr>
              <p:cNvSpPr/>
              <p:nvPr/>
            </p:nvSpPr>
            <p:spPr bwMode="auto">
              <a:xfrm>
                <a:off x="-4857962" y="-653424"/>
                <a:ext cx="650432" cy="415681"/>
              </a:xfrm>
              <a:custGeom>
                <a:avLst/>
                <a:gdLst>
                  <a:gd name="connsiteX0" fmla="*/ 65436 w 650432"/>
                  <a:gd name="connsiteY0" fmla="*/ 0 h 415681"/>
                  <a:gd name="connsiteX1" fmla="*/ 138094 w 650432"/>
                  <a:gd name="connsiteY1" fmla="*/ 88061 h 415681"/>
                  <a:gd name="connsiteX2" fmla="*/ 627338 w 650432"/>
                  <a:gd name="connsiteY2" fmla="*/ 290713 h 415681"/>
                  <a:gd name="connsiteX3" fmla="*/ 650432 w 650432"/>
                  <a:gd name="connsiteY3" fmla="*/ 288385 h 415681"/>
                  <a:gd name="connsiteX4" fmla="*/ 595516 w 650432"/>
                  <a:gd name="connsiteY4" fmla="*/ 333694 h 415681"/>
                  <a:gd name="connsiteX5" fmla="*/ 327110 w 650432"/>
                  <a:gd name="connsiteY5" fmla="*/ 415681 h 415681"/>
                  <a:gd name="connsiteX6" fmla="*/ 58704 w 650432"/>
                  <a:gd name="connsiteY6" fmla="*/ 333694 h 415681"/>
                  <a:gd name="connsiteX7" fmla="*/ 0 w 650432"/>
                  <a:gd name="connsiteY7" fmla="*/ 285259 h 415681"/>
                  <a:gd name="connsiteX8" fmla="*/ 13507 w 650432"/>
                  <a:gd name="connsiteY8" fmla="*/ 151272 h 415681"/>
                  <a:gd name="connsiteX9" fmla="*/ 53823 w 650432"/>
                  <a:gd name="connsiteY9" fmla="*/ 21396 h 415681"/>
                  <a:gd name="connsiteX10" fmla="*/ 65436 w 650432"/>
                  <a:gd name="connsiteY10" fmla="*/ 0 h 41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432" h="415681">
                    <a:moveTo>
                      <a:pt x="65436" y="0"/>
                    </a:moveTo>
                    <a:lnTo>
                      <a:pt x="138094" y="88061"/>
                    </a:lnTo>
                    <a:cubicBezTo>
                      <a:pt x="263302" y="213270"/>
                      <a:pt x="436276" y="290713"/>
                      <a:pt x="627338" y="290713"/>
                    </a:cubicBezTo>
                    <a:lnTo>
                      <a:pt x="650432" y="288385"/>
                    </a:lnTo>
                    <a:lnTo>
                      <a:pt x="595516" y="333694"/>
                    </a:lnTo>
                    <a:cubicBezTo>
                      <a:pt x="518898" y="385456"/>
                      <a:pt x="426534" y="415681"/>
                      <a:pt x="327110" y="415681"/>
                    </a:cubicBezTo>
                    <a:cubicBezTo>
                      <a:pt x="227686" y="415681"/>
                      <a:pt x="135322" y="385456"/>
                      <a:pt x="58704" y="333694"/>
                    </a:cubicBezTo>
                    <a:lnTo>
                      <a:pt x="0" y="285259"/>
                    </a:lnTo>
                    <a:lnTo>
                      <a:pt x="13507" y="151272"/>
                    </a:lnTo>
                    <a:cubicBezTo>
                      <a:pt x="22724" y="106231"/>
                      <a:pt x="36317" y="62784"/>
                      <a:pt x="53823" y="21396"/>
                    </a:cubicBezTo>
                    <a:lnTo>
                      <a:pt x="6543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0" name="Freeform: Shape 209">
                <a:extLst>
                  <a:ext uri="{FF2B5EF4-FFF2-40B4-BE49-F238E27FC236}">
                    <a16:creationId xmlns:a16="http://schemas.microsoft.com/office/drawing/2014/main" id="{250F30AF-9679-479B-BF1F-7010C0E76D60}"/>
                  </a:ext>
                </a:extLst>
              </p:cNvPr>
              <p:cNvSpPr/>
              <p:nvPr/>
            </p:nvSpPr>
            <p:spPr bwMode="auto">
              <a:xfrm>
                <a:off x="-4885030" y="-1197864"/>
                <a:ext cx="697554" cy="393494"/>
              </a:xfrm>
              <a:custGeom>
                <a:avLst/>
                <a:gdLst>
                  <a:gd name="connsiteX0" fmla="*/ 354178 w 697554"/>
                  <a:gd name="connsiteY0" fmla="*/ 0 h 393494"/>
                  <a:gd name="connsiteX1" fmla="*/ 693632 w 697554"/>
                  <a:gd name="connsiteY1" fmla="*/ 140606 h 393494"/>
                  <a:gd name="connsiteX2" fmla="*/ 697554 w 697554"/>
                  <a:gd name="connsiteY2" fmla="*/ 145359 h 393494"/>
                  <a:gd name="connsiteX3" fmla="*/ 578973 w 697554"/>
                  <a:gd name="connsiteY3" fmla="*/ 157313 h 393494"/>
                  <a:gd name="connsiteX4" fmla="*/ 229170 w 697554"/>
                  <a:gd name="connsiteY4" fmla="*/ 345908 h 393494"/>
                  <a:gd name="connsiteX5" fmla="*/ 189908 w 697554"/>
                  <a:gd name="connsiteY5" fmla="*/ 393494 h 393494"/>
                  <a:gd name="connsiteX6" fmla="*/ 188274 w 697554"/>
                  <a:gd name="connsiteY6" fmla="*/ 392607 h 393494"/>
                  <a:gd name="connsiteX7" fmla="*/ 2751 w 697554"/>
                  <a:gd name="connsiteY7" fmla="*/ 167314 h 393494"/>
                  <a:gd name="connsiteX8" fmla="*/ 0 w 697554"/>
                  <a:gd name="connsiteY8" fmla="*/ 158452 h 393494"/>
                  <a:gd name="connsiteX9" fmla="*/ 14724 w 697554"/>
                  <a:gd name="connsiteY9" fmla="*/ 140606 h 393494"/>
                  <a:gd name="connsiteX10" fmla="*/ 354178 w 697554"/>
                  <a:gd name="connsiteY10" fmla="*/ 0 h 39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7554" h="393494">
                    <a:moveTo>
                      <a:pt x="354178" y="0"/>
                    </a:moveTo>
                    <a:cubicBezTo>
                      <a:pt x="486743" y="0"/>
                      <a:pt x="606758" y="53733"/>
                      <a:pt x="693632" y="140606"/>
                    </a:cubicBezTo>
                    <a:lnTo>
                      <a:pt x="697554" y="145359"/>
                    </a:lnTo>
                    <a:lnTo>
                      <a:pt x="578973" y="157313"/>
                    </a:lnTo>
                    <a:cubicBezTo>
                      <a:pt x="443851" y="184963"/>
                      <a:pt x="323076" y="252001"/>
                      <a:pt x="229170" y="345908"/>
                    </a:cubicBezTo>
                    <a:lnTo>
                      <a:pt x="189908" y="393494"/>
                    </a:lnTo>
                    <a:lnTo>
                      <a:pt x="188274" y="392607"/>
                    </a:lnTo>
                    <a:cubicBezTo>
                      <a:pt x="106549" y="337395"/>
                      <a:pt x="41619" y="259208"/>
                      <a:pt x="2751" y="167314"/>
                    </a:cubicBezTo>
                    <a:lnTo>
                      <a:pt x="0" y="158452"/>
                    </a:lnTo>
                    <a:lnTo>
                      <a:pt x="14724" y="140606"/>
                    </a:lnTo>
                    <a:cubicBezTo>
                      <a:pt x="101598" y="53733"/>
                      <a:pt x="221613" y="0"/>
                      <a:pt x="354178" y="0"/>
                    </a:cubicBez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Freeform: Shape 206">
                <a:extLst>
                  <a:ext uri="{FF2B5EF4-FFF2-40B4-BE49-F238E27FC236}">
                    <a16:creationId xmlns:a16="http://schemas.microsoft.com/office/drawing/2014/main" id="{EE39E7A6-BE4A-4F26-8FE7-37EC9FA050A9}"/>
                  </a:ext>
                </a:extLst>
              </p:cNvPr>
              <p:cNvSpPr/>
              <p:nvPr/>
            </p:nvSpPr>
            <p:spPr bwMode="auto">
              <a:xfrm>
                <a:off x="-5010912" y="-1000573"/>
                <a:ext cx="218386" cy="632408"/>
              </a:xfrm>
              <a:custGeom>
                <a:avLst/>
                <a:gdLst>
                  <a:gd name="connsiteX0" fmla="*/ 93839 w 218386"/>
                  <a:gd name="connsiteY0" fmla="*/ 0 h 632409"/>
                  <a:gd name="connsiteX1" fmla="*/ 102449 w 218386"/>
                  <a:gd name="connsiteY1" fmla="*/ 85408 h 632409"/>
                  <a:gd name="connsiteX2" fmla="*/ 206557 w 218386"/>
                  <a:gd name="connsiteY2" fmla="*/ 332813 h 632409"/>
                  <a:gd name="connsiteX3" fmla="*/ 218386 w 218386"/>
                  <a:gd name="connsiteY3" fmla="*/ 347150 h 632409"/>
                  <a:gd name="connsiteX4" fmla="*/ 206773 w 218386"/>
                  <a:gd name="connsiteY4" fmla="*/ 368546 h 632409"/>
                  <a:gd name="connsiteX5" fmla="*/ 166457 w 218386"/>
                  <a:gd name="connsiteY5" fmla="*/ 498422 h 632409"/>
                  <a:gd name="connsiteX6" fmla="*/ 152950 w 218386"/>
                  <a:gd name="connsiteY6" fmla="*/ 632409 h 632409"/>
                  <a:gd name="connsiteX7" fmla="*/ 140606 w 218386"/>
                  <a:gd name="connsiteY7" fmla="*/ 622225 h 632409"/>
                  <a:gd name="connsiteX8" fmla="*/ 0 w 218386"/>
                  <a:gd name="connsiteY8" fmla="*/ 282771 h 632409"/>
                  <a:gd name="connsiteX9" fmla="*/ 81987 w 218386"/>
                  <a:gd name="connsiteY9" fmla="*/ 14365 h 632409"/>
                  <a:gd name="connsiteX10" fmla="*/ 93839 w 218386"/>
                  <a:gd name="connsiteY10" fmla="*/ 0 h 63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386" h="632409">
                    <a:moveTo>
                      <a:pt x="93839" y="0"/>
                    </a:moveTo>
                    <a:lnTo>
                      <a:pt x="102449" y="85408"/>
                    </a:lnTo>
                    <a:cubicBezTo>
                      <a:pt x="120882" y="175490"/>
                      <a:pt x="156822" y="259195"/>
                      <a:pt x="206557" y="332813"/>
                    </a:cubicBezTo>
                    <a:lnTo>
                      <a:pt x="218386" y="347150"/>
                    </a:lnTo>
                    <a:lnTo>
                      <a:pt x="206773" y="368546"/>
                    </a:lnTo>
                    <a:cubicBezTo>
                      <a:pt x="189267" y="409934"/>
                      <a:pt x="175674" y="453381"/>
                      <a:pt x="166457" y="498422"/>
                    </a:cubicBezTo>
                    <a:lnTo>
                      <a:pt x="152950" y="632409"/>
                    </a:lnTo>
                    <a:lnTo>
                      <a:pt x="140606" y="622225"/>
                    </a:lnTo>
                    <a:cubicBezTo>
                      <a:pt x="53732" y="535351"/>
                      <a:pt x="0" y="415336"/>
                      <a:pt x="0" y="282771"/>
                    </a:cubicBezTo>
                    <a:cubicBezTo>
                      <a:pt x="0" y="183347"/>
                      <a:pt x="30224" y="90983"/>
                      <a:pt x="81987" y="14365"/>
                    </a:cubicBezTo>
                    <a:lnTo>
                      <a:pt x="9383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Freeform: Shape 205">
                <a:extLst>
                  <a:ext uri="{FF2B5EF4-FFF2-40B4-BE49-F238E27FC236}">
                    <a16:creationId xmlns:a16="http://schemas.microsoft.com/office/drawing/2014/main" id="{4491681C-7626-44B4-9D02-22405C930426}"/>
                  </a:ext>
                </a:extLst>
              </p:cNvPr>
              <p:cNvSpPr/>
              <p:nvPr/>
            </p:nvSpPr>
            <p:spPr bwMode="auto">
              <a:xfrm>
                <a:off x="-4792526" y="-848934"/>
                <a:ext cx="741734" cy="486223"/>
              </a:xfrm>
              <a:custGeom>
                <a:avLst/>
                <a:gdLst>
                  <a:gd name="connsiteX0" fmla="*/ 721309 w 741734"/>
                  <a:gd name="connsiteY0" fmla="*/ 0 h 486223"/>
                  <a:gd name="connsiteX1" fmla="*/ 731981 w 741734"/>
                  <a:gd name="connsiteY1" fmla="*/ 34382 h 486223"/>
                  <a:gd name="connsiteX2" fmla="*/ 741734 w 741734"/>
                  <a:gd name="connsiteY2" fmla="*/ 131131 h 486223"/>
                  <a:gd name="connsiteX3" fmla="*/ 601128 w 741734"/>
                  <a:gd name="connsiteY3" fmla="*/ 470585 h 486223"/>
                  <a:gd name="connsiteX4" fmla="*/ 584996 w 741734"/>
                  <a:gd name="connsiteY4" fmla="*/ 483895 h 486223"/>
                  <a:gd name="connsiteX5" fmla="*/ 561902 w 741734"/>
                  <a:gd name="connsiteY5" fmla="*/ 486223 h 486223"/>
                  <a:gd name="connsiteX6" fmla="*/ 72658 w 741734"/>
                  <a:gd name="connsiteY6" fmla="*/ 283571 h 486223"/>
                  <a:gd name="connsiteX7" fmla="*/ 0 w 741734"/>
                  <a:gd name="connsiteY7" fmla="*/ 195510 h 486223"/>
                  <a:gd name="connsiteX8" fmla="*/ 52179 w 741734"/>
                  <a:gd name="connsiteY8" fmla="*/ 99377 h 486223"/>
                  <a:gd name="connsiteX9" fmla="*/ 97404 w 741734"/>
                  <a:gd name="connsiteY9" fmla="*/ 44565 h 486223"/>
                  <a:gd name="connsiteX10" fmla="*/ 182752 w 741734"/>
                  <a:gd name="connsiteY10" fmla="*/ 90890 h 486223"/>
                  <a:gd name="connsiteX11" fmla="*/ 382070 w 741734"/>
                  <a:gd name="connsiteY11" fmla="*/ 131131 h 486223"/>
                  <a:gd name="connsiteX12" fmla="*/ 668370 w 741734"/>
                  <a:gd name="connsiteY12" fmla="*/ 43678 h 486223"/>
                  <a:gd name="connsiteX13" fmla="*/ 721309 w 741734"/>
                  <a:gd name="connsiteY13" fmla="*/ 0 h 48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734" h="486223">
                    <a:moveTo>
                      <a:pt x="721309" y="0"/>
                    </a:moveTo>
                    <a:lnTo>
                      <a:pt x="731981" y="34382"/>
                    </a:lnTo>
                    <a:cubicBezTo>
                      <a:pt x="738376" y="65633"/>
                      <a:pt x="741734" y="97990"/>
                      <a:pt x="741734" y="131131"/>
                    </a:cubicBezTo>
                    <a:cubicBezTo>
                      <a:pt x="741734" y="263696"/>
                      <a:pt x="688002" y="383711"/>
                      <a:pt x="601128" y="470585"/>
                    </a:cubicBezTo>
                    <a:lnTo>
                      <a:pt x="584996" y="483895"/>
                    </a:lnTo>
                    <a:lnTo>
                      <a:pt x="561902" y="486223"/>
                    </a:lnTo>
                    <a:cubicBezTo>
                      <a:pt x="370840" y="486223"/>
                      <a:pt x="197866" y="408780"/>
                      <a:pt x="72658" y="283571"/>
                    </a:cubicBezTo>
                    <a:lnTo>
                      <a:pt x="0" y="195510"/>
                    </a:lnTo>
                    <a:lnTo>
                      <a:pt x="52179" y="99377"/>
                    </a:lnTo>
                    <a:lnTo>
                      <a:pt x="97404" y="44565"/>
                    </a:lnTo>
                    <a:lnTo>
                      <a:pt x="182752" y="90890"/>
                    </a:lnTo>
                    <a:cubicBezTo>
                      <a:pt x="244014" y="116802"/>
                      <a:pt x="311369" y="131131"/>
                      <a:pt x="382070" y="131131"/>
                    </a:cubicBezTo>
                    <a:cubicBezTo>
                      <a:pt x="488122" y="131131"/>
                      <a:pt x="586644" y="98891"/>
                      <a:pt x="668370" y="43678"/>
                    </a:cubicBezTo>
                    <a:lnTo>
                      <a:pt x="72130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02358E2C-3645-4B08-92C7-03C27E610AC7}"/>
                  </a:ext>
                </a:extLst>
              </p:cNvPr>
              <p:cNvSpPr/>
              <p:nvPr/>
            </p:nvSpPr>
            <p:spPr bwMode="auto">
              <a:xfrm>
                <a:off x="-4921638" y="-737856"/>
                <a:ext cx="253617" cy="253616"/>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8" name="Oval 217">
                <a:extLst>
                  <a:ext uri="{FF2B5EF4-FFF2-40B4-BE49-F238E27FC236}">
                    <a16:creationId xmlns:a16="http://schemas.microsoft.com/office/drawing/2014/main" id="{22184BC0-91BF-4FE4-9B9F-C4EEABD2F8D5}"/>
                  </a:ext>
                </a:extLst>
              </p:cNvPr>
              <p:cNvSpPr/>
              <p:nvPr/>
            </p:nvSpPr>
            <p:spPr bwMode="auto">
              <a:xfrm>
                <a:off x="-4434492" y="-820835"/>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D6C852B0-F52D-4613-BA88-65E67851CE58}"/>
                  </a:ext>
                </a:extLst>
              </p:cNvPr>
              <p:cNvSpPr/>
              <p:nvPr/>
            </p:nvSpPr>
            <p:spPr bwMode="auto">
              <a:xfrm>
                <a:off x="-4607554" y="-532521"/>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341" name="Picture 340" descr="A close up of a logo&#10;&#10;Description automatically generated">
            <a:extLst>
              <a:ext uri="{FF2B5EF4-FFF2-40B4-BE49-F238E27FC236}">
                <a16:creationId xmlns:a16="http://schemas.microsoft.com/office/drawing/2014/main" id="{A9EEB983-C0E3-4238-98BF-07BBD54BF6A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773765" y="2561196"/>
            <a:ext cx="1079197" cy="219599"/>
          </a:xfrm>
          <a:prstGeom prst="rect">
            <a:avLst/>
          </a:prstGeom>
        </p:spPr>
      </p:pic>
      <p:pic>
        <p:nvPicPr>
          <p:cNvPr id="343" name="Picture 342" descr="A close up of a logo&#10;&#10;Description automatically generated">
            <a:extLst>
              <a:ext uri="{FF2B5EF4-FFF2-40B4-BE49-F238E27FC236}">
                <a16:creationId xmlns:a16="http://schemas.microsoft.com/office/drawing/2014/main" id="{FE42CD7D-AD1C-4F11-B3E2-F1B9283E9D0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43208" y="2670996"/>
            <a:ext cx="892984" cy="730019"/>
          </a:xfrm>
          <a:prstGeom prst="rect">
            <a:avLst/>
          </a:prstGeom>
        </p:spPr>
      </p:pic>
      <p:pic>
        <p:nvPicPr>
          <p:cNvPr id="345" name="Picture 344" descr="A picture containing dark, night, room, drawing&#10;&#10;Description automatically generated">
            <a:extLst>
              <a:ext uri="{FF2B5EF4-FFF2-40B4-BE49-F238E27FC236}">
                <a16:creationId xmlns:a16="http://schemas.microsoft.com/office/drawing/2014/main" id="{F03CA5F3-8A97-4EED-9CA8-9D900C4C2AA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883672" y="3160839"/>
            <a:ext cx="597595" cy="616519"/>
          </a:xfrm>
          <a:prstGeom prst="rect">
            <a:avLst/>
          </a:prstGeom>
        </p:spPr>
      </p:pic>
    </p:spTree>
    <p:extLst>
      <p:ext uri="{BB962C8B-B14F-4D97-AF65-F5344CB8AC3E}">
        <p14:creationId xmlns:p14="http://schemas.microsoft.com/office/powerpoint/2010/main" val="1085871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36"/>
                                        </p:tgtEl>
                                        <p:attrNameLst>
                                          <p:attrName>style.visibility</p:attrName>
                                        </p:attrNameLst>
                                      </p:cBhvr>
                                      <p:to>
                                        <p:strVal val="visible"/>
                                      </p:to>
                                    </p:set>
                                    <p:animEffect transition="in" filter="fade">
                                      <p:cBhvr>
                                        <p:cTn id="10" dur="500"/>
                                        <p:tgtEl>
                                          <p:spTgt spid="1036"/>
                                        </p:tgtEl>
                                      </p:cBhvr>
                                    </p:animEffect>
                                  </p:childTnLst>
                                </p:cTn>
                              </p:par>
                              <p:par>
                                <p:cTn id="11" presetID="10" presetClass="entr" presetSubtype="0" fill="hold" nodeType="withEffect">
                                  <p:stCondLst>
                                    <p:cond delay="0"/>
                                  </p:stCondLst>
                                  <p:childTnLst>
                                    <p:set>
                                      <p:cBhvr>
                                        <p:cTn id="12" dur="1" fill="hold">
                                          <p:stCondLst>
                                            <p:cond delay="0"/>
                                          </p:stCondLst>
                                        </p:cTn>
                                        <p:tgtEl>
                                          <p:spTgt spid="1037"/>
                                        </p:tgtEl>
                                        <p:attrNameLst>
                                          <p:attrName>style.visibility</p:attrName>
                                        </p:attrNameLst>
                                      </p:cBhvr>
                                      <p:to>
                                        <p:strVal val="visible"/>
                                      </p:to>
                                    </p:set>
                                    <p:animEffect transition="in" filter="fade">
                                      <p:cBhvr>
                                        <p:cTn id="13" dur="500"/>
                                        <p:tgtEl>
                                          <p:spTgt spid="1037"/>
                                        </p:tgtEl>
                                      </p:cBhvr>
                                    </p:animEffect>
                                  </p:childTnLst>
                                </p:cTn>
                              </p:par>
                              <p:par>
                                <p:cTn id="14" presetID="10" presetClass="entr" presetSubtype="0" fill="hold" nodeType="withEffect">
                                  <p:stCondLst>
                                    <p:cond delay="0"/>
                                  </p:stCondLst>
                                  <p:childTnLst>
                                    <p:set>
                                      <p:cBhvr>
                                        <p:cTn id="15" dur="1" fill="hold">
                                          <p:stCondLst>
                                            <p:cond delay="0"/>
                                          </p:stCondLst>
                                        </p:cTn>
                                        <p:tgtEl>
                                          <p:spTgt spid="1039"/>
                                        </p:tgtEl>
                                        <p:attrNameLst>
                                          <p:attrName>style.visibility</p:attrName>
                                        </p:attrNameLst>
                                      </p:cBhvr>
                                      <p:to>
                                        <p:strVal val="visible"/>
                                      </p:to>
                                    </p:set>
                                    <p:animEffect transition="in" filter="fade">
                                      <p:cBhvr>
                                        <p:cTn id="16" dur="500"/>
                                        <p:tgtEl>
                                          <p:spTgt spid="103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par>
                                <p:cTn id="21" presetID="10" presetClass="entr" presetSubtype="0" fill="hold" nodeType="withEffect">
                                  <p:stCondLst>
                                    <p:cond delay="0"/>
                                  </p:stCondLst>
                                  <p:childTnLst>
                                    <p:set>
                                      <p:cBhvr>
                                        <p:cTn id="22" dur="1" fill="hold">
                                          <p:stCondLst>
                                            <p:cond delay="0"/>
                                          </p:stCondLst>
                                        </p:cTn>
                                        <p:tgtEl>
                                          <p:spTgt spid="283"/>
                                        </p:tgtEl>
                                        <p:attrNameLst>
                                          <p:attrName>style.visibility</p:attrName>
                                        </p:attrNameLst>
                                      </p:cBhvr>
                                      <p:to>
                                        <p:strVal val="visible"/>
                                      </p:to>
                                    </p:set>
                                    <p:animEffect transition="in" filter="fade">
                                      <p:cBhvr>
                                        <p:cTn id="23" dur="500"/>
                                        <p:tgtEl>
                                          <p:spTgt spid="283"/>
                                        </p:tgtEl>
                                      </p:cBhvr>
                                    </p:animEffect>
                                  </p:childTnLst>
                                </p:cTn>
                              </p:par>
                              <p:par>
                                <p:cTn id="24" presetID="10" presetClass="entr" presetSubtype="0" fill="hold" nodeType="withEffect">
                                  <p:stCondLst>
                                    <p:cond delay="0"/>
                                  </p:stCondLst>
                                  <p:childTnLst>
                                    <p:set>
                                      <p:cBhvr>
                                        <p:cTn id="25" dur="1" fill="hold">
                                          <p:stCondLst>
                                            <p:cond delay="0"/>
                                          </p:stCondLst>
                                        </p:cTn>
                                        <p:tgtEl>
                                          <p:spTgt spid="297"/>
                                        </p:tgtEl>
                                        <p:attrNameLst>
                                          <p:attrName>style.visibility</p:attrName>
                                        </p:attrNameLst>
                                      </p:cBhvr>
                                      <p:to>
                                        <p:strVal val="visible"/>
                                      </p:to>
                                    </p:set>
                                    <p:animEffect transition="in" filter="fade">
                                      <p:cBhvr>
                                        <p:cTn id="26" dur="500"/>
                                        <p:tgtEl>
                                          <p:spTgt spid="297"/>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nodeType="withEffect">
                                  <p:stCondLst>
                                    <p:cond delay="0"/>
                                  </p:stCondLst>
                                  <p:childTnLst>
                                    <p:set>
                                      <p:cBhvr>
                                        <p:cTn id="35" dur="1" fill="hold">
                                          <p:stCondLst>
                                            <p:cond delay="0"/>
                                          </p:stCondLst>
                                        </p:cTn>
                                        <p:tgtEl>
                                          <p:spTgt spid="341"/>
                                        </p:tgtEl>
                                        <p:attrNameLst>
                                          <p:attrName>style.visibility</p:attrName>
                                        </p:attrNameLst>
                                      </p:cBhvr>
                                      <p:to>
                                        <p:strVal val="visible"/>
                                      </p:to>
                                    </p:set>
                                    <p:animEffect transition="in" filter="fade">
                                      <p:cBhvr>
                                        <p:cTn id="36" dur="500"/>
                                        <p:tgtEl>
                                          <p:spTgt spid="341"/>
                                        </p:tgtEl>
                                      </p:cBhvr>
                                    </p:animEffect>
                                  </p:childTnLst>
                                </p:cTn>
                              </p:par>
                              <p:par>
                                <p:cTn id="37" presetID="10" presetClass="entr" presetSubtype="0" fill="hold" nodeType="withEffect">
                                  <p:stCondLst>
                                    <p:cond delay="0"/>
                                  </p:stCondLst>
                                  <p:childTnLst>
                                    <p:set>
                                      <p:cBhvr>
                                        <p:cTn id="38" dur="1" fill="hold">
                                          <p:stCondLst>
                                            <p:cond delay="0"/>
                                          </p:stCondLst>
                                        </p:cTn>
                                        <p:tgtEl>
                                          <p:spTgt spid="343"/>
                                        </p:tgtEl>
                                        <p:attrNameLst>
                                          <p:attrName>style.visibility</p:attrName>
                                        </p:attrNameLst>
                                      </p:cBhvr>
                                      <p:to>
                                        <p:strVal val="visible"/>
                                      </p:to>
                                    </p:set>
                                    <p:animEffect transition="in" filter="fade">
                                      <p:cBhvr>
                                        <p:cTn id="39" dur="500"/>
                                        <p:tgtEl>
                                          <p:spTgt spid="343"/>
                                        </p:tgtEl>
                                      </p:cBhvr>
                                    </p:animEffect>
                                  </p:childTnLst>
                                </p:cTn>
                              </p:par>
                              <p:par>
                                <p:cTn id="40" presetID="10" presetClass="entr" presetSubtype="0" fill="hold" nodeType="withEffect">
                                  <p:stCondLst>
                                    <p:cond delay="0"/>
                                  </p:stCondLst>
                                  <p:childTnLst>
                                    <p:set>
                                      <p:cBhvr>
                                        <p:cTn id="41" dur="1" fill="hold">
                                          <p:stCondLst>
                                            <p:cond delay="0"/>
                                          </p:stCondLst>
                                        </p:cTn>
                                        <p:tgtEl>
                                          <p:spTgt spid="345"/>
                                        </p:tgtEl>
                                        <p:attrNameLst>
                                          <p:attrName>style.visibility</p:attrName>
                                        </p:attrNameLst>
                                      </p:cBhvr>
                                      <p:to>
                                        <p:strVal val="visible"/>
                                      </p:to>
                                    </p:set>
                                    <p:animEffect transition="in" filter="fade">
                                      <p:cBhvr>
                                        <p:cTn id="42" dur="500"/>
                                        <p:tgtEl>
                                          <p:spTgt spid="345"/>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par>
                                <p:cTn id="47" presetID="10" presetClass="entr" presetSubtype="0" fill="hold" nodeType="withEffect">
                                  <p:stCondLst>
                                    <p:cond delay="0"/>
                                  </p:stCondLst>
                                  <p:childTnLst>
                                    <p:set>
                                      <p:cBhvr>
                                        <p:cTn id="48" dur="1" fill="hold">
                                          <p:stCondLst>
                                            <p:cond delay="0"/>
                                          </p:stCondLst>
                                        </p:cTn>
                                        <p:tgtEl>
                                          <p:spTgt spid="675842"/>
                                        </p:tgtEl>
                                        <p:attrNameLst>
                                          <p:attrName>style.visibility</p:attrName>
                                        </p:attrNameLst>
                                      </p:cBhvr>
                                      <p:to>
                                        <p:strVal val="visible"/>
                                      </p:to>
                                    </p:set>
                                    <p:animEffect transition="in" filter="fade">
                                      <p:cBhvr>
                                        <p:cTn id="49" dur="500"/>
                                        <p:tgtEl>
                                          <p:spTgt spid="67584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75848"/>
                                        </p:tgtEl>
                                        <p:attrNameLst>
                                          <p:attrName>style.visibility</p:attrName>
                                        </p:attrNameLst>
                                      </p:cBhvr>
                                      <p:to>
                                        <p:strVal val="visible"/>
                                      </p:to>
                                    </p:set>
                                    <p:animEffect transition="in" filter="fade">
                                      <p:cBhvr>
                                        <p:cTn id="52" dur="500"/>
                                        <p:tgtEl>
                                          <p:spTgt spid="67584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75849"/>
                                        </p:tgtEl>
                                        <p:attrNameLst>
                                          <p:attrName>style.visibility</p:attrName>
                                        </p:attrNameLst>
                                      </p:cBhvr>
                                      <p:to>
                                        <p:strVal val="visible"/>
                                      </p:to>
                                    </p:set>
                                    <p:animEffect transition="in" filter="fade">
                                      <p:cBhvr>
                                        <p:cTn id="55" dur="500"/>
                                        <p:tgtEl>
                                          <p:spTgt spid="675849"/>
                                        </p:tgtEl>
                                      </p:cBhvr>
                                    </p:animEffect>
                                  </p:childTnLst>
                                </p:cTn>
                              </p:par>
                              <p:par>
                                <p:cTn id="56" presetID="10" presetClass="entr" presetSubtype="0" fill="hold" nodeType="withEffect">
                                  <p:stCondLst>
                                    <p:cond delay="0"/>
                                  </p:stCondLst>
                                  <p:childTnLst>
                                    <p:set>
                                      <p:cBhvr>
                                        <p:cTn id="57" dur="1" fill="hold">
                                          <p:stCondLst>
                                            <p:cond delay="0"/>
                                          </p:stCondLst>
                                        </p:cTn>
                                        <p:tgtEl>
                                          <p:spTgt spid="675850"/>
                                        </p:tgtEl>
                                        <p:attrNameLst>
                                          <p:attrName>style.visibility</p:attrName>
                                        </p:attrNameLst>
                                      </p:cBhvr>
                                      <p:to>
                                        <p:strVal val="visible"/>
                                      </p:to>
                                    </p:set>
                                    <p:animEffect transition="in" filter="fade">
                                      <p:cBhvr>
                                        <p:cTn id="58" dur="500"/>
                                        <p:tgtEl>
                                          <p:spTgt spid="6758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75853"/>
                                        </p:tgtEl>
                                        <p:attrNameLst>
                                          <p:attrName>style.visibility</p:attrName>
                                        </p:attrNameLst>
                                      </p:cBhvr>
                                      <p:to>
                                        <p:strVal val="visible"/>
                                      </p:to>
                                    </p:set>
                                    <p:animEffect transition="in" filter="fade">
                                      <p:cBhvr>
                                        <p:cTn id="61" dur="500"/>
                                        <p:tgtEl>
                                          <p:spTgt spid="67585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75854"/>
                                        </p:tgtEl>
                                        <p:attrNameLst>
                                          <p:attrName>style.visibility</p:attrName>
                                        </p:attrNameLst>
                                      </p:cBhvr>
                                      <p:to>
                                        <p:strVal val="visible"/>
                                      </p:to>
                                    </p:set>
                                    <p:animEffect transition="in" filter="fade">
                                      <p:cBhvr>
                                        <p:cTn id="64" dur="500"/>
                                        <p:tgtEl>
                                          <p:spTgt spid="6758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75855"/>
                                        </p:tgtEl>
                                        <p:attrNameLst>
                                          <p:attrName>style.visibility</p:attrName>
                                        </p:attrNameLst>
                                      </p:cBhvr>
                                      <p:to>
                                        <p:strVal val="visible"/>
                                      </p:to>
                                    </p:set>
                                    <p:animEffect transition="in" filter="fade">
                                      <p:cBhvr>
                                        <p:cTn id="67" dur="500"/>
                                        <p:tgtEl>
                                          <p:spTgt spid="675855"/>
                                        </p:tgtEl>
                                      </p:cBhvr>
                                    </p:animEffect>
                                  </p:childTnLst>
                                </p:cTn>
                              </p:par>
                              <p:par>
                                <p:cTn id="68" presetID="10" presetClass="entr" presetSubtype="0" fill="hold" nodeType="withEffect">
                                  <p:stCondLst>
                                    <p:cond delay="0"/>
                                  </p:stCondLst>
                                  <p:childTnLst>
                                    <p:set>
                                      <p:cBhvr>
                                        <p:cTn id="69" dur="1" fill="hold">
                                          <p:stCondLst>
                                            <p:cond delay="0"/>
                                          </p:stCondLst>
                                        </p:cTn>
                                        <p:tgtEl>
                                          <p:spTgt spid="675862"/>
                                        </p:tgtEl>
                                        <p:attrNameLst>
                                          <p:attrName>style.visibility</p:attrName>
                                        </p:attrNameLst>
                                      </p:cBhvr>
                                      <p:to>
                                        <p:strVal val="visible"/>
                                      </p:to>
                                    </p:set>
                                    <p:animEffect transition="in" filter="fade">
                                      <p:cBhvr>
                                        <p:cTn id="70" dur="500"/>
                                        <p:tgtEl>
                                          <p:spTgt spid="675862"/>
                                        </p:tgtEl>
                                      </p:cBhvr>
                                    </p:animEffect>
                                  </p:childTnLst>
                                </p:cTn>
                              </p:par>
                            </p:childTnLst>
                          </p:cTn>
                        </p:par>
                        <p:par>
                          <p:cTn id="71" fill="hold">
                            <p:stCondLst>
                              <p:cond delay="2000"/>
                            </p:stCondLst>
                            <p:childTnLst>
                              <p:par>
                                <p:cTn id="72" presetID="10" presetClass="entr" presetSubtype="0" fill="hold" grpId="0" nodeType="afterEffect">
                                  <p:stCondLst>
                                    <p:cond delay="0"/>
                                  </p:stCondLst>
                                  <p:childTnLst>
                                    <p:set>
                                      <p:cBhvr>
                                        <p:cTn id="73" dur="1" fill="hold">
                                          <p:stCondLst>
                                            <p:cond delay="0"/>
                                          </p:stCondLst>
                                        </p:cTn>
                                        <p:tgtEl>
                                          <p:spTgt spid="54"/>
                                        </p:tgtEl>
                                        <p:attrNameLst>
                                          <p:attrName>style.visibility</p:attrName>
                                        </p:attrNameLst>
                                      </p:cBhvr>
                                      <p:to>
                                        <p:strVal val="visible"/>
                                      </p:to>
                                    </p:set>
                                    <p:animEffect transition="in" filter="fade">
                                      <p:cBhvr>
                                        <p:cTn id="74" dur="500"/>
                                        <p:tgtEl>
                                          <p:spTgt spid="54"/>
                                        </p:tgtEl>
                                      </p:cBhvr>
                                    </p:animEffect>
                                  </p:childTnLst>
                                </p:cTn>
                              </p:par>
                              <p:par>
                                <p:cTn id="75" presetID="10" presetClass="entr" presetSubtype="0" fill="hold" nodeType="withEffect">
                                  <p:stCondLst>
                                    <p:cond delay="0"/>
                                  </p:stCondLst>
                                  <p:childTnLst>
                                    <p:set>
                                      <p:cBhvr>
                                        <p:cTn id="76" dur="1" fill="hold">
                                          <p:stCondLst>
                                            <p:cond delay="0"/>
                                          </p:stCondLst>
                                        </p:cTn>
                                        <p:tgtEl>
                                          <p:spTgt spid="310"/>
                                        </p:tgtEl>
                                        <p:attrNameLst>
                                          <p:attrName>style.visibility</p:attrName>
                                        </p:attrNameLst>
                                      </p:cBhvr>
                                      <p:to>
                                        <p:strVal val="visible"/>
                                      </p:to>
                                    </p:set>
                                    <p:animEffect transition="in" filter="fade">
                                      <p:cBhvr>
                                        <p:cTn id="77" dur="500"/>
                                        <p:tgtEl>
                                          <p:spTgt spid="310"/>
                                        </p:tgtEl>
                                      </p:cBhvr>
                                    </p:animEffect>
                                  </p:childTnLst>
                                </p:cTn>
                              </p:par>
                              <p:par>
                                <p:cTn id="78" presetID="10" presetClass="entr" presetSubtype="0" fill="hold" nodeType="withEffect">
                                  <p:stCondLst>
                                    <p:cond delay="0"/>
                                  </p:stCondLst>
                                  <p:childTnLst>
                                    <p:set>
                                      <p:cBhvr>
                                        <p:cTn id="79" dur="1" fill="hold">
                                          <p:stCondLst>
                                            <p:cond delay="0"/>
                                          </p:stCondLst>
                                        </p:cTn>
                                        <p:tgtEl>
                                          <p:spTgt spid="311"/>
                                        </p:tgtEl>
                                        <p:attrNameLst>
                                          <p:attrName>style.visibility</p:attrName>
                                        </p:attrNameLst>
                                      </p:cBhvr>
                                      <p:to>
                                        <p:strVal val="visible"/>
                                      </p:to>
                                    </p:set>
                                    <p:animEffect transition="in" filter="fade">
                                      <p:cBhvr>
                                        <p:cTn id="80" dur="500"/>
                                        <p:tgtEl>
                                          <p:spTgt spid="311"/>
                                        </p:tgtEl>
                                      </p:cBhvr>
                                    </p:animEffect>
                                  </p:childTnLst>
                                </p:cTn>
                              </p:par>
                            </p:childTnLst>
                          </p:cTn>
                        </p:par>
                        <p:par>
                          <p:cTn id="81" fill="hold">
                            <p:stCondLst>
                              <p:cond delay="2500"/>
                            </p:stCondLst>
                            <p:childTnLst>
                              <p:par>
                                <p:cTn id="82" presetID="10" presetClass="entr" presetSubtype="0" fill="hold" grpId="0" nodeType="after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500"/>
                                        <p:tgtEl>
                                          <p:spTgt spid="55"/>
                                        </p:tgtEl>
                                      </p:cBhvr>
                                    </p:animEffect>
                                  </p:childTnLst>
                                </p:cTn>
                              </p:par>
                              <p:par>
                                <p:cTn id="85" presetID="10" presetClass="entr" presetSubtype="0" fill="hold" nodeType="withEffect">
                                  <p:stCondLst>
                                    <p:cond delay="0"/>
                                  </p:stCondLst>
                                  <p:childTnLst>
                                    <p:set>
                                      <p:cBhvr>
                                        <p:cTn id="86" dur="1" fill="hold">
                                          <p:stCondLst>
                                            <p:cond delay="0"/>
                                          </p:stCondLst>
                                        </p:cTn>
                                        <p:tgtEl>
                                          <p:spTgt spid="675866"/>
                                        </p:tgtEl>
                                        <p:attrNameLst>
                                          <p:attrName>style.visibility</p:attrName>
                                        </p:attrNameLst>
                                      </p:cBhvr>
                                      <p:to>
                                        <p:strVal val="visible"/>
                                      </p:to>
                                    </p:set>
                                    <p:animEffect transition="in" filter="fade">
                                      <p:cBhvr>
                                        <p:cTn id="87" dur="500"/>
                                        <p:tgtEl>
                                          <p:spTgt spid="675866"/>
                                        </p:tgtEl>
                                      </p:cBhvr>
                                    </p:animEffect>
                                  </p:childTnLst>
                                </p:cTn>
                              </p:par>
                            </p:childTnLst>
                          </p:cTn>
                        </p:par>
                        <p:par>
                          <p:cTn id="88" fill="hold">
                            <p:stCondLst>
                              <p:cond delay="3000"/>
                            </p:stCondLst>
                            <p:childTnLst>
                              <p:par>
                                <p:cTn id="89" presetID="10" presetClass="entr" presetSubtype="0" fill="hold" grpId="0" nodeType="after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fade">
                                      <p:cBhvr>
                                        <p:cTn id="91" dur="500"/>
                                        <p:tgtEl>
                                          <p:spTgt spid="56"/>
                                        </p:tgtEl>
                                      </p:cBhvr>
                                    </p:animEffect>
                                  </p:childTnLst>
                                </p:cTn>
                              </p:par>
                              <p:par>
                                <p:cTn id="92" presetID="10" presetClass="entr" presetSubtype="0" fill="hold" nodeType="withEffect">
                                  <p:stCondLst>
                                    <p:cond delay="0"/>
                                  </p:stCondLst>
                                  <p:childTnLst>
                                    <p:set>
                                      <p:cBhvr>
                                        <p:cTn id="93" dur="1" fill="hold">
                                          <p:stCondLst>
                                            <p:cond delay="0"/>
                                          </p:stCondLst>
                                        </p:cTn>
                                        <p:tgtEl>
                                          <p:spTgt spid="276"/>
                                        </p:tgtEl>
                                        <p:attrNameLst>
                                          <p:attrName>style.visibility</p:attrName>
                                        </p:attrNameLst>
                                      </p:cBhvr>
                                      <p:to>
                                        <p:strVal val="visible"/>
                                      </p:to>
                                    </p:set>
                                    <p:animEffect transition="in" filter="fade">
                                      <p:cBhvr>
                                        <p:cTn id="94" dur="500"/>
                                        <p:tgtEl>
                                          <p:spTgt spid="276"/>
                                        </p:tgtEl>
                                      </p:cBhvr>
                                    </p:animEffect>
                                  </p:childTnLst>
                                </p:cTn>
                              </p:par>
                            </p:childTnLst>
                          </p:cTn>
                        </p:par>
                        <p:par>
                          <p:cTn id="95" fill="hold">
                            <p:stCondLst>
                              <p:cond delay="3500"/>
                            </p:stCondLst>
                            <p:childTnLst>
                              <p:par>
                                <p:cTn id="96" presetID="10" presetClass="entr" presetSubtype="0" fill="hold" grpId="0" nodeType="after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fade">
                                      <p:cBhvr>
                                        <p:cTn id="98" dur="500"/>
                                        <p:tgtEl>
                                          <p:spTgt spid="5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36"/>
                                        </p:tgtEl>
                                        <p:attrNameLst>
                                          <p:attrName>style.visibility</p:attrName>
                                        </p:attrNameLst>
                                      </p:cBhvr>
                                      <p:to>
                                        <p:strVal val="visible"/>
                                      </p:to>
                                    </p:set>
                                    <p:animEffect transition="in" filter="fade">
                                      <p:cBhvr>
                                        <p:cTn id="101" dur="500"/>
                                        <p:tgtEl>
                                          <p:spTgt spid="236"/>
                                        </p:tgtEl>
                                      </p:cBhvr>
                                    </p:animEffect>
                                  </p:childTnLst>
                                </p:cTn>
                              </p:par>
                              <p:par>
                                <p:cTn id="102" presetID="10" presetClass="entr" presetSubtype="0" fill="hold" nodeType="withEffect">
                                  <p:stCondLst>
                                    <p:cond delay="0"/>
                                  </p:stCondLst>
                                  <p:childTnLst>
                                    <p:set>
                                      <p:cBhvr>
                                        <p:cTn id="103" dur="1" fill="hold">
                                          <p:stCondLst>
                                            <p:cond delay="0"/>
                                          </p:stCondLst>
                                        </p:cTn>
                                        <p:tgtEl>
                                          <p:spTgt spid="675864"/>
                                        </p:tgtEl>
                                        <p:attrNameLst>
                                          <p:attrName>style.visibility</p:attrName>
                                        </p:attrNameLst>
                                      </p:cBhvr>
                                      <p:to>
                                        <p:strVal val="visible"/>
                                      </p:to>
                                    </p:set>
                                    <p:animEffect transition="in" filter="fade">
                                      <p:cBhvr>
                                        <p:cTn id="104" dur="500"/>
                                        <p:tgtEl>
                                          <p:spTgt spid="675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9" grpId="0" animBg="1"/>
      <p:bldP spid="50" grpId="0" animBg="1"/>
      <p:bldP spid="51" grpId="0" animBg="1"/>
      <p:bldP spid="54" grpId="0" animBg="1"/>
      <p:bldP spid="55" grpId="0" animBg="1"/>
      <p:bldP spid="56" grpId="0" animBg="1"/>
      <p:bldP spid="57" grpId="0" animBg="1"/>
      <p:bldP spid="236" grpId="0" animBg="1"/>
      <p:bldP spid="675848" grpId="0" animBg="1"/>
      <p:bldP spid="675849" grpId="0" animBg="1"/>
      <p:bldP spid="675853" grpId="0" animBg="1"/>
      <p:bldP spid="675854" grpId="0" animBg="1"/>
      <p:bldP spid="67585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393D6D5F-F1B0-4BC2-B093-A0CD315BCC69}"/>
              </a:ext>
            </a:extLst>
          </p:cNvPr>
          <p:cNvSpPr/>
          <p:nvPr/>
        </p:nvSpPr>
        <p:spPr bwMode="auto">
          <a:xfrm>
            <a:off x="434168" y="1581607"/>
            <a:ext cx="4646942" cy="4963656"/>
          </a:xfrm>
          <a:prstGeom prst="rect">
            <a:avLst/>
          </a:prstGeom>
          <a:solidFill>
            <a:schemeClr val="accent1"/>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latin typeface="+mj-lt"/>
                <a:ea typeface="Segoe UI" pitchFamily="34" charset="0"/>
                <a:cs typeface="Segoe UI" pitchFamily="34" charset="0"/>
              </a:rPr>
              <a:t>LOB App</a:t>
            </a:r>
          </a:p>
        </p:txBody>
      </p:sp>
      <p:sp>
        <p:nvSpPr>
          <p:cNvPr id="81" name="Rectangle 41">
            <a:extLst>
              <a:ext uri="{FF2B5EF4-FFF2-40B4-BE49-F238E27FC236}">
                <a16:creationId xmlns:a16="http://schemas.microsoft.com/office/drawing/2014/main" id="{75ABDC0D-D385-4EF0-AD92-B088285D5038}"/>
              </a:ext>
            </a:extLst>
          </p:cNvPr>
          <p:cNvSpPr/>
          <p:nvPr/>
        </p:nvSpPr>
        <p:spPr bwMode="auto">
          <a:xfrm>
            <a:off x="567507" y="2346488"/>
            <a:ext cx="4380262" cy="1643815"/>
          </a:xfrm>
          <a:prstGeom prst="rect">
            <a:avLst/>
          </a:prstGeom>
          <a:noFill/>
          <a:ln w="12700" cap="flat" cmpd="sng" algn="ctr">
            <a:solidFill>
              <a:schemeClr val="tx1"/>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effectLst/>
                <a:uLnTx/>
                <a:uFillTx/>
                <a:ea typeface="+mn-ea"/>
                <a:cs typeface="Segoe UI" panose="020B0502040204020203" pitchFamily="34" charset="0"/>
              </a:rPr>
              <a:t>Web/App layer</a:t>
            </a:r>
          </a:p>
        </p:txBody>
      </p:sp>
      <p:sp>
        <p:nvSpPr>
          <p:cNvPr id="132" name="Rectangle 41">
            <a:extLst>
              <a:ext uri="{FF2B5EF4-FFF2-40B4-BE49-F238E27FC236}">
                <a16:creationId xmlns:a16="http://schemas.microsoft.com/office/drawing/2014/main" id="{DA1585B7-B823-4E80-9ED8-3855939BBF8F}"/>
              </a:ext>
            </a:extLst>
          </p:cNvPr>
          <p:cNvSpPr/>
          <p:nvPr/>
        </p:nvSpPr>
        <p:spPr bwMode="auto">
          <a:xfrm>
            <a:off x="567507" y="4117959"/>
            <a:ext cx="4380262" cy="1643815"/>
          </a:xfrm>
          <a:prstGeom prst="rect">
            <a:avLst/>
          </a:prstGeom>
          <a:noFill/>
          <a:ln w="12700" cap="flat" cmpd="sng" algn="ctr">
            <a:solidFill>
              <a:schemeClr val="tx1"/>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effectLst/>
                <a:uLnTx/>
                <a:uFillTx/>
                <a:ea typeface="+mn-ea"/>
                <a:cs typeface="Segoe UI" panose="020B0502040204020203" pitchFamily="34" charset="0"/>
              </a:rPr>
              <a:t>Data layer</a:t>
            </a:r>
          </a:p>
        </p:txBody>
      </p:sp>
      <p:sp>
        <p:nvSpPr>
          <p:cNvPr id="2" name="Title 1">
            <a:extLst>
              <a:ext uri="{FF2B5EF4-FFF2-40B4-BE49-F238E27FC236}">
                <a16:creationId xmlns:a16="http://schemas.microsoft.com/office/drawing/2014/main" id="{242F9EB3-9ECD-48CB-8E85-7496B4D2D9D4}"/>
              </a:ext>
            </a:extLst>
          </p:cNvPr>
          <p:cNvSpPr>
            <a:spLocks noGrp="1"/>
          </p:cNvSpPr>
          <p:nvPr>
            <p:ph type="title"/>
          </p:nvPr>
        </p:nvSpPr>
        <p:spPr/>
        <p:txBody>
          <a:bodyPr/>
          <a:lstStyle/>
          <a:p>
            <a:r>
              <a:rPr lang="en-US" dirty="0">
                <a:solidFill>
                  <a:schemeClr val="tx1"/>
                </a:solidFill>
              </a:rPr>
              <a:t>Migrating your workloads to Azure IaaS</a:t>
            </a:r>
          </a:p>
        </p:txBody>
      </p:sp>
      <p:sp>
        <p:nvSpPr>
          <p:cNvPr id="59" name="TextBox 58">
            <a:extLst>
              <a:ext uri="{FF2B5EF4-FFF2-40B4-BE49-F238E27FC236}">
                <a16:creationId xmlns:a16="http://schemas.microsoft.com/office/drawing/2014/main" id="{4A2808C3-1C04-4160-B8C3-3561A1599B44}"/>
              </a:ext>
            </a:extLst>
          </p:cNvPr>
          <p:cNvSpPr txBox="1"/>
          <p:nvPr/>
        </p:nvSpPr>
        <p:spPr>
          <a:xfrm>
            <a:off x="5319844" y="3014486"/>
            <a:ext cx="1780484" cy="553998"/>
          </a:xfrm>
          <a:prstGeom prst="rect">
            <a:avLst/>
          </a:prstGeom>
          <a:noFill/>
          <a:ln w="38100">
            <a:noFill/>
            <a:prstDash val="dash"/>
          </a:ln>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w="3175">
                  <a:noFill/>
                </a:ln>
                <a:effectLst/>
                <a:uLnTx/>
                <a:uFillTx/>
                <a:latin typeface="Segoe UI Semibold"/>
                <a:ea typeface="+mn-ea"/>
                <a:cs typeface="Segoe UI" pitchFamily="34" charset="0"/>
              </a:rPr>
              <a:t>Azure Migrate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w="3175">
                  <a:noFill/>
                </a:ln>
                <a:solidFill>
                  <a:schemeClr val="tx2"/>
                </a:solidFill>
                <a:effectLst/>
                <a:uLnTx/>
                <a:uFillTx/>
                <a:latin typeface="Segoe UI Semibold"/>
                <a:ea typeface="+mn-ea"/>
                <a:cs typeface="Segoe UI" pitchFamily="34" charset="0"/>
              </a:rPr>
              <a:t>Server Migration</a:t>
            </a:r>
          </a:p>
        </p:txBody>
      </p:sp>
      <p:pic>
        <p:nvPicPr>
          <p:cNvPr id="110" name="Picture 109" descr="A picture containing drawing&#10;&#10;Description automatically generated">
            <a:extLst>
              <a:ext uri="{FF2B5EF4-FFF2-40B4-BE49-F238E27FC236}">
                <a16:creationId xmlns:a16="http://schemas.microsoft.com/office/drawing/2014/main" id="{A376BE4E-5029-406B-9E75-E73B28686BB5}"/>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180" t="18325" r="24455" b="12066"/>
          <a:stretch/>
        </p:blipFill>
        <p:spPr>
          <a:xfrm>
            <a:off x="527130" y="5958676"/>
            <a:ext cx="1076325" cy="317953"/>
          </a:xfrm>
          <a:prstGeom prst="rect">
            <a:avLst/>
          </a:prstGeom>
        </p:spPr>
      </p:pic>
      <p:sp>
        <p:nvSpPr>
          <p:cNvPr id="4" name="TextBox 3">
            <a:extLst>
              <a:ext uri="{FF2B5EF4-FFF2-40B4-BE49-F238E27FC236}">
                <a16:creationId xmlns:a16="http://schemas.microsoft.com/office/drawing/2014/main" id="{33336966-0A8E-44FF-B39E-D84D230FC7CA}"/>
              </a:ext>
            </a:extLst>
          </p:cNvPr>
          <p:cNvSpPr txBox="1"/>
          <p:nvPr/>
        </p:nvSpPr>
        <p:spPr>
          <a:xfrm>
            <a:off x="1868875" y="5994542"/>
            <a:ext cx="868027" cy="246221"/>
          </a:xfrm>
          <a:prstGeom prst="rect">
            <a:avLst/>
          </a:prstGeom>
          <a:noFill/>
        </p:spPr>
        <p:txBody>
          <a:bodyPr wrap="square" lIns="0" tIns="0" rIns="0" bIns="0" rtlCol="0">
            <a:spAutoFit/>
          </a:bodyPr>
          <a:lstStyle/>
          <a:p>
            <a:pPr algn="ctr"/>
            <a:r>
              <a:rPr lang="en-US" sz="1600" dirty="0"/>
              <a:t>VMware</a:t>
            </a:r>
          </a:p>
        </p:txBody>
      </p:sp>
      <p:sp>
        <p:nvSpPr>
          <p:cNvPr id="8" name="TextBox 7">
            <a:extLst>
              <a:ext uri="{FF2B5EF4-FFF2-40B4-BE49-F238E27FC236}">
                <a16:creationId xmlns:a16="http://schemas.microsoft.com/office/drawing/2014/main" id="{7280BEFD-CEC3-4C78-8551-22955347DB07}"/>
              </a:ext>
            </a:extLst>
          </p:cNvPr>
          <p:cNvSpPr txBox="1"/>
          <p:nvPr/>
        </p:nvSpPr>
        <p:spPr>
          <a:xfrm>
            <a:off x="3002322" y="5994542"/>
            <a:ext cx="431077" cy="246221"/>
          </a:xfrm>
          <a:prstGeom prst="rect">
            <a:avLst/>
          </a:prstGeom>
          <a:noFill/>
        </p:spPr>
        <p:txBody>
          <a:bodyPr wrap="square" lIns="0" tIns="0" rIns="0" bIns="0" rtlCol="0" anchor="t">
            <a:spAutoFit/>
          </a:bodyPr>
          <a:lstStyle/>
          <a:p>
            <a:pPr algn="ctr"/>
            <a:r>
              <a:rPr lang="en-US" sz="1600">
                <a:cs typeface="Segoe UI"/>
              </a:rPr>
              <a:t>AWS</a:t>
            </a:r>
            <a:endParaRPr lang="en-US" sz="1600" dirty="0"/>
          </a:p>
        </p:txBody>
      </p:sp>
      <p:sp>
        <p:nvSpPr>
          <p:cNvPr id="9" name="TextBox 8">
            <a:extLst>
              <a:ext uri="{FF2B5EF4-FFF2-40B4-BE49-F238E27FC236}">
                <a16:creationId xmlns:a16="http://schemas.microsoft.com/office/drawing/2014/main" id="{72C346C7-27BA-47BD-B620-0ED5EF3F8532}"/>
              </a:ext>
            </a:extLst>
          </p:cNvPr>
          <p:cNvSpPr txBox="1"/>
          <p:nvPr/>
        </p:nvSpPr>
        <p:spPr>
          <a:xfrm>
            <a:off x="3698819" y="5994542"/>
            <a:ext cx="1271744" cy="246221"/>
          </a:xfrm>
          <a:prstGeom prst="rect">
            <a:avLst/>
          </a:prstGeom>
          <a:noFill/>
        </p:spPr>
        <p:txBody>
          <a:bodyPr wrap="square" lIns="0" tIns="0" rIns="0" bIns="0" rtlCol="0">
            <a:spAutoFit/>
          </a:bodyPr>
          <a:lstStyle/>
          <a:p>
            <a:pPr algn="ctr"/>
            <a:r>
              <a:rPr lang="en-US" sz="1600" dirty="0"/>
              <a:t>Google Cloud</a:t>
            </a:r>
          </a:p>
        </p:txBody>
      </p:sp>
      <p:pic>
        <p:nvPicPr>
          <p:cNvPr id="12" name="Picture 11" descr="A picture containing drawing&#10;&#10;Description automatically generated">
            <a:extLst>
              <a:ext uri="{FF2B5EF4-FFF2-40B4-BE49-F238E27FC236}">
                <a16:creationId xmlns:a16="http://schemas.microsoft.com/office/drawing/2014/main" id="{E6452D62-E733-4CE6-B813-62E60294BE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5357" y="2607957"/>
            <a:ext cx="502038" cy="502038"/>
          </a:xfrm>
          <a:prstGeom prst="rect">
            <a:avLst/>
          </a:prstGeom>
          <a:ln>
            <a:noFill/>
          </a:ln>
        </p:spPr>
      </p:pic>
      <p:pic>
        <p:nvPicPr>
          <p:cNvPr id="14" name="Graphic 13" descr="Caret Right">
            <a:extLst>
              <a:ext uri="{FF2B5EF4-FFF2-40B4-BE49-F238E27FC236}">
                <a16:creationId xmlns:a16="http://schemas.microsoft.com/office/drawing/2014/main" id="{7E98D75C-F010-4048-9651-924CBD8334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9339" y="3552447"/>
            <a:ext cx="1121494" cy="1121493"/>
          </a:xfrm>
          <a:prstGeom prst="rect">
            <a:avLst/>
          </a:prstGeom>
        </p:spPr>
      </p:pic>
      <p:sp>
        <p:nvSpPr>
          <p:cNvPr id="133" name="Rectangle 132">
            <a:extLst>
              <a:ext uri="{FF2B5EF4-FFF2-40B4-BE49-F238E27FC236}">
                <a16:creationId xmlns:a16="http://schemas.microsoft.com/office/drawing/2014/main" id="{30BEEADB-4F5D-4EC3-B005-DB5B6C630BE1}"/>
              </a:ext>
            </a:extLst>
          </p:cNvPr>
          <p:cNvSpPr/>
          <p:nvPr/>
        </p:nvSpPr>
        <p:spPr bwMode="auto">
          <a:xfrm>
            <a:off x="7352321" y="1581607"/>
            <a:ext cx="4646942" cy="4963656"/>
          </a:xfrm>
          <a:prstGeom prst="rect">
            <a:avLst/>
          </a:prstGeom>
          <a:solidFill>
            <a:schemeClr val="accent1"/>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2"/>
                </a:solidFill>
                <a:latin typeface="+mj-lt"/>
                <a:ea typeface="Segoe UI" pitchFamily="34" charset="0"/>
                <a:cs typeface="Segoe UI" pitchFamily="34" charset="0"/>
              </a:rPr>
              <a:t>LOB App</a:t>
            </a:r>
          </a:p>
        </p:txBody>
      </p:sp>
      <p:sp>
        <p:nvSpPr>
          <p:cNvPr id="134" name="Rectangle 41">
            <a:extLst>
              <a:ext uri="{FF2B5EF4-FFF2-40B4-BE49-F238E27FC236}">
                <a16:creationId xmlns:a16="http://schemas.microsoft.com/office/drawing/2014/main" id="{A6EFCA1D-94ED-4A1E-B540-033C7B9682CF}"/>
              </a:ext>
            </a:extLst>
          </p:cNvPr>
          <p:cNvSpPr/>
          <p:nvPr/>
        </p:nvSpPr>
        <p:spPr bwMode="auto">
          <a:xfrm>
            <a:off x="7492847" y="2346488"/>
            <a:ext cx="4380262" cy="1643815"/>
          </a:xfrm>
          <a:prstGeom prst="rect">
            <a:avLst/>
          </a:prstGeom>
          <a:noFill/>
          <a:ln w="12700" cap="flat" cmpd="sng" algn="ctr">
            <a:solidFill>
              <a:schemeClr val="tx2"/>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chemeClr val="tx2"/>
                </a:solidFill>
                <a:effectLst/>
                <a:uLnTx/>
                <a:uFillTx/>
                <a:latin typeface="+mj-lt"/>
                <a:ea typeface="+mn-ea"/>
                <a:cs typeface="Segoe UI" panose="020B0502040204020203" pitchFamily="34" charset="0"/>
              </a:rPr>
              <a:t>Azure IaaS</a:t>
            </a:r>
          </a:p>
        </p:txBody>
      </p:sp>
      <p:sp>
        <p:nvSpPr>
          <p:cNvPr id="135" name="Rectangle 41">
            <a:extLst>
              <a:ext uri="{FF2B5EF4-FFF2-40B4-BE49-F238E27FC236}">
                <a16:creationId xmlns:a16="http://schemas.microsoft.com/office/drawing/2014/main" id="{4F31C5C7-7071-4ED6-8905-7FC186852BAF}"/>
              </a:ext>
            </a:extLst>
          </p:cNvPr>
          <p:cNvSpPr/>
          <p:nvPr/>
        </p:nvSpPr>
        <p:spPr bwMode="auto">
          <a:xfrm>
            <a:off x="7492847" y="4117959"/>
            <a:ext cx="4380262" cy="1643815"/>
          </a:xfrm>
          <a:prstGeom prst="rect">
            <a:avLst/>
          </a:prstGeom>
          <a:noFill/>
          <a:ln w="12700" cap="flat" cmpd="sng" algn="ctr">
            <a:solidFill>
              <a:schemeClr val="tx2"/>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chemeClr val="tx2"/>
                </a:solidFill>
                <a:effectLst/>
                <a:uLnTx/>
                <a:uFillTx/>
                <a:latin typeface="+mj-lt"/>
                <a:ea typeface="+mn-ea"/>
                <a:cs typeface="Segoe UI" panose="020B0502040204020203" pitchFamily="34" charset="0"/>
              </a:rPr>
              <a:t>Azure IaaS</a:t>
            </a:r>
          </a:p>
        </p:txBody>
      </p:sp>
      <p:pic>
        <p:nvPicPr>
          <p:cNvPr id="158" name="Picture 157" descr="A picture containing drawing&#10;&#10;Description automatically generated">
            <a:extLst>
              <a:ext uri="{FF2B5EF4-FFF2-40B4-BE49-F238E27FC236}">
                <a16:creationId xmlns:a16="http://schemas.microsoft.com/office/drawing/2014/main" id="{8505A791-3836-418E-897A-8156A7078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9050" y="2607957"/>
            <a:ext cx="502038" cy="502038"/>
          </a:xfrm>
          <a:prstGeom prst="rect">
            <a:avLst/>
          </a:prstGeom>
          <a:ln>
            <a:noFill/>
          </a:ln>
        </p:spPr>
      </p:pic>
      <p:grpSp>
        <p:nvGrpSpPr>
          <p:cNvPr id="111" name="Group 110">
            <a:extLst>
              <a:ext uri="{FF2B5EF4-FFF2-40B4-BE49-F238E27FC236}">
                <a16:creationId xmlns:a16="http://schemas.microsoft.com/office/drawing/2014/main" id="{CB8E9922-7375-496A-B26F-C2AFDD7EEE83}"/>
              </a:ext>
            </a:extLst>
          </p:cNvPr>
          <p:cNvGrpSpPr/>
          <p:nvPr/>
        </p:nvGrpSpPr>
        <p:grpSpPr>
          <a:xfrm>
            <a:off x="8759005" y="5927633"/>
            <a:ext cx="2122775" cy="348996"/>
            <a:chOff x="8393658" y="6449927"/>
            <a:chExt cx="2122775" cy="348996"/>
          </a:xfrm>
        </p:grpSpPr>
        <p:pic>
          <p:nvPicPr>
            <p:cNvPr id="112" name="Picture 111" descr="Microsoft Azure Logo&#10;">
              <a:extLst>
                <a:ext uri="{FF2B5EF4-FFF2-40B4-BE49-F238E27FC236}">
                  <a16:creationId xmlns:a16="http://schemas.microsoft.com/office/drawing/2014/main" id="{4039AD37-087E-426E-802B-A6EF80F74BA4}"/>
                </a:ext>
              </a:extLst>
            </p:cNvPr>
            <p:cNvPicPr>
              <a:picLocks noChangeAspect="1"/>
            </p:cNvPicPr>
            <p:nvPr/>
          </p:nvPicPr>
          <p:blipFill rotWithShape="1">
            <a:blip r:embed="rId7"/>
            <a:srcRect l="8636" t="23738" r="75972" b="29140"/>
            <a:stretch/>
          </p:blipFill>
          <p:spPr>
            <a:xfrm>
              <a:off x="8393658" y="6449927"/>
              <a:ext cx="344644" cy="348995"/>
            </a:xfrm>
            <a:prstGeom prst="rect">
              <a:avLst/>
            </a:prstGeom>
          </p:spPr>
        </p:pic>
        <p:pic>
          <p:nvPicPr>
            <p:cNvPr id="113" name="Picture 112" descr="Microsoft Azure Logo&#10;">
              <a:extLst>
                <a:ext uri="{FF2B5EF4-FFF2-40B4-BE49-F238E27FC236}">
                  <a16:creationId xmlns:a16="http://schemas.microsoft.com/office/drawing/2014/main" id="{C7460227-940A-4278-8A04-B940FC3F27A6}"/>
                </a:ext>
              </a:extLst>
            </p:cNvPr>
            <p:cNvPicPr>
              <a:picLocks noChangeAspect="1"/>
            </p:cNvPicPr>
            <p:nvPr/>
          </p:nvPicPr>
          <p:blipFill rotWithShape="1">
            <a:blip r:embed="rId8">
              <a:biLevel thresh="25000"/>
              <a:extLst>
                <a:ext uri="{BEBA8EAE-BF5A-486C-A8C5-ECC9F3942E4B}">
                  <a14:imgProps xmlns:a14="http://schemas.microsoft.com/office/drawing/2010/main">
                    <a14:imgLayer r:embed="rId9">
                      <a14:imgEffect>
                        <a14:brightnessContrast bright="-100000"/>
                      </a14:imgEffect>
                    </a14:imgLayer>
                  </a14:imgProps>
                </a:ext>
              </a:extLst>
            </a:blip>
            <a:srcRect l="23707" t="30928" b="29139"/>
            <a:stretch/>
          </p:blipFill>
          <p:spPr>
            <a:xfrm>
              <a:off x="8808156" y="6503179"/>
              <a:ext cx="1708277" cy="295744"/>
            </a:xfrm>
            <a:prstGeom prst="rect">
              <a:avLst/>
            </a:prstGeom>
          </p:spPr>
        </p:pic>
      </p:grpSp>
      <p:grpSp>
        <p:nvGrpSpPr>
          <p:cNvPr id="161" name="Group 160">
            <a:extLst>
              <a:ext uri="{FF2B5EF4-FFF2-40B4-BE49-F238E27FC236}">
                <a16:creationId xmlns:a16="http://schemas.microsoft.com/office/drawing/2014/main" id="{6E07F332-B152-45A0-91E7-B634FFCA6907}"/>
              </a:ext>
            </a:extLst>
          </p:cNvPr>
          <p:cNvGrpSpPr/>
          <p:nvPr/>
        </p:nvGrpSpPr>
        <p:grpSpPr>
          <a:xfrm>
            <a:off x="8924132" y="4570381"/>
            <a:ext cx="759311" cy="759308"/>
            <a:chOff x="-593644" y="7516599"/>
            <a:chExt cx="694020" cy="694018"/>
          </a:xfrm>
        </p:grpSpPr>
        <p:pic>
          <p:nvPicPr>
            <p:cNvPr id="176" name="Graphic 175" descr="Monitor">
              <a:extLst>
                <a:ext uri="{FF2B5EF4-FFF2-40B4-BE49-F238E27FC236}">
                  <a16:creationId xmlns:a16="http://schemas.microsoft.com/office/drawing/2014/main" id="{F3ECB4A9-3043-4038-92BE-81EAE6C4C6A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3644" y="7516599"/>
              <a:ext cx="694020" cy="694018"/>
            </a:xfrm>
            <a:prstGeom prst="rect">
              <a:avLst/>
            </a:prstGeom>
          </p:spPr>
        </p:pic>
        <p:pic>
          <p:nvPicPr>
            <p:cNvPr id="177" name="Graphic 176">
              <a:extLst>
                <a:ext uri="{FF2B5EF4-FFF2-40B4-BE49-F238E27FC236}">
                  <a16:creationId xmlns:a16="http://schemas.microsoft.com/office/drawing/2014/main" id="{C34ABEF7-082F-4EB2-B3C4-924802AAC60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2091" y="7688110"/>
              <a:ext cx="234040" cy="258416"/>
            </a:xfrm>
            <a:prstGeom prst="rect">
              <a:avLst/>
            </a:prstGeom>
          </p:spPr>
        </p:pic>
      </p:grpSp>
      <p:grpSp>
        <p:nvGrpSpPr>
          <p:cNvPr id="196" name="Group 195">
            <a:extLst>
              <a:ext uri="{FF2B5EF4-FFF2-40B4-BE49-F238E27FC236}">
                <a16:creationId xmlns:a16="http://schemas.microsoft.com/office/drawing/2014/main" id="{10EF378D-34DA-4F03-9EC5-2DEDA6B782E0}"/>
              </a:ext>
            </a:extLst>
          </p:cNvPr>
          <p:cNvGrpSpPr/>
          <p:nvPr/>
        </p:nvGrpSpPr>
        <p:grpSpPr>
          <a:xfrm>
            <a:off x="3595486" y="2856220"/>
            <a:ext cx="857492" cy="643119"/>
            <a:chOff x="1243371" y="4682307"/>
            <a:chExt cx="1219200" cy="914400"/>
          </a:xfrm>
        </p:grpSpPr>
        <p:sp>
          <p:nvSpPr>
            <p:cNvPr id="197" name="Freeform: Shape 196">
              <a:extLst>
                <a:ext uri="{FF2B5EF4-FFF2-40B4-BE49-F238E27FC236}">
                  <a16:creationId xmlns:a16="http://schemas.microsoft.com/office/drawing/2014/main" id="{06EF7888-7931-426D-AD84-4C9E7A358B82}"/>
                </a:ext>
              </a:extLst>
            </p:cNvPr>
            <p:cNvSpPr/>
            <p:nvPr/>
          </p:nvSpPr>
          <p:spPr>
            <a:xfrm>
              <a:off x="1243466" y="4682307"/>
              <a:ext cx="1219104" cy="914400"/>
            </a:xfrm>
            <a:custGeom>
              <a:avLst/>
              <a:gdLst>
                <a:gd name="connsiteX0" fmla="*/ 0 w 1219104"/>
                <a:gd name="connsiteY0" fmla="*/ 0 h 914400"/>
                <a:gd name="connsiteX1" fmla="*/ 1219105 w 1219104"/>
                <a:gd name="connsiteY1" fmla="*/ 0 h 914400"/>
                <a:gd name="connsiteX2" fmla="*/ 1219105 w 1219104"/>
                <a:gd name="connsiteY2" fmla="*/ 914400 h 914400"/>
                <a:gd name="connsiteX3" fmla="*/ 0 w 1219104"/>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219104" h="914400">
                  <a:moveTo>
                    <a:pt x="0" y="0"/>
                  </a:moveTo>
                  <a:lnTo>
                    <a:pt x="1219105" y="0"/>
                  </a:lnTo>
                  <a:lnTo>
                    <a:pt x="1219105" y="914400"/>
                  </a:lnTo>
                  <a:lnTo>
                    <a:pt x="0" y="914400"/>
                  </a:lnTo>
                  <a:close/>
                </a:path>
              </a:pathLst>
            </a:custGeom>
            <a:solidFill>
              <a:srgbClr val="000000"/>
            </a:solid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55CFD98-32FE-41F4-BA0A-344412D46D09}"/>
                </a:ext>
              </a:extLst>
            </p:cNvPr>
            <p:cNvSpPr/>
            <p:nvPr/>
          </p:nvSpPr>
          <p:spPr>
            <a:xfrm>
              <a:off x="1243371" y="4682307"/>
              <a:ext cx="1219200" cy="114300"/>
            </a:xfrm>
            <a:custGeom>
              <a:avLst/>
              <a:gdLst>
                <a:gd name="connsiteX0" fmla="*/ 0 w 1219200"/>
                <a:gd name="connsiteY0" fmla="*/ 0 h 114300"/>
                <a:gd name="connsiteX1" fmla="*/ 1219200 w 1219200"/>
                <a:gd name="connsiteY1" fmla="*/ 0 h 114300"/>
                <a:gd name="connsiteX2" fmla="*/ 1219200 w 1219200"/>
                <a:gd name="connsiteY2" fmla="*/ 114300 h 114300"/>
                <a:gd name="connsiteX3" fmla="*/ 0 w 12192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219200" h="114300">
                  <a:moveTo>
                    <a:pt x="0" y="0"/>
                  </a:moveTo>
                  <a:lnTo>
                    <a:pt x="1219200" y="0"/>
                  </a:lnTo>
                  <a:lnTo>
                    <a:pt x="1219200" y="114300"/>
                  </a:lnTo>
                  <a:lnTo>
                    <a:pt x="0" y="114300"/>
                  </a:lnTo>
                  <a:close/>
                </a:path>
              </a:pathLst>
            </a:custGeom>
            <a:solidFill>
              <a:schemeClr val="tx2"/>
            </a:solid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8A659ADA-EB6B-40A7-B57D-1C05AD0B3FED}"/>
                </a:ext>
              </a:extLst>
            </p:cNvPr>
            <p:cNvSpPr/>
            <p:nvPr/>
          </p:nvSpPr>
          <p:spPr>
            <a:xfrm>
              <a:off x="12814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3B90445A-CB4A-40EC-AC2F-BE53DF296EDE}"/>
                </a:ext>
              </a:extLst>
            </p:cNvPr>
            <p:cNvSpPr/>
            <p:nvPr/>
          </p:nvSpPr>
          <p:spPr>
            <a:xfrm>
              <a:off x="133862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173AA779-20EA-456E-BEC6-84D1DFE1120A}"/>
                </a:ext>
              </a:extLst>
            </p:cNvPr>
            <p:cNvSpPr/>
            <p:nvPr/>
          </p:nvSpPr>
          <p:spPr>
            <a:xfrm>
              <a:off x="13957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B48327C3-097E-4120-A2CE-2F35E3136E84}"/>
                </a:ext>
              </a:extLst>
            </p:cNvPr>
            <p:cNvSpPr/>
            <p:nvPr/>
          </p:nvSpPr>
          <p:spPr>
            <a:xfrm>
              <a:off x="14693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8F4D70EA-6173-44C6-BAA9-A3B67E09F43B}"/>
                </a:ext>
              </a:extLst>
            </p:cNvPr>
            <p:cNvSpPr/>
            <p:nvPr/>
          </p:nvSpPr>
          <p:spPr>
            <a:xfrm>
              <a:off x="1757721"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C1770A88-093D-4B75-B280-20210873AA27}"/>
                </a:ext>
              </a:extLst>
            </p:cNvPr>
            <p:cNvSpPr/>
            <p:nvPr/>
          </p:nvSpPr>
          <p:spPr>
            <a:xfrm>
              <a:off x="20408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528501A3-C174-427B-AA32-58A9069D6CB3}"/>
                </a:ext>
              </a:extLst>
            </p:cNvPr>
            <p:cNvSpPr/>
            <p:nvPr/>
          </p:nvSpPr>
          <p:spPr>
            <a:xfrm>
              <a:off x="14693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4F45ECE4-95D8-4460-BB32-7517C3B76EA9}"/>
                </a:ext>
              </a:extLst>
            </p:cNvPr>
            <p:cNvSpPr/>
            <p:nvPr/>
          </p:nvSpPr>
          <p:spPr>
            <a:xfrm>
              <a:off x="1757721"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4A97BCBA-7F86-4CD4-ADC2-8FC0CE078C3A}"/>
                </a:ext>
              </a:extLst>
            </p:cNvPr>
            <p:cNvSpPr/>
            <p:nvPr/>
          </p:nvSpPr>
          <p:spPr>
            <a:xfrm>
              <a:off x="20408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grpSp>
      <p:grpSp>
        <p:nvGrpSpPr>
          <p:cNvPr id="208" name="Group 207">
            <a:extLst>
              <a:ext uri="{FF2B5EF4-FFF2-40B4-BE49-F238E27FC236}">
                <a16:creationId xmlns:a16="http://schemas.microsoft.com/office/drawing/2014/main" id="{63DDE422-BE9F-4F21-A0BC-4E7800AF4A3F}"/>
              </a:ext>
            </a:extLst>
          </p:cNvPr>
          <p:cNvGrpSpPr/>
          <p:nvPr/>
        </p:nvGrpSpPr>
        <p:grpSpPr>
          <a:xfrm>
            <a:off x="4289331" y="3273973"/>
            <a:ext cx="410712" cy="410713"/>
            <a:chOff x="2053716" y="5229665"/>
            <a:chExt cx="583959" cy="583961"/>
          </a:xfrm>
        </p:grpSpPr>
        <p:sp>
          <p:nvSpPr>
            <p:cNvPr id="209" name="Oval 208">
              <a:extLst>
                <a:ext uri="{FF2B5EF4-FFF2-40B4-BE49-F238E27FC236}">
                  <a16:creationId xmlns:a16="http://schemas.microsoft.com/office/drawing/2014/main" id="{619FAFE5-8DB8-408D-9D40-996E0D7513E7}"/>
                </a:ext>
              </a:extLst>
            </p:cNvPr>
            <p:cNvSpPr/>
            <p:nvPr/>
          </p:nvSpPr>
          <p:spPr bwMode="auto">
            <a:xfrm>
              <a:off x="2063157" y="5230310"/>
              <a:ext cx="557276" cy="557276"/>
            </a:xfrm>
            <a:prstGeom prst="ellipse">
              <a:avLst/>
            </a:prstGeom>
            <a:solidFill>
              <a:schemeClr val="tx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0" name="Group 209">
              <a:extLst>
                <a:ext uri="{FF2B5EF4-FFF2-40B4-BE49-F238E27FC236}">
                  <a16:creationId xmlns:a16="http://schemas.microsoft.com/office/drawing/2014/main" id="{AB13FF83-3A2E-4FFA-933A-2F9A46FDE06E}"/>
                </a:ext>
              </a:extLst>
            </p:cNvPr>
            <p:cNvGrpSpPr/>
            <p:nvPr/>
          </p:nvGrpSpPr>
          <p:grpSpPr>
            <a:xfrm>
              <a:off x="2053716" y="5229665"/>
              <a:ext cx="583959" cy="583961"/>
              <a:chOff x="-5010912" y="-1197864"/>
              <a:chExt cx="960120" cy="960121"/>
            </a:xfrm>
          </p:grpSpPr>
          <p:sp>
            <p:nvSpPr>
              <p:cNvPr id="211" name="Freeform: Shape 210">
                <a:extLst>
                  <a:ext uri="{FF2B5EF4-FFF2-40B4-BE49-F238E27FC236}">
                    <a16:creationId xmlns:a16="http://schemas.microsoft.com/office/drawing/2014/main" id="{08F0BF24-F477-49AD-8D79-3CB726C71221}"/>
                  </a:ext>
                </a:extLst>
              </p:cNvPr>
              <p:cNvSpPr/>
              <p:nvPr/>
            </p:nvSpPr>
            <p:spPr bwMode="auto">
              <a:xfrm>
                <a:off x="-4695121" y="-1052504"/>
                <a:ext cx="623905" cy="334701"/>
              </a:xfrm>
              <a:custGeom>
                <a:avLst/>
                <a:gdLst>
                  <a:gd name="connsiteX0" fmla="*/ 507646 w 623905"/>
                  <a:gd name="connsiteY0" fmla="*/ 0 h 334701"/>
                  <a:gd name="connsiteX1" fmla="*/ 562343 w 623905"/>
                  <a:gd name="connsiteY1" fmla="*/ 66295 h 334701"/>
                  <a:gd name="connsiteX2" fmla="*/ 606605 w 623905"/>
                  <a:gd name="connsiteY2" fmla="*/ 147840 h 334701"/>
                  <a:gd name="connsiteX3" fmla="*/ 623905 w 623905"/>
                  <a:gd name="connsiteY3" fmla="*/ 203570 h 334701"/>
                  <a:gd name="connsiteX4" fmla="*/ 570966 w 623905"/>
                  <a:gd name="connsiteY4" fmla="*/ 247248 h 334701"/>
                  <a:gd name="connsiteX5" fmla="*/ 284666 w 623905"/>
                  <a:gd name="connsiteY5" fmla="*/ 334701 h 334701"/>
                  <a:gd name="connsiteX6" fmla="*/ 85348 w 623905"/>
                  <a:gd name="connsiteY6" fmla="*/ 294460 h 334701"/>
                  <a:gd name="connsiteX7" fmla="*/ 0 w 623905"/>
                  <a:gd name="connsiteY7" fmla="*/ 248135 h 334701"/>
                  <a:gd name="connsiteX8" fmla="*/ 39262 w 623905"/>
                  <a:gd name="connsiteY8" fmla="*/ 200549 h 334701"/>
                  <a:gd name="connsiteX9" fmla="*/ 389065 w 623905"/>
                  <a:gd name="connsiteY9" fmla="*/ 11954 h 334701"/>
                  <a:gd name="connsiteX10" fmla="*/ 507646 w 623905"/>
                  <a:gd name="connsiteY10" fmla="*/ 0 h 33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3905" h="334701">
                    <a:moveTo>
                      <a:pt x="507646" y="0"/>
                    </a:moveTo>
                    <a:lnTo>
                      <a:pt x="562343" y="66295"/>
                    </a:lnTo>
                    <a:cubicBezTo>
                      <a:pt x="579598" y="91834"/>
                      <a:pt x="594458" y="119123"/>
                      <a:pt x="606605" y="147840"/>
                    </a:cubicBezTo>
                    <a:lnTo>
                      <a:pt x="623905" y="203570"/>
                    </a:lnTo>
                    <a:lnTo>
                      <a:pt x="570966" y="247248"/>
                    </a:lnTo>
                    <a:cubicBezTo>
                      <a:pt x="489240" y="302461"/>
                      <a:pt x="390718" y="334701"/>
                      <a:pt x="284666" y="334701"/>
                    </a:cubicBezTo>
                    <a:cubicBezTo>
                      <a:pt x="213965" y="334701"/>
                      <a:pt x="146610" y="320372"/>
                      <a:pt x="85348" y="294460"/>
                    </a:cubicBezTo>
                    <a:lnTo>
                      <a:pt x="0" y="248135"/>
                    </a:lnTo>
                    <a:lnTo>
                      <a:pt x="39262" y="200549"/>
                    </a:lnTo>
                    <a:cubicBezTo>
                      <a:pt x="133168" y="106642"/>
                      <a:pt x="253943" y="39604"/>
                      <a:pt x="389065" y="11954"/>
                    </a:cubicBezTo>
                    <a:lnTo>
                      <a:pt x="50764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2" name="Freeform: Shape 211">
                <a:extLst>
                  <a:ext uri="{FF2B5EF4-FFF2-40B4-BE49-F238E27FC236}">
                    <a16:creationId xmlns:a16="http://schemas.microsoft.com/office/drawing/2014/main" id="{53AAA30C-7510-4B72-9E2C-44463F559C1E}"/>
                  </a:ext>
                </a:extLst>
              </p:cNvPr>
              <p:cNvSpPr/>
              <p:nvPr/>
            </p:nvSpPr>
            <p:spPr bwMode="auto">
              <a:xfrm>
                <a:off x="-4917072" y="-1039411"/>
                <a:ext cx="221951" cy="385987"/>
              </a:xfrm>
              <a:custGeom>
                <a:avLst/>
                <a:gdLst>
                  <a:gd name="connsiteX0" fmla="*/ 32043 w 221951"/>
                  <a:gd name="connsiteY0" fmla="*/ 0 h 385987"/>
                  <a:gd name="connsiteX1" fmla="*/ 34794 w 221951"/>
                  <a:gd name="connsiteY1" fmla="*/ 8862 h 385987"/>
                  <a:gd name="connsiteX2" fmla="*/ 220317 w 221951"/>
                  <a:gd name="connsiteY2" fmla="*/ 234155 h 385987"/>
                  <a:gd name="connsiteX3" fmla="*/ 221951 w 221951"/>
                  <a:gd name="connsiteY3" fmla="*/ 235042 h 385987"/>
                  <a:gd name="connsiteX4" fmla="*/ 176726 w 221951"/>
                  <a:gd name="connsiteY4" fmla="*/ 289854 h 385987"/>
                  <a:gd name="connsiteX5" fmla="*/ 124547 w 221951"/>
                  <a:gd name="connsiteY5" fmla="*/ 385987 h 385987"/>
                  <a:gd name="connsiteX6" fmla="*/ 112718 w 221951"/>
                  <a:gd name="connsiteY6" fmla="*/ 371650 h 385987"/>
                  <a:gd name="connsiteX7" fmla="*/ 8610 w 221951"/>
                  <a:gd name="connsiteY7" fmla="*/ 124245 h 385987"/>
                  <a:gd name="connsiteX8" fmla="*/ 0 w 221951"/>
                  <a:gd name="connsiteY8" fmla="*/ 38837 h 385987"/>
                  <a:gd name="connsiteX9" fmla="*/ 32043 w 221951"/>
                  <a:gd name="connsiteY9" fmla="*/ 0 h 3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951" h="385987">
                    <a:moveTo>
                      <a:pt x="32043" y="0"/>
                    </a:moveTo>
                    <a:lnTo>
                      <a:pt x="34794" y="8862"/>
                    </a:lnTo>
                    <a:cubicBezTo>
                      <a:pt x="73662" y="100756"/>
                      <a:pt x="138592" y="178943"/>
                      <a:pt x="220317" y="234155"/>
                    </a:cubicBezTo>
                    <a:lnTo>
                      <a:pt x="221951" y="235042"/>
                    </a:lnTo>
                    <a:lnTo>
                      <a:pt x="176726" y="289854"/>
                    </a:lnTo>
                    <a:lnTo>
                      <a:pt x="124547" y="385987"/>
                    </a:lnTo>
                    <a:lnTo>
                      <a:pt x="112718" y="371650"/>
                    </a:lnTo>
                    <a:cubicBezTo>
                      <a:pt x="62983" y="298032"/>
                      <a:pt x="27043" y="214327"/>
                      <a:pt x="8610" y="124245"/>
                    </a:cubicBezTo>
                    <a:lnTo>
                      <a:pt x="0" y="38837"/>
                    </a:lnTo>
                    <a:lnTo>
                      <a:pt x="32043"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3" name="Freeform: Shape 212">
                <a:extLst>
                  <a:ext uri="{FF2B5EF4-FFF2-40B4-BE49-F238E27FC236}">
                    <a16:creationId xmlns:a16="http://schemas.microsoft.com/office/drawing/2014/main" id="{6B780D29-21F8-4360-A82F-938FABC7A150}"/>
                  </a:ext>
                </a:extLst>
              </p:cNvPr>
              <p:cNvSpPr/>
              <p:nvPr/>
            </p:nvSpPr>
            <p:spPr bwMode="auto">
              <a:xfrm>
                <a:off x="-4857962" y="-653424"/>
                <a:ext cx="650432" cy="415681"/>
              </a:xfrm>
              <a:custGeom>
                <a:avLst/>
                <a:gdLst>
                  <a:gd name="connsiteX0" fmla="*/ 65436 w 650432"/>
                  <a:gd name="connsiteY0" fmla="*/ 0 h 415681"/>
                  <a:gd name="connsiteX1" fmla="*/ 138094 w 650432"/>
                  <a:gd name="connsiteY1" fmla="*/ 88061 h 415681"/>
                  <a:gd name="connsiteX2" fmla="*/ 627338 w 650432"/>
                  <a:gd name="connsiteY2" fmla="*/ 290713 h 415681"/>
                  <a:gd name="connsiteX3" fmla="*/ 650432 w 650432"/>
                  <a:gd name="connsiteY3" fmla="*/ 288385 h 415681"/>
                  <a:gd name="connsiteX4" fmla="*/ 595516 w 650432"/>
                  <a:gd name="connsiteY4" fmla="*/ 333694 h 415681"/>
                  <a:gd name="connsiteX5" fmla="*/ 327110 w 650432"/>
                  <a:gd name="connsiteY5" fmla="*/ 415681 h 415681"/>
                  <a:gd name="connsiteX6" fmla="*/ 58704 w 650432"/>
                  <a:gd name="connsiteY6" fmla="*/ 333694 h 415681"/>
                  <a:gd name="connsiteX7" fmla="*/ 0 w 650432"/>
                  <a:gd name="connsiteY7" fmla="*/ 285259 h 415681"/>
                  <a:gd name="connsiteX8" fmla="*/ 13507 w 650432"/>
                  <a:gd name="connsiteY8" fmla="*/ 151272 h 415681"/>
                  <a:gd name="connsiteX9" fmla="*/ 53823 w 650432"/>
                  <a:gd name="connsiteY9" fmla="*/ 21396 h 415681"/>
                  <a:gd name="connsiteX10" fmla="*/ 65436 w 650432"/>
                  <a:gd name="connsiteY10" fmla="*/ 0 h 41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432" h="415681">
                    <a:moveTo>
                      <a:pt x="65436" y="0"/>
                    </a:moveTo>
                    <a:lnTo>
                      <a:pt x="138094" y="88061"/>
                    </a:lnTo>
                    <a:cubicBezTo>
                      <a:pt x="263302" y="213270"/>
                      <a:pt x="436276" y="290713"/>
                      <a:pt x="627338" y="290713"/>
                    </a:cubicBezTo>
                    <a:lnTo>
                      <a:pt x="650432" y="288385"/>
                    </a:lnTo>
                    <a:lnTo>
                      <a:pt x="595516" y="333694"/>
                    </a:lnTo>
                    <a:cubicBezTo>
                      <a:pt x="518898" y="385456"/>
                      <a:pt x="426534" y="415681"/>
                      <a:pt x="327110" y="415681"/>
                    </a:cubicBezTo>
                    <a:cubicBezTo>
                      <a:pt x="227686" y="415681"/>
                      <a:pt x="135322" y="385456"/>
                      <a:pt x="58704" y="333694"/>
                    </a:cubicBezTo>
                    <a:lnTo>
                      <a:pt x="0" y="285259"/>
                    </a:lnTo>
                    <a:lnTo>
                      <a:pt x="13507" y="151272"/>
                    </a:lnTo>
                    <a:cubicBezTo>
                      <a:pt x="22724" y="106231"/>
                      <a:pt x="36317" y="62784"/>
                      <a:pt x="53823" y="21396"/>
                    </a:cubicBezTo>
                    <a:lnTo>
                      <a:pt x="6543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Freeform: Shape 213">
                <a:extLst>
                  <a:ext uri="{FF2B5EF4-FFF2-40B4-BE49-F238E27FC236}">
                    <a16:creationId xmlns:a16="http://schemas.microsoft.com/office/drawing/2014/main" id="{A30FB940-DE3D-44C3-B574-C000275ECD99}"/>
                  </a:ext>
                </a:extLst>
              </p:cNvPr>
              <p:cNvSpPr/>
              <p:nvPr/>
            </p:nvSpPr>
            <p:spPr bwMode="auto">
              <a:xfrm>
                <a:off x="-4885030" y="-1197864"/>
                <a:ext cx="697554" cy="393494"/>
              </a:xfrm>
              <a:custGeom>
                <a:avLst/>
                <a:gdLst>
                  <a:gd name="connsiteX0" fmla="*/ 354178 w 697554"/>
                  <a:gd name="connsiteY0" fmla="*/ 0 h 393494"/>
                  <a:gd name="connsiteX1" fmla="*/ 693632 w 697554"/>
                  <a:gd name="connsiteY1" fmla="*/ 140606 h 393494"/>
                  <a:gd name="connsiteX2" fmla="*/ 697554 w 697554"/>
                  <a:gd name="connsiteY2" fmla="*/ 145359 h 393494"/>
                  <a:gd name="connsiteX3" fmla="*/ 578973 w 697554"/>
                  <a:gd name="connsiteY3" fmla="*/ 157313 h 393494"/>
                  <a:gd name="connsiteX4" fmla="*/ 229170 w 697554"/>
                  <a:gd name="connsiteY4" fmla="*/ 345908 h 393494"/>
                  <a:gd name="connsiteX5" fmla="*/ 189908 w 697554"/>
                  <a:gd name="connsiteY5" fmla="*/ 393494 h 393494"/>
                  <a:gd name="connsiteX6" fmla="*/ 188274 w 697554"/>
                  <a:gd name="connsiteY6" fmla="*/ 392607 h 393494"/>
                  <a:gd name="connsiteX7" fmla="*/ 2751 w 697554"/>
                  <a:gd name="connsiteY7" fmla="*/ 167314 h 393494"/>
                  <a:gd name="connsiteX8" fmla="*/ 0 w 697554"/>
                  <a:gd name="connsiteY8" fmla="*/ 158452 h 393494"/>
                  <a:gd name="connsiteX9" fmla="*/ 14724 w 697554"/>
                  <a:gd name="connsiteY9" fmla="*/ 140606 h 393494"/>
                  <a:gd name="connsiteX10" fmla="*/ 354178 w 697554"/>
                  <a:gd name="connsiteY10" fmla="*/ 0 h 39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7554" h="393494">
                    <a:moveTo>
                      <a:pt x="354178" y="0"/>
                    </a:moveTo>
                    <a:cubicBezTo>
                      <a:pt x="486743" y="0"/>
                      <a:pt x="606758" y="53733"/>
                      <a:pt x="693632" y="140606"/>
                    </a:cubicBezTo>
                    <a:lnTo>
                      <a:pt x="697554" y="145359"/>
                    </a:lnTo>
                    <a:lnTo>
                      <a:pt x="578973" y="157313"/>
                    </a:lnTo>
                    <a:cubicBezTo>
                      <a:pt x="443851" y="184963"/>
                      <a:pt x="323076" y="252001"/>
                      <a:pt x="229170" y="345908"/>
                    </a:cubicBezTo>
                    <a:lnTo>
                      <a:pt x="189908" y="393494"/>
                    </a:lnTo>
                    <a:lnTo>
                      <a:pt x="188274" y="392607"/>
                    </a:lnTo>
                    <a:cubicBezTo>
                      <a:pt x="106549" y="337395"/>
                      <a:pt x="41619" y="259208"/>
                      <a:pt x="2751" y="167314"/>
                    </a:cubicBezTo>
                    <a:lnTo>
                      <a:pt x="0" y="158452"/>
                    </a:lnTo>
                    <a:lnTo>
                      <a:pt x="14724" y="140606"/>
                    </a:lnTo>
                    <a:cubicBezTo>
                      <a:pt x="101598" y="53733"/>
                      <a:pt x="221613" y="0"/>
                      <a:pt x="354178" y="0"/>
                    </a:cubicBez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Freeform: Shape 214">
                <a:extLst>
                  <a:ext uri="{FF2B5EF4-FFF2-40B4-BE49-F238E27FC236}">
                    <a16:creationId xmlns:a16="http://schemas.microsoft.com/office/drawing/2014/main" id="{2FA9771A-32C4-4390-9D89-628FAE5FA0CE}"/>
                  </a:ext>
                </a:extLst>
              </p:cNvPr>
              <p:cNvSpPr/>
              <p:nvPr/>
            </p:nvSpPr>
            <p:spPr bwMode="auto">
              <a:xfrm>
                <a:off x="-5010912" y="-1000573"/>
                <a:ext cx="218386" cy="632408"/>
              </a:xfrm>
              <a:custGeom>
                <a:avLst/>
                <a:gdLst>
                  <a:gd name="connsiteX0" fmla="*/ 93839 w 218386"/>
                  <a:gd name="connsiteY0" fmla="*/ 0 h 632409"/>
                  <a:gd name="connsiteX1" fmla="*/ 102449 w 218386"/>
                  <a:gd name="connsiteY1" fmla="*/ 85408 h 632409"/>
                  <a:gd name="connsiteX2" fmla="*/ 206557 w 218386"/>
                  <a:gd name="connsiteY2" fmla="*/ 332813 h 632409"/>
                  <a:gd name="connsiteX3" fmla="*/ 218386 w 218386"/>
                  <a:gd name="connsiteY3" fmla="*/ 347150 h 632409"/>
                  <a:gd name="connsiteX4" fmla="*/ 206773 w 218386"/>
                  <a:gd name="connsiteY4" fmla="*/ 368546 h 632409"/>
                  <a:gd name="connsiteX5" fmla="*/ 166457 w 218386"/>
                  <a:gd name="connsiteY5" fmla="*/ 498422 h 632409"/>
                  <a:gd name="connsiteX6" fmla="*/ 152950 w 218386"/>
                  <a:gd name="connsiteY6" fmla="*/ 632409 h 632409"/>
                  <a:gd name="connsiteX7" fmla="*/ 140606 w 218386"/>
                  <a:gd name="connsiteY7" fmla="*/ 622225 h 632409"/>
                  <a:gd name="connsiteX8" fmla="*/ 0 w 218386"/>
                  <a:gd name="connsiteY8" fmla="*/ 282771 h 632409"/>
                  <a:gd name="connsiteX9" fmla="*/ 81987 w 218386"/>
                  <a:gd name="connsiteY9" fmla="*/ 14365 h 632409"/>
                  <a:gd name="connsiteX10" fmla="*/ 93839 w 218386"/>
                  <a:gd name="connsiteY10" fmla="*/ 0 h 63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386" h="632409">
                    <a:moveTo>
                      <a:pt x="93839" y="0"/>
                    </a:moveTo>
                    <a:lnTo>
                      <a:pt x="102449" y="85408"/>
                    </a:lnTo>
                    <a:cubicBezTo>
                      <a:pt x="120882" y="175490"/>
                      <a:pt x="156822" y="259195"/>
                      <a:pt x="206557" y="332813"/>
                    </a:cubicBezTo>
                    <a:lnTo>
                      <a:pt x="218386" y="347150"/>
                    </a:lnTo>
                    <a:lnTo>
                      <a:pt x="206773" y="368546"/>
                    </a:lnTo>
                    <a:cubicBezTo>
                      <a:pt x="189267" y="409934"/>
                      <a:pt x="175674" y="453381"/>
                      <a:pt x="166457" y="498422"/>
                    </a:cubicBezTo>
                    <a:lnTo>
                      <a:pt x="152950" y="632409"/>
                    </a:lnTo>
                    <a:lnTo>
                      <a:pt x="140606" y="622225"/>
                    </a:lnTo>
                    <a:cubicBezTo>
                      <a:pt x="53732" y="535351"/>
                      <a:pt x="0" y="415336"/>
                      <a:pt x="0" y="282771"/>
                    </a:cubicBezTo>
                    <a:cubicBezTo>
                      <a:pt x="0" y="183347"/>
                      <a:pt x="30224" y="90983"/>
                      <a:pt x="81987" y="14365"/>
                    </a:cubicBezTo>
                    <a:lnTo>
                      <a:pt x="9383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Freeform: Shape 215">
                <a:extLst>
                  <a:ext uri="{FF2B5EF4-FFF2-40B4-BE49-F238E27FC236}">
                    <a16:creationId xmlns:a16="http://schemas.microsoft.com/office/drawing/2014/main" id="{B9DAC052-D10A-418A-B270-650A17383E67}"/>
                  </a:ext>
                </a:extLst>
              </p:cNvPr>
              <p:cNvSpPr/>
              <p:nvPr/>
            </p:nvSpPr>
            <p:spPr bwMode="auto">
              <a:xfrm>
                <a:off x="-4792526" y="-848934"/>
                <a:ext cx="741734" cy="486223"/>
              </a:xfrm>
              <a:custGeom>
                <a:avLst/>
                <a:gdLst>
                  <a:gd name="connsiteX0" fmla="*/ 721309 w 741734"/>
                  <a:gd name="connsiteY0" fmla="*/ 0 h 486223"/>
                  <a:gd name="connsiteX1" fmla="*/ 731981 w 741734"/>
                  <a:gd name="connsiteY1" fmla="*/ 34382 h 486223"/>
                  <a:gd name="connsiteX2" fmla="*/ 741734 w 741734"/>
                  <a:gd name="connsiteY2" fmla="*/ 131131 h 486223"/>
                  <a:gd name="connsiteX3" fmla="*/ 601128 w 741734"/>
                  <a:gd name="connsiteY3" fmla="*/ 470585 h 486223"/>
                  <a:gd name="connsiteX4" fmla="*/ 584996 w 741734"/>
                  <a:gd name="connsiteY4" fmla="*/ 483895 h 486223"/>
                  <a:gd name="connsiteX5" fmla="*/ 561902 w 741734"/>
                  <a:gd name="connsiteY5" fmla="*/ 486223 h 486223"/>
                  <a:gd name="connsiteX6" fmla="*/ 72658 w 741734"/>
                  <a:gd name="connsiteY6" fmla="*/ 283571 h 486223"/>
                  <a:gd name="connsiteX7" fmla="*/ 0 w 741734"/>
                  <a:gd name="connsiteY7" fmla="*/ 195510 h 486223"/>
                  <a:gd name="connsiteX8" fmla="*/ 52179 w 741734"/>
                  <a:gd name="connsiteY8" fmla="*/ 99377 h 486223"/>
                  <a:gd name="connsiteX9" fmla="*/ 97404 w 741734"/>
                  <a:gd name="connsiteY9" fmla="*/ 44565 h 486223"/>
                  <a:gd name="connsiteX10" fmla="*/ 182752 w 741734"/>
                  <a:gd name="connsiteY10" fmla="*/ 90890 h 486223"/>
                  <a:gd name="connsiteX11" fmla="*/ 382070 w 741734"/>
                  <a:gd name="connsiteY11" fmla="*/ 131131 h 486223"/>
                  <a:gd name="connsiteX12" fmla="*/ 668370 w 741734"/>
                  <a:gd name="connsiteY12" fmla="*/ 43678 h 486223"/>
                  <a:gd name="connsiteX13" fmla="*/ 721309 w 741734"/>
                  <a:gd name="connsiteY13" fmla="*/ 0 h 48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734" h="486223">
                    <a:moveTo>
                      <a:pt x="721309" y="0"/>
                    </a:moveTo>
                    <a:lnTo>
                      <a:pt x="731981" y="34382"/>
                    </a:lnTo>
                    <a:cubicBezTo>
                      <a:pt x="738376" y="65633"/>
                      <a:pt x="741734" y="97990"/>
                      <a:pt x="741734" y="131131"/>
                    </a:cubicBezTo>
                    <a:cubicBezTo>
                      <a:pt x="741734" y="263696"/>
                      <a:pt x="688002" y="383711"/>
                      <a:pt x="601128" y="470585"/>
                    </a:cubicBezTo>
                    <a:lnTo>
                      <a:pt x="584996" y="483895"/>
                    </a:lnTo>
                    <a:lnTo>
                      <a:pt x="561902" y="486223"/>
                    </a:lnTo>
                    <a:cubicBezTo>
                      <a:pt x="370840" y="486223"/>
                      <a:pt x="197866" y="408780"/>
                      <a:pt x="72658" y="283571"/>
                    </a:cubicBezTo>
                    <a:lnTo>
                      <a:pt x="0" y="195510"/>
                    </a:lnTo>
                    <a:lnTo>
                      <a:pt x="52179" y="99377"/>
                    </a:lnTo>
                    <a:lnTo>
                      <a:pt x="97404" y="44565"/>
                    </a:lnTo>
                    <a:lnTo>
                      <a:pt x="182752" y="90890"/>
                    </a:lnTo>
                    <a:cubicBezTo>
                      <a:pt x="244014" y="116802"/>
                      <a:pt x="311369" y="131131"/>
                      <a:pt x="382070" y="131131"/>
                    </a:cubicBezTo>
                    <a:cubicBezTo>
                      <a:pt x="488122" y="131131"/>
                      <a:pt x="586644" y="98891"/>
                      <a:pt x="668370" y="43678"/>
                    </a:cubicBezTo>
                    <a:lnTo>
                      <a:pt x="72130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Oval 216">
                <a:extLst>
                  <a:ext uri="{FF2B5EF4-FFF2-40B4-BE49-F238E27FC236}">
                    <a16:creationId xmlns:a16="http://schemas.microsoft.com/office/drawing/2014/main" id="{3F1DBFC7-15F2-4C03-944F-4BA65F1396BF}"/>
                  </a:ext>
                </a:extLst>
              </p:cNvPr>
              <p:cNvSpPr/>
              <p:nvPr/>
            </p:nvSpPr>
            <p:spPr bwMode="auto">
              <a:xfrm>
                <a:off x="-4921638" y="-737856"/>
                <a:ext cx="253617" cy="253616"/>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8" name="Oval 217">
                <a:extLst>
                  <a:ext uri="{FF2B5EF4-FFF2-40B4-BE49-F238E27FC236}">
                    <a16:creationId xmlns:a16="http://schemas.microsoft.com/office/drawing/2014/main" id="{339A1D2B-5C25-4A0D-B478-9AA42F2B1D49}"/>
                  </a:ext>
                </a:extLst>
              </p:cNvPr>
              <p:cNvSpPr/>
              <p:nvPr/>
            </p:nvSpPr>
            <p:spPr bwMode="auto">
              <a:xfrm>
                <a:off x="-4434492" y="-820835"/>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9" name="Oval 218">
                <a:extLst>
                  <a:ext uri="{FF2B5EF4-FFF2-40B4-BE49-F238E27FC236}">
                    <a16:creationId xmlns:a16="http://schemas.microsoft.com/office/drawing/2014/main" id="{4C3950DB-5007-4336-81E7-B8F146D49E9A}"/>
                  </a:ext>
                </a:extLst>
              </p:cNvPr>
              <p:cNvSpPr/>
              <p:nvPr/>
            </p:nvSpPr>
            <p:spPr bwMode="auto">
              <a:xfrm>
                <a:off x="-4607554" y="-532521"/>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32" name="Group 231">
            <a:extLst>
              <a:ext uri="{FF2B5EF4-FFF2-40B4-BE49-F238E27FC236}">
                <a16:creationId xmlns:a16="http://schemas.microsoft.com/office/drawing/2014/main" id="{9193645D-5E1C-4EFD-A80B-11C9B265AEE7}"/>
              </a:ext>
            </a:extLst>
          </p:cNvPr>
          <p:cNvGrpSpPr/>
          <p:nvPr/>
        </p:nvGrpSpPr>
        <p:grpSpPr>
          <a:xfrm>
            <a:off x="10600976" y="2856220"/>
            <a:ext cx="857492" cy="643119"/>
            <a:chOff x="1243371" y="4682307"/>
            <a:chExt cx="1219200" cy="914400"/>
          </a:xfrm>
        </p:grpSpPr>
        <p:sp>
          <p:nvSpPr>
            <p:cNvPr id="233" name="Freeform: Shape 232">
              <a:extLst>
                <a:ext uri="{FF2B5EF4-FFF2-40B4-BE49-F238E27FC236}">
                  <a16:creationId xmlns:a16="http://schemas.microsoft.com/office/drawing/2014/main" id="{EE4D95F9-F1FD-48CC-8DE9-A86F1E5F1C21}"/>
                </a:ext>
              </a:extLst>
            </p:cNvPr>
            <p:cNvSpPr/>
            <p:nvPr/>
          </p:nvSpPr>
          <p:spPr>
            <a:xfrm>
              <a:off x="1243466" y="4682307"/>
              <a:ext cx="1219104" cy="914400"/>
            </a:xfrm>
            <a:custGeom>
              <a:avLst/>
              <a:gdLst>
                <a:gd name="connsiteX0" fmla="*/ 0 w 1219104"/>
                <a:gd name="connsiteY0" fmla="*/ 0 h 914400"/>
                <a:gd name="connsiteX1" fmla="*/ 1219105 w 1219104"/>
                <a:gd name="connsiteY1" fmla="*/ 0 h 914400"/>
                <a:gd name="connsiteX2" fmla="*/ 1219105 w 1219104"/>
                <a:gd name="connsiteY2" fmla="*/ 914400 h 914400"/>
                <a:gd name="connsiteX3" fmla="*/ 0 w 1219104"/>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219104" h="914400">
                  <a:moveTo>
                    <a:pt x="0" y="0"/>
                  </a:moveTo>
                  <a:lnTo>
                    <a:pt x="1219105" y="0"/>
                  </a:lnTo>
                  <a:lnTo>
                    <a:pt x="1219105" y="914400"/>
                  </a:lnTo>
                  <a:lnTo>
                    <a:pt x="0" y="914400"/>
                  </a:lnTo>
                  <a:close/>
                </a:path>
              </a:pathLst>
            </a:custGeom>
            <a:solidFill>
              <a:srgbClr val="000000"/>
            </a:solid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7E377892-C0F7-4761-8B60-204278E067B1}"/>
                </a:ext>
              </a:extLst>
            </p:cNvPr>
            <p:cNvSpPr/>
            <p:nvPr/>
          </p:nvSpPr>
          <p:spPr>
            <a:xfrm>
              <a:off x="1243371" y="4682307"/>
              <a:ext cx="1219200" cy="114300"/>
            </a:xfrm>
            <a:custGeom>
              <a:avLst/>
              <a:gdLst>
                <a:gd name="connsiteX0" fmla="*/ 0 w 1219200"/>
                <a:gd name="connsiteY0" fmla="*/ 0 h 114300"/>
                <a:gd name="connsiteX1" fmla="*/ 1219200 w 1219200"/>
                <a:gd name="connsiteY1" fmla="*/ 0 h 114300"/>
                <a:gd name="connsiteX2" fmla="*/ 1219200 w 1219200"/>
                <a:gd name="connsiteY2" fmla="*/ 114300 h 114300"/>
                <a:gd name="connsiteX3" fmla="*/ 0 w 12192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219200" h="114300">
                  <a:moveTo>
                    <a:pt x="0" y="0"/>
                  </a:moveTo>
                  <a:lnTo>
                    <a:pt x="1219200" y="0"/>
                  </a:lnTo>
                  <a:lnTo>
                    <a:pt x="1219200" y="114300"/>
                  </a:lnTo>
                  <a:lnTo>
                    <a:pt x="0" y="114300"/>
                  </a:lnTo>
                  <a:close/>
                </a:path>
              </a:pathLst>
            </a:custGeom>
            <a:solidFill>
              <a:schemeClr val="tx2"/>
            </a:solid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28426E5E-B185-46AC-974C-E1179CBCBEB1}"/>
                </a:ext>
              </a:extLst>
            </p:cNvPr>
            <p:cNvSpPr/>
            <p:nvPr/>
          </p:nvSpPr>
          <p:spPr>
            <a:xfrm>
              <a:off x="12814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5FA6CB14-4C0D-4CE8-ACA7-08CFA6999520}"/>
                </a:ext>
              </a:extLst>
            </p:cNvPr>
            <p:cNvSpPr/>
            <p:nvPr/>
          </p:nvSpPr>
          <p:spPr>
            <a:xfrm>
              <a:off x="133862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A4E55254-4171-42B8-8C8B-11CEBA906958}"/>
                </a:ext>
              </a:extLst>
            </p:cNvPr>
            <p:cNvSpPr/>
            <p:nvPr/>
          </p:nvSpPr>
          <p:spPr>
            <a:xfrm>
              <a:off x="13957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3D964C9E-C305-4ECC-BFEF-EFFAC1E9D327}"/>
                </a:ext>
              </a:extLst>
            </p:cNvPr>
            <p:cNvSpPr/>
            <p:nvPr/>
          </p:nvSpPr>
          <p:spPr>
            <a:xfrm>
              <a:off x="14693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0013A709-82BB-4C7E-B16F-D86DE23A4BC3}"/>
                </a:ext>
              </a:extLst>
            </p:cNvPr>
            <p:cNvSpPr/>
            <p:nvPr/>
          </p:nvSpPr>
          <p:spPr>
            <a:xfrm>
              <a:off x="1757721"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7B7116A3-3485-4D07-9BB6-DFC9BFFCF93E}"/>
                </a:ext>
              </a:extLst>
            </p:cNvPr>
            <p:cNvSpPr/>
            <p:nvPr/>
          </p:nvSpPr>
          <p:spPr>
            <a:xfrm>
              <a:off x="20408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B1BC1520-DFAF-45FD-9411-5C2F5CE9A663}"/>
                </a:ext>
              </a:extLst>
            </p:cNvPr>
            <p:cNvSpPr/>
            <p:nvPr/>
          </p:nvSpPr>
          <p:spPr>
            <a:xfrm>
              <a:off x="14693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E23312E4-B89A-47D2-843D-C88DD220656A}"/>
                </a:ext>
              </a:extLst>
            </p:cNvPr>
            <p:cNvSpPr/>
            <p:nvPr/>
          </p:nvSpPr>
          <p:spPr>
            <a:xfrm>
              <a:off x="1757721"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F46D30C5-5852-459A-A68A-C3D7033E3F6B}"/>
                </a:ext>
              </a:extLst>
            </p:cNvPr>
            <p:cNvSpPr/>
            <p:nvPr/>
          </p:nvSpPr>
          <p:spPr>
            <a:xfrm>
              <a:off x="20408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grpSp>
      <p:grpSp>
        <p:nvGrpSpPr>
          <p:cNvPr id="244" name="Group 243">
            <a:extLst>
              <a:ext uri="{FF2B5EF4-FFF2-40B4-BE49-F238E27FC236}">
                <a16:creationId xmlns:a16="http://schemas.microsoft.com/office/drawing/2014/main" id="{85A0F761-8D9E-4274-AB7F-ED0F06BD4A2A}"/>
              </a:ext>
            </a:extLst>
          </p:cNvPr>
          <p:cNvGrpSpPr/>
          <p:nvPr/>
        </p:nvGrpSpPr>
        <p:grpSpPr>
          <a:xfrm>
            <a:off x="11294821" y="3273973"/>
            <a:ext cx="410712" cy="410713"/>
            <a:chOff x="2053716" y="5229665"/>
            <a:chExt cx="583959" cy="583961"/>
          </a:xfrm>
        </p:grpSpPr>
        <p:sp>
          <p:nvSpPr>
            <p:cNvPr id="245" name="Oval 244">
              <a:extLst>
                <a:ext uri="{FF2B5EF4-FFF2-40B4-BE49-F238E27FC236}">
                  <a16:creationId xmlns:a16="http://schemas.microsoft.com/office/drawing/2014/main" id="{9A5DB3E9-5D92-4147-B1EA-74C49C36AEF9}"/>
                </a:ext>
              </a:extLst>
            </p:cNvPr>
            <p:cNvSpPr/>
            <p:nvPr/>
          </p:nvSpPr>
          <p:spPr bwMode="auto">
            <a:xfrm>
              <a:off x="2063157" y="5230310"/>
              <a:ext cx="557276" cy="557276"/>
            </a:xfrm>
            <a:prstGeom prst="ellipse">
              <a:avLst/>
            </a:prstGeom>
            <a:solidFill>
              <a:schemeClr val="tx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46" name="Group 245">
              <a:extLst>
                <a:ext uri="{FF2B5EF4-FFF2-40B4-BE49-F238E27FC236}">
                  <a16:creationId xmlns:a16="http://schemas.microsoft.com/office/drawing/2014/main" id="{FC03A546-7914-4343-9FAC-D4C776D9A5B8}"/>
                </a:ext>
              </a:extLst>
            </p:cNvPr>
            <p:cNvGrpSpPr/>
            <p:nvPr/>
          </p:nvGrpSpPr>
          <p:grpSpPr>
            <a:xfrm>
              <a:off x="2053716" y="5229665"/>
              <a:ext cx="583959" cy="583961"/>
              <a:chOff x="-5010912" y="-1197864"/>
              <a:chExt cx="960120" cy="960121"/>
            </a:xfrm>
          </p:grpSpPr>
          <p:sp>
            <p:nvSpPr>
              <p:cNvPr id="247" name="Freeform: Shape 246">
                <a:extLst>
                  <a:ext uri="{FF2B5EF4-FFF2-40B4-BE49-F238E27FC236}">
                    <a16:creationId xmlns:a16="http://schemas.microsoft.com/office/drawing/2014/main" id="{CDD74219-47DA-462D-9AF6-B387240D6633}"/>
                  </a:ext>
                </a:extLst>
              </p:cNvPr>
              <p:cNvSpPr/>
              <p:nvPr/>
            </p:nvSpPr>
            <p:spPr bwMode="auto">
              <a:xfrm>
                <a:off x="-4695121" y="-1052504"/>
                <a:ext cx="623905" cy="334701"/>
              </a:xfrm>
              <a:custGeom>
                <a:avLst/>
                <a:gdLst>
                  <a:gd name="connsiteX0" fmla="*/ 507646 w 623905"/>
                  <a:gd name="connsiteY0" fmla="*/ 0 h 334701"/>
                  <a:gd name="connsiteX1" fmla="*/ 562343 w 623905"/>
                  <a:gd name="connsiteY1" fmla="*/ 66295 h 334701"/>
                  <a:gd name="connsiteX2" fmla="*/ 606605 w 623905"/>
                  <a:gd name="connsiteY2" fmla="*/ 147840 h 334701"/>
                  <a:gd name="connsiteX3" fmla="*/ 623905 w 623905"/>
                  <a:gd name="connsiteY3" fmla="*/ 203570 h 334701"/>
                  <a:gd name="connsiteX4" fmla="*/ 570966 w 623905"/>
                  <a:gd name="connsiteY4" fmla="*/ 247248 h 334701"/>
                  <a:gd name="connsiteX5" fmla="*/ 284666 w 623905"/>
                  <a:gd name="connsiteY5" fmla="*/ 334701 h 334701"/>
                  <a:gd name="connsiteX6" fmla="*/ 85348 w 623905"/>
                  <a:gd name="connsiteY6" fmla="*/ 294460 h 334701"/>
                  <a:gd name="connsiteX7" fmla="*/ 0 w 623905"/>
                  <a:gd name="connsiteY7" fmla="*/ 248135 h 334701"/>
                  <a:gd name="connsiteX8" fmla="*/ 39262 w 623905"/>
                  <a:gd name="connsiteY8" fmla="*/ 200549 h 334701"/>
                  <a:gd name="connsiteX9" fmla="*/ 389065 w 623905"/>
                  <a:gd name="connsiteY9" fmla="*/ 11954 h 334701"/>
                  <a:gd name="connsiteX10" fmla="*/ 507646 w 623905"/>
                  <a:gd name="connsiteY10" fmla="*/ 0 h 33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3905" h="334701">
                    <a:moveTo>
                      <a:pt x="507646" y="0"/>
                    </a:moveTo>
                    <a:lnTo>
                      <a:pt x="562343" y="66295"/>
                    </a:lnTo>
                    <a:cubicBezTo>
                      <a:pt x="579598" y="91834"/>
                      <a:pt x="594458" y="119123"/>
                      <a:pt x="606605" y="147840"/>
                    </a:cubicBezTo>
                    <a:lnTo>
                      <a:pt x="623905" y="203570"/>
                    </a:lnTo>
                    <a:lnTo>
                      <a:pt x="570966" y="247248"/>
                    </a:lnTo>
                    <a:cubicBezTo>
                      <a:pt x="489240" y="302461"/>
                      <a:pt x="390718" y="334701"/>
                      <a:pt x="284666" y="334701"/>
                    </a:cubicBezTo>
                    <a:cubicBezTo>
                      <a:pt x="213965" y="334701"/>
                      <a:pt x="146610" y="320372"/>
                      <a:pt x="85348" y="294460"/>
                    </a:cubicBezTo>
                    <a:lnTo>
                      <a:pt x="0" y="248135"/>
                    </a:lnTo>
                    <a:lnTo>
                      <a:pt x="39262" y="200549"/>
                    </a:lnTo>
                    <a:cubicBezTo>
                      <a:pt x="133168" y="106642"/>
                      <a:pt x="253943" y="39604"/>
                      <a:pt x="389065" y="11954"/>
                    </a:cubicBezTo>
                    <a:lnTo>
                      <a:pt x="50764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Freeform: Shape 247">
                <a:extLst>
                  <a:ext uri="{FF2B5EF4-FFF2-40B4-BE49-F238E27FC236}">
                    <a16:creationId xmlns:a16="http://schemas.microsoft.com/office/drawing/2014/main" id="{4B3E9835-2D45-4C23-BC36-31B7E16EAAB4}"/>
                  </a:ext>
                </a:extLst>
              </p:cNvPr>
              <p:cNvSpPr/>
              <p:nvPr/>
            </p:nvSpPr>
            <p:spPr bwMode="auto">
              <a:xfrm>
                <a:off x="-4917072" y="-1039411"/>
                <a:ext cx="221951" cy="385987"/>
              </a:xfrm>
              <a:custGeom>
                <a:avLst/>
                <a:gdLst>
                  <a:gd name="connsiteX0" fmla="*/ 32043 w 221951"/>
                  <a:gd name="connsiteY0" fmla="*/ 0 h 385987"/>
                  <a:gd name="connsiteX1" fmla="*/ 34794 w 221951"/>
                  <a:gd name="connsiteY1" fmla="*/ 8862 h 385987"/>
                  <a:gd name="connsiteX2" fmla="*/ 220317 w 221951"/>
                  <a:gd name="connsiteY2" fmla="*/ 234155 h 385987"/>
                  <a:gd name="connsiteX3" fmla="*/ 221951 w 221951"/>
                  <a:gd name="connsiteY3" fmla="*/ 235042 h 385987"/>
                  <a:gd name="connsiteX4" fmla="*/ 176726 w 221951"/>
                  <a:gd name="connsiteY4" fmla="*/ 289854 h 385987"/>
                  <a:gd name="connsiteX5" fmla="*/ 124547 w 221951"/>
                  <a:gd name="connsiteY5" fmla="*/ 385987 h 385987"/>
                  <a:gd name="connsiteX6" fmla="*/ 112718 w 221951"/>
                  <a:gd name="connsiteY6" fmla="*/ 371650 h 385987"/>
                  <a:gd name="connsiteX7" fmla="*/ 8610 w 221951"/>
                  <a:gd name="connsiteY7" fmla="*/ 124245 h 385987"/>
                  <a:gd name="connsiteX8" fmla="*/ 0 w 221951"/>
                  <a:gd name="connsiteY8" fmla="*/ 38837 h 385987"/>
                  <a:gd name="connsiteX9" fmla="*/ 32043 w 221951"/>
                  <a:gd name="connsiteY9" fmla="*/ 0 h 3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951" h="385987">
                    <a:moveTo>
                      <a:pt x="32043" y="0"/>
                    </a:moveTo>
                    <a:lnTo>
                      <a:pt x="34794" y="8862"/>
                    </a:lnTo>
                    <a:cubicBezTo>
                      <a:pt x="73662" y="100756"/>
                      <a:pt x="138592" y="178943"/>
                      <a:pt x="220317" y="234155"/>
                    </a:cubicBezTo>
                    <a:lnTo>
                      <a:pt x="221951" y="235042"/>
                    </a:lnTo>
                    <a:lnTo>
                      <a:pt x="176726" y="289854"/>
                    </a:lnTo>
                    <a:lnTo>
                      <a:pt x="124547" y="385987"/>
                    </a:lnTo>
                    <a:lnTo>
                      <a:pt x="112718" y="371650"/>
                    </a:lnTo>
                    <a:cubicBezTo>
                      <a:pt x="62983" y="298032"/>
                      <a:pt x="27043" y="214327"/>
                      <a:pt x="8610" y="124245"/>
                    </a:cubicBezTo>
                    <a:lnTo>
                      <a:pt x="0" y="38837"/>
                    </a:lnTo>
                    <a:lnTo>
                      <a:pt x="32043"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5504E3D9-6FD9-41D9-BF80-C354A8A79C24}"/>
                  </a:ext>
                </a:extLst>
              </p:cNvPr>
              <p:cNvSpPr/>
              <p:nvPr/>
            </p:nvSpPr>
            <p:spPr bwMode="auto">
              <a:xfrm>
                <a:off x="-4857962" y="-653424"/>
                <a:ext cx="650432" cy="415681"/>
              </a:xfrm>
              <a:custGeom>
                <a:avLst/>
                <a:gdLst>
                  <a:gd name="connsiteX0" fmla="*/ 65436 w 650432"/>
                  <a:gd name="connsiteY0" fmla="*/ 0 h 415681"/>
                  <a:gd name="connsiteX1" fmla="*/ 138094 w 650432"/>
                  <a:gd name="connsiteY1" fmla="*/ 88061 h 415681"/>
                  <a:gd name="connsiteX2" fmla="*/ 627338 w 650432"/>
                  <a:gd name="connsiteY2" fmla="*/ 290713 h 415681"/>
                  <a:gd name="connsiteX3" fmla="*/ 650432 w 650432"/>
                  <a:gd name="connsiteY3" fmla="*/ 288385 h 415681"/>
                  <a:gd name="connsiteX4" fmla="*/ 595516 w 650432"/>
                  <a:gd name="connsiteY4" fmla="*/ 333694 h 415681"/>
                  <a:gd name="connsiteX5" fmla="*/ 327110 w 650432"/>
                  <a:gd name="connsiteY5" fmla="*/ 415681 h 415681"/>
                  <a:gd name="connsiteX6" fmla="*/ 58704 w 650432"/>
                  <a:gd name="connsiteY6" fmla="*/ 333694 h 415681"/>
                  <a:gd name="connsiteX7" fmla="*/ 0 w 650432"/>
                  <a:gd name="connsiteY7" fmla="*/ 285259 h 415681"/>
                  <a:gd name="connsiteX8" fmla="*/ 13507 w 650432"/>
                  <a:gd name="connsiteY8" fmla="*/ 151272 h 415681"/>
                  <a:gd name="connsiteX9" fmla="*/ 53823 w 650432"/>
                  <a:gd name="connsiteY9" fmla="*/ 21396 h 415681"/>
                  <a:gd name="connsiteX10" fmla="*/ 65436 w 650432"/>
                  <a:gd name="connsiteY10" fmla="*/ 0 h 41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432" h="415681">
                    <a:moveTo>
                      <a:pt x="65436" y="0"/>
                    </a:moveTo>
                    <a:lnTo>
                      <a:pt x="138094" y="88061"/>
                    </a:lnTo>
                    <a:cubicBezTo>
                      <a:pt x="263302" y="213270"/>
                      <a:pt x="436276" y="290713"/>
                      <a:pt x="627338" y="290713"/>
                    </a:cubicBezTo>
                    <a:lnTo>
                      <a:pt x="650432" y="288385"/>
                    </a:lnTo>
                    <a:lnTo>
                      <a:pt x="595516" y="333694"/>
                    </a:lnTo>
                    <a:cubicBezTo>
                      <a:pt x="518898" y="385456"/>
                      <a:pt x="426534" y="415681"/>
                      <a:pt x="327110" y="415681"/>
                    </a:cubicBezTo>
                    <a:cubicBezTo>
                      <a:pt x="227686" y="415681"/>
                      <a:pt x="135322" y="385456"/>
                      <a:pt x="58704" y="333694"/>
                    </a:cubicBezTo>
                    <a:lnTo>
                      <a:pt x="0" y="285259"/>
                    </a:lnTo>
                    <a:lnTo>
                      <a:pt x="13507" y="151272"/>
                    </a:lnTo>
                    <a:cubicBezTo>
                      <a:pt x="22724" y="106231"/>
                      <a:pt x="36317" y="62784"/>
                      <a:pt x="53823" y="21396"/>
                    </a:cubicBezTo>
                    <a:lnTo>
                      <a:pt x="6543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A1F7DB30-6B85-430D-942E-89F76840A73E}"/>
                  </a:ext>
                </a:extLst>
              </p:cNvPr>
              <p:cNvSpPr/>
              <p:nvPr/>
            </p:nvSpPr>
            <p:spPr bwMode="auto">
              <a:xfrm>
                <a:off x="-4885030" y="-1197864"/>
                <a:ext cx="697554" cy="393494"/>
              </a:xfrm>
              <a:custGeom>
                <a:avLst/>
                <a:gdLst>
                  <a:gd name="connsiteX0" fmla="*/ 354178 w 697554"/>
                  <a:gd name="connsiteY0" fmla="*/ 0 h 393494"/>
                  <a:gd name="connsiteX1" fmla="*/ 693632 w 697554"/>
                  <a:gd name="connsiteY1" fmla="*/ 140606 h 393494"/>
                  <a:gd name="connsiteX2" fmla="*/ 697554 w 697554"/>
                  <a:gd name="connsiteY2" fmla="*/ 145359 h 393494"/>
                  <a:gd name="connsiteX3" fmla="*/ 578973 w 697554"/>
                  <a:gd name="connsiteY3" fmla="*/ 157313 h 393494"/>
                  <a:gd name="connsiteX4" fmla="*/ 229170 w 697554"/>
                  <a:gd name="connsiteY4" fmla="*/ 345908 h 393494"/>
                  <a:gd name="connsiteX5" fmla="*/ 189908 w 697554"/>
                  <a:gd name="connsiteY5" fmla="*/ 393494 h 393494"/>
                  <a:gd name="connsiteX6" fmla="*/ 188274 w 697554"/>
                  <a:gd name="connsiteY6" fmla="*/ 392607 h 393494"/>
                  <a:gd name="connsiteX7" fmla="*/ 2751 w 697554"/>
                  <a:gd name="connsiteY7" fmla="*/ 167314 h 393494"/>
                  <a:gd name="connsiteX8" fmla="*/ 0 w 697554"/>
                  <a:gd name="connsiteY8" fmla="*/ 158452 h 393494"/>
                  <a:gd name="connsiteX9" fmla="*/ 14724 w 697554"/>
                  <a:gd name="connsiteY9" fmla="*/ 140606 h 393494"/>
                  <a:gd name="connsiteX10" fmla="*/ 354178 w 697554"/>
                  <a:gd name="connsiteY10" fmla="*/ 0 h 39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7554" h="393494">
                    <a:moveTo>
                      <a:pt x="354178" y="0"/>
                    </a:moveTo>
                    <a:cubicBezTo>
                      <a:pt x="486743" y="0"/>
                      <a:pt x="606758" y="53733"/>
                      <a:pt x="693632" y="140606"/>
                    </a:cubicBezTo>
                    <a:lnTo>
                      <a:pt x="697554" y="145359"/>
                    </a:lnTo>
                    <a:lnTo>
                      <a:pt x="578973" y="157313"/>
                    </a:lnTo>
                    <a:cubicBezTo>
                      <a:pt x="443851" y="184963"/>
                      <a:pt x="323076" y="252001"/>
                      <a:pt x="229170" y="345908"/>
                    </a:cubicBezTo>
                    <a:lnTo>
                      <a:pt x="189908" y="393494"/>
                    </a:lnTo>
                    <a:lnTo>
                      <a:pt x="188274" y="392607"/>
                    </a:lnTo>
                    <a:cubicBezTo>
                      <a:pt x="106549" y="337395"/>
                      <a:pt x="41619" y="259208"/>
                      <a:pt x="2751" y="167314"/>
                    </a:cubicBezTo>
                    <a:lnTo>
                      <a:pt x="0" y="158452"/>
                    </a:lnTo>
                    <a:lnTo>
                      <a:pt x="14724" y="140606"/>
                    </a:lnTo>
                    <a:cubicBezTo>
                      <a:pt x="101598" y="53733"/>
                      <a:pt x="221613" y="0"/>
                      <a:pt x="354178" y="0"/>
                    </a:cubicBez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Freeform: Shape 250">
                <a:extLst>
                  <a:ext uri="{FF2B5EF4-FFF2-40B4-BE49-F238E27FC236}">
                    <a16:creationId xmlns:a16="http://schemas.microsoft.com/office/drawing/2014/main" id="{14FC47CF-0FA8-4C64-A9D8-B00590B6BA9E}"/>
                  </a:ext>
                </a:extLst>
              </p:cNvPr>
              <p:cNvSpPr/>
              <p:nvPr/>
            </p:nvSpPr>
            <p:spPr bwMode="auto">
              <a:xfrm>
                <a:off x="-5010912" y="-1000573"/>
                <a:ext cx="218386" cy="632408"/>
              </a:xfrm>
              <a:custGeom>
                <a:avLst/>
                <a:gdLst>
                  <a:gd name="connsiteX0" fmla="*/ 93839 w 218386"/>
                  <a:gd name="connsiteY0" fmla="*/ 0 h 632409"/>
                  <a:gd name="connsiteX1" fmla="*/ 102449 w 218386"/>
                  <a:gd name="connsiteY1" fmla="*/ 85408 h 632409"/>
                  <a:gd name="connsiteX2" fmla="*/ 206557 w 218386"/>
                  <a:gd name="connsiteY2" fmla="*/ 332813 h 632409"/>
                  <a:gd name="connsiteX3" fmla="*/ 218386 w 218386"/>
                  <a:gd name="connsiteY3" fmla="*/ 347150 h 632409"/>
                  <a:gd name="connsiteX4" fmla="*/ 206773 w 218386"/>
                  <a:gd name="connsiteY4" fmla="*/ 368546 h 632409"/>
                  <a:gd name="connsiteX5" fmla="*/ 166457 w 218386"/>
                  <a:gd name="connsiteY5" fmla="*/ 498422 h 632409"/>
                  <a:gd name="connsiteX6" fmla="*/ 152950 w 218386"/>
                  <a:gd name="connsiteY6" fmla="*/ 632409 h 632409"/>
                  <a:gd name="connsiteX7" fmla="*/ 140606 w 218386"/>
                  <a:gd name="connsiteY7" fmla="*/ 622225 h 632409"/>
                  <a:gd name="connsiteX8" fmla="*/ 0 w 218386"/>
                  <a:gd name="connsiteY8" fmla="*/ 282771 h 632409"/>
                  <a:gd name="connsiteX9" fmla="*/ 81987 w 218386"/>
                  <a:gd name="connsiteY9" fmla="*/ 14365 h 632409"/>
                  <a:gd name="connsiteX10" fmla="*/ 93839 w 218386"/>
                  <a:gd name="connsiteY10" fmla="*/ 0 h 63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386" h="632409">
                    <a:moveTo>
                      <a:pt x="93839" y="0"/>
                    </a:moveTo>
                    <a:lnTo>
                      <a:pt x="102449" y="85408"/>
                    </a:lnTo>
                    <a:cubicBezTo>
                      <a:pt x="120882" y="175490"/>
                      <a:pt x="156822" y="259195"/>
                      <a:pt x="206557" y="332813"/>
                    </a:cubicBezTo>
                    <a:lnTo>
                      <a:pt x="218386" y="347150"/>
                    </a:lnTo>
                    <a:lnTo>
                      <a:pt x="206773" y="368546"/>
                    </a:lnTo>
                    <a:cubicBezTo>
                      <a:pt x="189267" y="409934"/>
                      <a:pt x="175674" y="453381"/>
                      <a:pt x="166457" y="498422"/>
                    </a:cubicBezTo>
                    <a:lnTo>
                      <a:pt x="152950" y="632409"/>
                    </a:lnTo>
                    <a:lnTo>
                      <a:pt x="140606" y="622225"/>
                    </a:lnTo>
                    <a:cubicBezTo>
                      <a:pt x="53732" y="535351"/>
                      <a:pt x="0" y="415336"/>
                      <a:pt x="0" y="282771"/>
                    </a:cubicBezTo>
                    <a:cubicBezTo>
                      <a:pt x="0" y="183347"/>
                      <a:pt x="30224" y="90983"/>
                      <a:pt x="81987" y="14365"/>
                    </a:cubicBezTo>
                    <a:lnTo>
                      <a:pt x="9383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Freeform: Shape 251">
                <a:extLst>
                  <a:ext uri="{FF2B5EF4-FFF2-40B4-BE49-F238E27FC236}">
                    <a16:creationId xmlns:a16="http://schemas.microsoft.com/office/drawing/2014/main" id="{AFBB68E4-4A9B-478C-B944-29DF52552C4D}"/>
                  </a:ext>
                </a:extLst>
              </p:cNvPr>
              <p:cNvSpPr/>
              <p:nvPr/>
            </p:nvSpPr>
            <p:spPr bwMode="auto">
              <a:xfrm>
                <a:off x="-4792526" y="-848934"/>
                <a:ext cx="741734" cy="486223"/>
              </a:xfrm>
              <a:custGeom>
                <a:avLst/>
                <a:gdLst>
                  <a:gd name="connsiteX0" fmla="*/ 721309 w 741734"/>
                  <a:gd name="connsiteY0" fmla="*/ 0 h 486223"/>
                  <a:gd name="connsiteX1" fmla="*/ 731981 w 741734"/>
                  <a:gd name="connsiteY1" fmla="*/ 34382 h 486223"/>
                  <a:gd name="connsiteX2" fmla="*/ 741734 w 741734"/>
                  <a:gd name="connsiteY2" fmla="*/ 131131 h 486223"/>
                  <a:gd name="connsiteX3" fmla="*/ 601128 w 741734"/>
                  <a:gd name="connsiteY3" fmla="*/ 470585 h 486223"/>
                  <a:gd name="connsiteX4" fmla="*/ 584996 w 741734"/>
                  <a:gd name="connsiteY4" fmla="*/ 483895 h 486223"/>
                  <a:gd name="connsiteX5" fmla="*/ 561902 w 741734"/>
                  <a:gd name="connsiteY5" fmla="*/ 486223 h 486223"/>
                  <a:gd name="connsiteX6" fmla="*/ 72658 w 741734"/>
                  <a:gd name="connsiteY6" fmla="*/ 283571 h 486223"/>
                  <a:gd name="connsiteX7" fmla="*/ 0 w 741734"/>
                  <a:gd name="connsiteY7" fmla="*/ 195510 h 486223"/>
                  <a:gd name="connsiteX8" fmla="*/ 52179 w 741734"/>
                  <a:gd name="connsiteY8" fmla="*/ 99377 h 486223"/>
                  <a:gd name="connsiteX9" fmla="*/ 97404 w 741734"/>
                  <a:gd name="connsiteY9" fmla="*/ 44565 h 486223"/>
                  <a:gd name="connsiteX10" fmla="*/ 182752 w 741734"/>
                  <a:gd name="connsiteY10" fmla="*/ 90890 h 486223"/>
                  <a:gd name="connsiteX11" fmla="*/ 382070 w 741734"/>
                  <a:gd name="connsiteY11" fmla="*/ 131131 h 486223"/>
                  <a:gd name="connsiteX12" fmla="*/ 668370 w 741734"/>
                  <a:gd name="connsiteY12" fmla="*/ 43678 h 486223"/>
                  <a:gd name="connsiteX13" fmla="*/ 721309 w 741734"/>
                  <a:gd name="connsiteY13" fmla="*/ 0 h 48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734" h="486223">
                    <a:moveTo>
                      <a:pt x="721309" y="0"/>
                    </a:moveTo>
                    <a:lnTo>
                      <a:pt x="731981" y="34382"/>
                    </a:lnTo>
                    <a:cubicBezTo>
                      <a:pt x="738376" y="65633"/>
                      <a:pt x="741734" y="97990"/>
                      <a:pt x="741734" y="131131"/>
                    </a:cubicBezTo>
                    <a:cubicBezTo>
                      <a:pt x="741734" y="263696"/>
                      <a:pt x="688002" y="383711"/>
                      <a:pt x="601128" y="470585"/>
                    </a:cubicBezTo>
                    <a:lnTo>
                      <a:pt x="584996" y="483895"/>
                    </a:lnTo>
                    <a:lnTo>
                      <a:pt x="561902" y="486223"/>
                    </a:lnTo>
                    <a:cubicBezTo>
                      <a:pt x="370840" y="486223"/>
                      <a:pt x="197866" y="408780"/>
                      <a:pt x="72658" y="283571"/>
                    </a:cubicBezTo>
                    <a:lnTo>
                      <a:pt x="0" y="195510"/>
                    </a:lnTo>
                    <a:lnTo>
                      <a:pt x="52179" y="99377"/>
                    </a:lnTo>
                    <a:lnTo>
                      <a:pt x="97404" y="44565"/>
                    </a:lnTo>
                    <a:lnTo>
                      <a:pt x="182752" y="90890"/>
                    </a:lnTo>
                    <a:cubicBezTo>
                      <a:pt x="244014" y="116802"/>
                      <a:pt x="311369" y="131131"/>
                      <a:pt x="382070" y="131131"/>
                    </a:cubicBezTo>
                    <a:cubicBezTo>
                      <a:pt x="488122" y="131131"/>
                      <a:pt x="586644" y="98891"/>
                      <a:pt x="668370" y="43678"/>
                    </a:cubicBezTo>
                    <a:lnTo>
                      <a:pt x="72130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Oval 252">
                <a:extLst>
                  <a:ext uri="{FF2B5EF4-FFF2-40B4-BE49-F238E27FC236}">
                    <a16:creationId xmlns:a16="http://schemas.microsoft.com/office/drawing/2014/main" id="{E07833CF-634A-42E8-B19B-5F1BE25AB835}"/>
                  </a:ext>
                </a:extLst>
              </p:cNvPr>
              <p:cNvSpPr/>
              <p:nvPr/>
            </p:nvSpPr>
            <p:spPr bwMode="auto">
              <a:xfrm>
                <a:off x="-4921638" y="-737856"/>
                <a:ext cx="253617" cy="253616"/>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Oval 253">
                <a:extLst>
                  <a:ext uri="{FF2B5EF4-FFF2-40B4-BE49-F238E27FC236}">
                    <a16:creationId xmlns:a16="http://schemas.microsoft.com/office/drawing/2014/main" id="{05EB481B-CE61-45C3-B8CE-708A2022B6AA}"/>
                  </a:ext>
                </a:extLst>
              </p:cNvPr>
              <p:cNvSpPr/>
              <p:nvPr/>
            </p:nvSpPr>
            <p:spPr bwMode="auto">
              <a:xfrm>
                <a:off x="-4434492" y="-820835"/>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Oval 254">
                <a:extLst>
                  <a:ext uri="{FF2B5EF4-FFF2-40B4-BE49-F238E27FC236}">
                    <a16:creationId xmlns:a16="http://schemas.microsoft.com/office/drawing/2014/main" id="{07189B84-9F7B-415A-9599-A140EDE8CCD9}"/>
                  </a:ext>
                </a:extLst>
              </p:cNvPr>
              <p:cNvSpPr/>
              <p:nvPr/>
            </p:nvSpPr>
            <p:spPr bwMode="auto">
              <a:xfrm>
                <a:off x="-4607554" y="-532521"/>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6" name="Graphic 1037">
            <a:extLst>
              <a:ext uri="{FF2B5EF4-FFF2-40B4-BE49-F238E27FC236}">
                <a16:creationId xmlns:a16="http://schemas.microsoft.com/office/drawing/2014/main" id="{88235916-E70F-4F38-92EE-6DDD758CA916}"/>
              </a:ext>
            </a:extLst>
          </p:cNvPr>
          <p:cNvGrpSpPr/>
          <p:nvPr/>
        </p:nvGrpSpPr>
        <p:grpSpPr>
          <a:xfrm>
            <a:off x="2933944" y="3319872"/>
            <a:ext cx="409616" cy="410249"/>
            <a:chOff x="7564432" y="4899643"/>
            <a:chExt cx="1955769" cy="1958789"/>
          </a:xfrm>
          <a:solidFill>
            <a:schemeClr val="tx2"/>
          </a:solidFill>
        </p:grpSpPr>
        <p:sp>
          <p:nvSpPr>
            <p:cNvPr id="257" name="Freeform: Shape 256">
              <a:extLst>
                <a:ext uri="{FF2B5EF4-FFF2-40B4-BE49-F238E27FC236}">
                  <a16:creationId xmlns:a16="http://schemas.microsoft.com/office/drawing/2014/main" id="{0CD49880-2384-4FA2-90B0-1BA044A2C5F9}"/>
                </a:ext>
              </a:extLst>
            </p:cNvPr>
            <p:cNvSpPr/>
            <p:nvPr/>
          </p:nvSpPr>
          <p:spPr>
            <a:xfrm>
              <a:off x="8460085" y="4899643"/>
              <a:ext cx="1060068" cy="938124"/>
            </a:xfrm>
            <a:custGeom>
              <a:avLst/>
              <a:gdLst>
                <a:gd name="connsiteX0" fmla="*/ 1060048 w 1060068"/>
                <a:gd name="connsiteY0" fmla="*/ 463969 h 938124"/>
                <a:gd name="connsiteX1" fmla="*/ 1060058 w 1060068"/>
                <a:gd name="connsiteY1" fmla="*/ 911710 h 938124"/>
                <a:gd name="connsiteX2" fmla="*/ 1042739 w 1060068"/>
                <a:gd name="connsiteY2" fmla="*/ 928911 h 938124"/>
                <a:gd name="connsiteX3" fmla="*/ 761245 w 1060068"/>
                <a:gd name="connsiteY3" fmla="*/ 930920 h 938124"/>
                <a:gd name="connsiteX4" fmla="*/ 517166 w 1060068"/>
                <a:gd name="connsiteY4" fmla="*/ 932859 h 938124"/>
                <a:gd name="connsiteX5" fmla="*/ 265210 w 1060068"/>
                <a:gd name="connsiteY5" fmla="*/ 934848 h 938124"/>
                <a:gd name="connsiteX6" fmla="*/ 29992 w 1060068"/>
                <a:gd name="connsiteY6" fmla="*/ 936837 h 938124"/>
                <a:gd name="connsiteX7" fmla="*/ 13323 w 1060068"/>
                <a:gd name="connsiteY7" fmla="*/ 937900 h 938124"/>
                <a:gd name="connsiteX8" fmla="*/ 169 w 1060068"/>
                <a:gd name="connsiteY8" fmla="*/ 926499 h 938124"/>
                <a:gd name="connsiteX9" fmla="*/ 150 w 1060068"/>
                <a:gd name="connsiteY9" fmla="*/ 919607 h 938124"/>
                <a:gd name="connsiteX10" fmla="*/ 199 w 1060068"/>
                <a:gd name="connsiteY10" fmla="*/ 170749 h 938124"/>
                <a:gd name="connsiteX11" fmla="*/ 17449 w 1060068"/>
                <a:gd name="connsiteY11" fmla="*/ 150910 h 938124"/>
                <a:gd name="connsiteX12" fmla="*/ 146932 w 1060068"/>
                <a:gd name="connsiteY12" fmla="*/ 132114 h 938124"/>
                <a:gd name="connsiteX13" fmla="*/ 276425 w 1060068"/>
                <a:gd name="connsiteY13" fmla="*/ 113368 h 938124"/>
                <a:gd name="connsiteX14" fmla="*/ 402954 w 1060068"/>
                <a:gd name="connsiteY14" fmla="*/ 94739 h 938124"/>
                <a:gd name="connsiteX15" fmla="*/ 546074 w 1060068"/>
                <a:gd name="connsiteY15" fmla="*/ 74014 h 938124"/>
                <a:gd name="connsiteX16" fmla="*/ 672603 w 1060068"/>
                <a:gd name="connsiteY16" fmla="*/ 55405 h 938124"/>
                <a:gd name="connsiteX17" fmla="*/ 815723 w 1060068"/>
                <a:gd name="connsiteY17" fmla="*/ 34660 h 938124"/>
                <a:gd name="connsiteX18" fmla="*/ 942262 w 1060068"/>
                <a:gd name="connsiteY18" fmla="*/ 16061 h 938124"/>
                <a:gd name="connsiteX19" fmla="*/ 1050330 w 1060068"/>
                <a:gd name="connsiteY19" fmla="*/ 376 h 938124"/>
                <a:gd name="connsiteX20" fmla="*/ 1059979 w 1060068"/>
                <a:gd name="connsiteY20" fmla="*/ 8342 h 938124"/>
                <a:gd name="connsiteX21" fmla="*/ 1060038 w 1060068"/>
                <a:gd name="connsiteY21" fmla="*/ 18178 h 938124"/>
                <a:gd name="connsiteX22" fmla="*/ 1060048 w 1060068"/>
                <a:gd name="connsiteY22" fmla="*/ 463969 h 93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60068" h="938124">
                  <a:moveTo>
                    <a:pt x="1060048" y="463969"/>
                  </a:moveTo>
                  <a:cubicBezTo>
                    <a:pt x="1060048" y="613213"/>
                    <a:pt x="1060038" y="762467"/>
                    <a:pt x="1060058" y="911710"/>
                  </a:cubicBezTo>
                  <a:cubicBezTo>
                    <a:pt x="1060058" y="929561"/>
                    <a:pt x="1060619" y="928793"/>
                    <a:pt x="1042739" y="928911"/>
                  </a:cubicBezTo>
                  <a:cubicBezTo>
                    <a:pt x="948908" y="929541"/>
                    <a:pt x="855076" y="930211"/>
                    <a:pt x="761245" y="930920"/>
                  </a:cubicBezTo>
                  <a:cubicBezTo>
                    <a:pt x="679889" y="931530"/>
                    <a:pt x="598523" y="932219"/>
                    <a:pt x="517166" y="932859"/>
                  </a:cubicBezTo>
                  <a:cubicBezTo>
                    <a:pt x="433181" y="933529"/>
                    <a:pt x="349195" y="934169"/>
                    <a:pt x="265210" y="934848"/>
                  </a:cubicBezTo>
                  <a:cubicBezTo>
                    <a:pt x="186808" y="935478"/>
                    <a:pt x="108395" y="936128"/>
                    <a:pt x="29992" y="936837"/>
                  </a:cubicBezTo>
                  <a:cubicBezTo>
                    <a:pt x="24429" y="936886"/>
                    <a:pt x="18867" y="937418"/>
                    <a:pt x="13323" y="937900"/>
                  </a:cubicBezTo>
                  <a:cubicBezTo>
                    <a:pt x="2463" y="938846"/>
                    <a:pt x="406" y="937123"/>
                    <a:pt x="169" y="926499"/>
                  </a:cubicBezTo>
                  <a:cubicBezTo>
                    <a:pt x="120" y="924205"/>
                    <a:pt x="150" y="921911"/>
                    <a:pt x="150" y="919607"/>
                  </a:cubicBezTo>
                  <a:cubicBezTo>
                    <a:pt x="150" y="669984"/>
                    <a:pt x="130" y="420372"/>
                    <a:pt x="199" y="170749"/>
                  </a:cubicBezTo>
                  <a:cubicBezTo>
                    <a:pt x="199" y="154090"/>
                    <a:pt x="-3129" y="153864"/>
                    <a:pt x="17449" y="150910"/>
                  </a:cubicBezTo>
                  <a:cubicBezTo>
                    <a:pt x="60623" y="144707"/>
                    <a:pt x="103767" y="138376"/>
                    <a:pt x="146932" y="132114"/>
                  </a:cubicBezTo>
                  <a:cubicBezTo>
                    <a:pt x="190096" y="125852"/>
                    <a:pt x="233270" y="119669"/>
                    <a:pt x="276425" y="113368"/>
                  </a:cubicBezTo>
                  <a:cubicBezTo>
                    <a:pt x="318604" y="107214"/>
                    <a:pt x="360774" y="100893"/>
                    <a:pt x="402954" y="94739"/>
                  </a:cubicBezTo>
                  <a:cubicBezTo>
                    <a:pt x="450657" y="87778"/>
                    <a:pt x="498380" y="80965"/>
                    <a:pt x="546074" y="74014"/>
                  </a:cubicBezTo>
                  <a:cubicBezTo>
                    <a:pt x="588263" y="67860"/>
                    <a:pt x="630423" y="61559"/>
                    <a:pt x="672603" y="55405"/>
                  </a:cubicBezTo>
                  <a:cubicBezTo>
                    <a:pt x="720306" y="48444"/>
                    <a:pt x="768019" y="41621"/>
                    <a:pt x="815723" y="34660"/>
                  </a:cubicBezTo>
                  <a:cubicBezTo>
                    <a:pt x="857912" y="28506"/>
                    <a:pt x="900072" y="22234"/>
                    <a:pt x="942262" y="16061"/>
                  </a:cubicBezTo>
                  <a:cubicBezTo>
                    <a:pt x="978278" y="10793"/>
                    <a:pt x="1014304" y="5555"/>
                    <a:pt x="1050330" y="376"/>
                  </a:cubicBezTo>
                  <a:cubicBezTo>
                    <a:pt x="1058305" y="-766"/>
                    <a:pt x="1059595" y="367"/>
                    <a:pt x="1059979" y="8342"/>
                  </a:cubicBezTo>
                  <a:cubicBezTo>
                    <a:pt x="1060136" y="11611"/>
                    <a:pt x="1060038" y="14899"/>
                    <a:pt x="1060038" y="18178"/>
                  </a:cubicBezTo>
                  <a:cubicBezTo>
                    <a:pt x="1060048" y="166781"/>
                    <a:pt x="1060048" y="315375"/>
                    <a:pt x="1060048" y="463969"/>
                  </a:cubicBezTo>
                  <a:close/>
                </a:path>
              </a:pathLst>
            </a:custGeom>
            <a:grpFill/>
            <a:ln w="983"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C3564FDD-49FB-4C5A-91B4-15E88EF7D483}"/>
                </a:ext>
              </a:extLst>
            </p:cNvPr>
            <p:cNvSpPr/>
            <p:nvPr/>
          </p:nvSpPr>
          <p:spPr>
            <a:xfrm>
              <a:off x="8458414" y="5932221"/>
              <a:ext cx="1061787" cy="926211"/>
            </a:xfrm>
            <a:custGeom>
              <a:avLst/>
              <a:gdLst>
                <a:gd name="connsiteX0" fmla="*/ 1061719 w 1061787"/>
                <a:gd name="connsiteY0" fmla="*/ 926211 h 926211"/>
                <a:gd name="connsiteX1" fmla="*/ 1049234 w 1061787"/>
                <a:gd name="connsiteY1" fmla="*/ 925414 h 926211"/>
                <a:gd name="connsiteX2" fmla="*/ 905081 w 1061787"/>
                <a:gd name="connsiteY2" fmla="*/ 905082 h 926211"/>
                <a:gd name="connsiteX3" fmla="*/ 785276 w 1061787"/>
                <a:gd name="connsiteY3" fmla="*/ 888206 h 926211"/>
                <a:gd name="connsiteX4" fmla="*/ 654769 w 1061787"/>
                <a:gd name="connsiteY4" fmla="*/ 869686 h 926211"/>
                <a:gd name="connsiteX5" fmla="*/ 521328 w 1061787"/>
                <a:gd name="connsiteY5" fmla="*/ 850851 h 926211"/>
                <a:gd name="connsiteX6" fmla="*/ 373286 w 1061787"/>
                <a:gd name="connsiteY6" fmla="*/ 829929 h 926211"/>
                <a:gd name="connsiteX7" fmla="*/ 240800 w 1061787"/>
                <a:gd name="connsiteY7" fmla="*/ 811379 h 926211"/>
                <a:gd name="connsiteX8" fmla="*/ 93732 w 1061787"/>
                <a:gd name="connsiteY8" fmla="*/ 790545 h 926211"/>
                <a:gd name="connsiteX9" fmla="*/ 17741 w 1061787"/>
                <a:gd name="connsiteY9" fmla="*/ 779912 h 926211"/>
                <a:gd name="connsiteX10" fmla="*/ 1821 w 1061787"/>
                <a:gd name="connsiteY10" fmla="*/ 761805 h 926211"/>
                <a:gd name="connsiteX11" fmla="*/ 1525 w 1061787"/>
                <a:gd name="connsiteY11" fmla="*/ 329817 h 926211"/>
                <a:gd name="connsiteX12" fmla="*/ 9 w 1061787"/>
                <a:gd name="connsiteY12" fmla="*/ 16975 h 926211"/>
                <a:gd name="connsiteX13" fmla="*/ 16530 w 1061787"/>
                <a:gd name="connsiteY13" fmla="*/ 0 h 926211"/>
                <a:gd name="connsiteX14" fmla="*/ 1046300 w 1061787"/>
                <a:gd name="connsiteY14" fmla="*/ 444 h 926211"/>
                <a:gd name="connsiteX15" fmla="*/ 1061788 w 1061787"/>
                <a:gd name="connsiteY15" fmla="*/ 15537 h 926211"/>
                <a:gd name="connsiteX16" fmla="*/ 1061729 w 1061787"/>
                <a:gd name="connsiteY16" fmla="*/ 912969 h 926211"/>
                <a:gd name="connsiteX17" fmla="*/ 1061719 w 1061787"/>
                <a:gd name="connsiteY17" fmla="*/ 926211 h 92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787" h="926211">
                  <a:moveTo>
                    <a:pt x="1061719" y="926211"/>
                  </a:moveTo>
                  <a:cubicBezTo>
                    <a:pt x="1056274" y="925877"/>
                    <a:pt x="1052720" y="925906"/>
                    <a:pt x="1049234" y="925414"/>
                  </a:cubicBezTo>
                  <a:cubicBezTo>
                    <a:pt x="1001177" y="918679"/>
                    <a:pt x="953129" y="911866"/>
                    <a:pt x="905081" y="905082"/>
                  </a:cubicBezTo>
                  <a:cubicBezTo>
                    <a:pt x="865146" y="899450"/>
                    <a:pt x="825211" y="893848"/>
                    <a:pt x="785276" y="888206"/>
                  </a:cubicBezTo>
                  <a:cubicBezTo>
                    <a:pt x="741767" y="882053"/>
                    <a:pt x="698268" y="875850"/>
                    <a:pt x="654769" y="869686"/>
                  </a:cubicBezTo>
                  <a:cubicBezTo>
                    <a:pt x="610296" y="863395"/>
                    <a:pt x="565812" y="857133"/>
                    <a:pt x="521328" y="850851"/>
                  </a:cubicBezTo>
                  <a:cubicBezTo>
                    <a:pt x="471981" y="843880"/>
                    <a:pt x="422633" y="836870"/>
                    <a:pt x="373286" y="829929"/>
                  </a:cubicBezTo>
                  <a:cubicBezTo>
                    <a:pt x="329127" y="823716"/>
                    <a:pt x="284958" y="817602"/>
                    <a:pt x="240800" y="811379"/>
                  </a:cubicBezTo>
                  <a:cubicBezTo>
                    <a:pt x="191777" y="804467"/>
                    <a:pt x="142754" y="797477"/>
                    <a:pt x="93732" y="790545"/>
                  </a:cubicBezTo>
                  <a:cubicBezTo>
                    <a:pt x="68408" y="786961"/>
                    <a:pt x="43085" y="783338"/>
                    <a:pt x="17741" y="779912"/>
                  </a:cubicBezTo>
                  <a:cubicBezTo>
                    <a:pt x="1860" y="777765"/>
                    <a:pt x="1831" y="777913"/>
                    <a:pt x="1821" y="761805"/>
                  </a:cubicBezTo>
                  <a:cubicBezTo>
                    <a:pt x="1742" y="617809"/>
                    <a:pt x="1840" y="473813"/>
                    <a:pt x="1525" y="329817"/>
                  </a:cubicBezTo>
                  <a:cubicBezTo>
                    <a:pt x="1299" y="225540"/>
                    <a:pt x="511" y="121252"/>
                    <a:pt x="9" y="16975"/>
                  </a:cubicBezTo>
                  <a:cubicBezTo>
                    <a:pt x="-70" y="10"/>
                    <a:pt x="-1" y="-9"/>
                    <a:pt x="16530" y="0"/>
                  </a:cubicBezTo>
                  <a:cubicBezTo>
                    <a:pt x="359787" y="148"/>
                    <a:pt x="703044" y="296"/>
                    <a:pt x="1046300" y="444"/>
                  </a:cubicBezTo>
                  <a:cubicBezTo>
                    <a:pt x="1061758" y="453"/>
                    <a:pt x="1061788" y="473"/>
                    <a:pt x="1061788" y="15537"/>
                  </a:cubicBezTo>
                  <a:cubicBezTo>
                    <a:pt x="1061778" y="314684"/>
                    <a:pt x="1061748" y="613822"/>
                    <a:pt x="1061729" y="912969"/>
                  </a:cubicBezTo>
                  <a:cubicBezTo>
                    <a:pt x="1061719" y="916809"/>
                    <a:pt x="1061719" y="920678"/>
                    <a:pt x="1061719" y="926211"/>
                  </a:cubicBezTo>
                  <a:close/>
                </a:path>
              </a:pathLst>
            </a:custGeom>
            <a:grpFill/>
            <a:ln w="983"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9E822E18-0EF5-41F5-AF04-66A4FD55F2E0}"/>
                </a:ext>
              </a:extLst>
            </p:cNvPr>
            <p:cNvSpPr/>
            <p:nvPr/>
          </p:nvSpPr>
          <p:spPr>
            <a:xfrm>
              <a:off x="7564432" y="5068296"/>
              <a:ext cx="801409" cy="775511"/>
            </a:xfrm>
            <a:custGeom>
              <a:avLst/>
              <a:gdLst>
                <a:gd name="connsiteX0" fmla="*/ 801410 w 801409"/>
                <a:gd name="connsiteY0" fmla="*/ 384934 h 775511"/>
                <a:gd name="connsiteX1" fmla="*/ 801410 w 801409"/>
                <a:gd name="connsiteY1" fmla="*/ 752993 h 775511"/>
                <a:gd name="connsiteX2" fmla="*/ 783973 w 801409"/>
                <a:gd name="connsiteY2" fmla="*/ 770065 h 775511"/>
                <a:gd name="connsiteX3" fmla="*/ 738682 w 801409"/>
                <a:gd name="connsiteY3" fmla="*/ 770115 h 775511"/>
                <a:gd name="connsiteX4" fmla="*/ 381355 w 801409"/>
                <a:gd name="connsiteY4" fmla="*/ 772104 h 775511"/>
                <a:gd name="connsiteX5" fmla="*/ 51597 w 801409"/>
                <a:gd name="connsiteY5" fmla="*/ 774112 h 775511"/>
                <a:gd name="connsiteX6" fmla="*/ 16231 w 801409"/>
                <a:gd name="connsiteY6" fmla="*/ 775471 h 775511"/>
                <a:gd name="connsiteX7" fmla="*/ 1669 w 801409"/>
                <a:gd name="connsiteY7" fmla="*/ 760544 h 775511"/>
                <a:gd name="connsiteX8" fmla="*/ 1541 w 801409"/>
                <a:gd name="connsiteY8" fmla="*/ 402322 h 775511"/>
                <a:gd name="connsiteX9" fmla="*/ 1413 w 801409"/>
                <a:gd name="connsiteY9" fmla="*/ 208457 h 775511"/>
                <a:gd name="connsiteX10" fmla="*/ 44 w 801409"/>
                <a:gd name="connsiteY10" fmla="*/ 123891 h 775511"/>
                <a:gd name="connsiteX11" fmla="*/ 133 w 801409"/>
                <a:gd name="connsiteY11" fmla="*/ 116024 h 775511"/>
                <a:gd name="connsiteX12" fmla="*/ 8965 w 801409"/>
                <a:gd name="connsiteY12" fmla="*/ 106562 h 775511"/>
                <a:gd name="connsiteX13" fmla="*/ 113282 w 801409"/>
                <a:gd name="connsiteY13" fmla="*/ 92482 h 775511"/>
                <a:gd name="connsiteX14" fmla="*/ 221468 w 801409"/>
                <a:gd name="connsiteY14" fmla="*/ 77654 h 775511"/>
                <a:gd name="connsiteX15" fmla="*/ 347239 w 801409"/>
                <a:gd name="connsiteY15" fmla="*/ 60788 h 775511"/>
                <a:gd name="connsiteX16" fmla="*/ 466148 w 801409"/>
                <a:gd name="connsiteY16" fmla="*/ 44474 h 775511"/>
                <a:gd name="connsiteX17" fmla="*/ 576294 w 801409"/>
                <a:gd name="connsiteY17" fmla="*/ 29479 h 775511"/>
                <a:gd name="connsiteX18" fmla="*/ 714697 w 801409"/>
                <a:gd name="connsiteY18" fmla="*/ 10525 h 775511"/>
                <a:gd name="connsiteX19" fmla="*/ 789762 w 801409"/>
                <a:gd name="connsiteY19" fmla="*/ 364 h 775511"/>
                <a:gd name="connsiteX20" fmla="*/ 801272 w 801409"/>
                <a:gd name="connsiteY20" fmla="*/ 9984 h 775511"/>
                <a:gd name="connsiteX21" fmla="*/ 801311 w 801409"/>
                <a:gd name="connsiteY21" fmla="*/ 18845 h 775511"/>
                <a:gd name="connsiteX22" fmla="*/ 801311 w 801409"/>
                <a:gd name="connsiteY22" fmla="*/ 384944 h 775511"/>
                <a:gd name="connsiteX23" fmla="*/ 801410 w 801409"/>
                <a:gd name="connsiteY23" fmla="*/ 384934 h 77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1409" h="775511">
                  <a:moveTo>
                    <a:pt x="801410" y="384934"/>
                  </a:moveTo>
                  <a:cubicBezTo>
                    <a:pt x="801410" y="507624"/>
                    <a:pt x="801410" y="630303"/>
                    <a:pt x="801410" y="752993"/>
                  </a:cubicBezTo>
                  <a:cubicBezTo>
                    <a:pt x="801410" y="770036"/>
                    <a:pt x="801400" y="770036"/>
                    <a:pt x="783973" y="770065"/>
                  </a:cubicBezTo>
                  <a:cubicBezTo>
                    <a:pt x="768879" y="770095"/>
                    <a:pt x="753775" y="770036"/>
                    <a:pt x="738682" y="770115"/>
                  </a:cubicBezTo>
                  <a:cubicBezTo>
                    <a:pt x="619576" y="770765"/>
                    <a:pt x="500461" y="771414"/>
                    <a:pt x="381355" y="772104"/>
                  </a:cubicBezTo>
                  <a:cubicBezTo>
                    <a:pt x="271436" y="772734"/>
                    <a:pt x="161517" y="773364"/>
                    <a:pt x="51597" y="774112"/>
                  </a:cubicBezTo>
                  <a:cubicBezTo>
                    <a:pt x="39802" y="774191"/>
                    <a:pt x="28017" y="775284"/>
                    <a:pt x="16231" y="775471"/>
                  </a:cubicBezTo>
                  <a:cubicBezTo>
                    <a:pt x="1728" y="775697"/>
                    <a:pt x="1669" y="775491"/>
                    <a:pt x="1669" y="760544"/>
                  </a:cubicBezTo>
                  <a:cubicBezTo>
                    <a:pt x="1610" y="641144"/>
                    <a:pt x="1580" y="521733"/>
                    <a:pt x="1541" y="402322"/>
                  </a:cubicBezTo>
                  <a:cubicBezTo>
                    <a:pt x="1521" y="337704"/>
                    <a:pt x="1639" y="273075"/>
                    <a:pt x="1413" y="208457"/>
                  </a:cubicBezTo>
                  <a:cubicBezTo>
                    <a:pt x="1315" y="180268"/>
                    <a:pt x="517" y="152079"/>
                    <a:pt x="44" y="123891"/>
                  </a:cubicBezTo>
                  <a:cubicBezTo>
                    <a:pt x="5" y="121272"/>
                    <a:pt x="-64" y="118633"/>
                    <a:pt x="133" y="116024"/>
                  </a:cubicBezTo>
                  <a:cubicBezTo>
                    <a:pt x="645" y="109132"/>
                    <a:pt x="2043" y="107507"/>
                    <a:pt x="8965" y="106562"/>
                  </a:cubicBezTo>
                  <a:cubicBezTo>
                    <a:pt x="43731" y="101826"/>
                    <a:pt x="78516" y="97218"/>
                    <a:pt x="113282" y="92482"/>
                  </a:cubicBezTo>
                  <a:cubicBezTo>
                    <a:pt x="149347" y="87579"/>
                    <a:pt x="185403" y="82538"/>
                    <a:pt x="221468" y="77654"/>
                  </a:cubicBezTo>
                  <a:cubicBezTo>
                    <a:pt x="263382" y="71983"/>
                    <a:pt x="305326" y="66470"/>
                    <a:pt x="347239" y="60788"/>
                  </a:cubicBezTo>
                  <a:cubicBezTo>
                    <a:pt x="386879" y="55413"/>
                    <a:pt x="426509" y="49889"/>
                    <a:pt x="466148" y="44474"/>
                  </a:cubicBezTo>
                  <a:cubicBezTo>
                    <a:pt x="502863" y="39452"/>
                    <a:pt x="539579" y="34500"/>
                    <a:pt x="576294" y="29479"/>
                  </a:cubicBezTo>
                  <a:cubicBezTo>
                    <a:pt x="622432" y="23177"/>
                    <a:pt x="668559" y="16837"/>
                    <a:pt x="714697" y="10525"/>
                  </a:cubicBezTo>
                  <a:cubicBezTo>
                    <a:pt x="739716" y="7109"/>
                    <a:pt x="764724" y="3653"/>
                    <a:pt x="789762" y="364"/>
                  </a:cubicBezTo>
                  <a:cubicBezTo>
                    <a:pt x="799175" y="-876"/>
                    <a:pt x="800927" y="748"/>
                    <a:pt x="801272" y="9984"/>
                  </a:cubicBezTo>
                  <a:cubicBezTo>
                    <a:pt x="801380" y="12928"/>
                    <a:pt x="801311" y="15891"/>
                    <a:pt x="801311" y="18845"/>
                  </a:cubicBezTo>
                  <a:cubicBezTo>
                    <a:pt x="801311" y="140875"/>
                    <a:pt x="801311" y="262905"/>
                    <a:pt x="801311" y="384944"/>
                  </a:cubicBezTo>
                  <a:cubicBezTo>
                    <a:pt x="801331" y="384934"/>
                    <a:pt x="801370" y="384934"/>
                    <a:pt x="801410" y="384934"/>
                  </a:cubicBezTo>
                  <a:close/>
                </a:path>
              </a:pathLst>
            </a:custGeom>
            <a:grpFill/>
            <a:ln w="983"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2BD14A9D-73AD-4033-90F5-DB58B4A002D8}"/>
                </a:ext>
              </a:extLst>
            </p:cNvPr>
            <p:cNvSpPr/>
            <p:nvPr/>
          </p:nvSpPr>
          <p:spPr>
            <a:xfrm>
              <a:off x="7566045" y="5920720"/>
              <a:ext cx="799790" cy="776227"/>
            </a:xfrm>
            <a:custGeom>
              <a:avLst/>
              <a:gdLst>
                <a:gd name="connsiteX0" fmla="*/ 7 w 799790"/>
                <a:gd name="connsiteY0" fmla="*/ 333264 h 776227"/>
                <a:gd name="connsiteX1" fmla="*/ 7 w 799790"/>
                <a:gd name="connsiteY1" fmla="*/ 16385 h 776227"/>
                <a:gd name="connsiteX2" fmla="*/ 16125 w 799790"/>
                <a:gd name="connsiteY2" fmla="*/ 1 h 776227"/>
                <a:gd name="connsiteX3" fmla="*/ 101784 w 799790"/>
                <a:gd name="connsiteY3" fmla="*/ 149 h 776227"/>
                <a:gd name="connsiteX4" fmla="*/ 415779 w 799790"/>
                <a:gd name="connsiteY4" fmla="*/ 2118 h 776227"/>
                <a:gd name="connsiteX5" fmla="*/ 707128 w 799790"/>
                <a:gd name="connsiteY5" fmla="*/ 4127 h 776227"/>
                <a:gd name="connsiteX6" fmla="*/ 787785 w 799790"/>
                <a:gd name="connsiteY6" fmla="*/ 5712 h 776227"/>
                <a:gd name="connsiteX7" fmla="*/ 798104 w 799790"/>
                <a:gd name="connsiteY7" fmla="*/ 15991 h 776227"/>
                <a:gd name="connsiteX8" fmla="*/ 798183 w 799790"/>
                <a:gd name="connsiteY8" fmla="*/ 87826 h 776227"/>
                <a:gd name="connsiteX9" fmla="*/ 798242 w 799790"/>
                <a:gd name="connsiteY9" fmla="*/ 255128 h 776227"/>
                <a:gd name="connsiteX10" fmla="*/ 799748 w 799790"/>
                <a:gd name="connsiteY10" fmla="*/ 757936 h 776227"/>
                <a:gd name="connsiteX11" fmla="*/ 799640 w 799790"/>
                <a:gd name="connsiteY11" fmla="*/ 768757 h 776227"/>
                <a:gd name="connsiteX12" fmla="*/ 791182 w 799790"/>
                <a:gd name="connsiteY12" fmla="*/ 776013 h 776227"/>
                <a:gd name="connsiteX13" fmla="*/ 753128 w 799790"/>
                <a:gd name="connsiteY13" fmla="*/ 771160 h 776227"/>
                <a:gd name="connsiteX14" fmla="*/ 611820 w 799790"/>
                <a:gd name="connsiteY14" fmla="*/ 751793 h 776227"/>
                <a:gd name="connsiteX15" fmla="*/ 506617 w 799790"/>
                <a:gd name="connsiteY15" fmla="*/ 736984 h 776227"/>
                <a:gd name="connsiteX16" fmla="*/ 386724 w 799790"/>
                <a:gd name="connsiteY16" fmla="*/ 720670 h 776227"/>
                <a:gd name="connsiteX17" fmla="*/ 249334 w 799790"/>
                <a:gd name="connsiteY17" fmla="*/ 701667 h 776227"/>
                <a:gd name="connsiteX18" fmla="*/ 113855 w 799790"/>
                <a:gd name="connsiteY18" fmla="*/ 683196 h 776227"/>
                <a:gd name="connsiteX19" fmla="*/ 10542 w 799790"/>
                <a:gd name="connsiteY19" fmla="*/ 669087 h 776227"/>
                <a:gd name="connsiteX20" fmla="*/ 66 w 799790"/>
                <a:gd name="connsiteY20" fmla="*/ 657036 h 776227"/>
                <a:gd name="connsiteX21" fmla="*/ 17 w 799790"/>
                <a:gd name="connsiteY21" fmla="*/ 550750 h 776227"/>
                <a:gd name="connsiteX22" fmla="*/ 7 w 799790"/>
                <a:gd name="connsiteY22" fmla="*/ 333264 h 77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9790" h="776227">
                  <a:moveTo>
                    <a:pt x="7" y="333264"/>
                  </a:moveTo>
                  <a:cubicBezTo>
                    <a:pt x="-2" y="227638"/>
                    <a:pt x="-2" y="122011"/>
                    <a:pt x="7" y="16385"/>
                  </a:cubicBezTo>
                  <a:cubicBezTo>
                    <a:pt x="7" y="-9"/>
                    <a:pt x="27" y="-18"/>
                    <a:pt x="16125" y="1"/>
                  </a:cubicBezTo>
                  <a:cubicBezTo>
                    <a:pt x="44678" y="41"/>
                    <a:pt x="73231" y="-18"/>
                    <a:pt x="101784" y="149"/>
                  </a:cubicBezTo>
                  <a:cubicBezTo>
                    <a:pt x="206446" y="759"/>
                    <a:pt x="311117" y="1439"/>
                    <a:pt x="415779" y="2118"/>
                  </a:cubicBezTo>
                  <a:cubicBezTo>
                    <a:pt x="512899" y="2748"/>
                    <a:pt x="610018" y="3349"/>
                    <a:pt x="707128" y="4127"/>
                  </a:cubicBezTo>
                  <a:cubicBezTo>
                    <a:pt x="734017" y="4343"/>
                    <a:pt x="760896" y="5111"/>
                    <a:pt x="787785" y="5712"/>
                  </a:cubicBezTo>
                  <a:cubicBezTo>
                    <a:pt x="796942" y="5919"/>
                    <a:pt x="798045" y="6903"/>
                    <a:pt x="798104" y="15991"/>
                  </a:cubicBezTo>
                  <a:cubicBezTo>
                    <a:pt x="798252" y="39936"/>
                    <a:pt x="798173" y="63881"/>
                    <a:pt x="798183" y="87826"/>
                  </a:cubicBezTo>
                  <a:cubicBezTo>
                    <a:pt x="798202" y="143593"/>
                    <a:pt x="798094" y="199360"/>
                    <a:pt x="798242" y="255128"/>
                  </a:cubicBezTo>
                  <a:cubicBezTo>
                    <a:pt x="798695" y="422734"/>
                    <a:pt x="799246" y="590330"/>
                    <a:pt x="799748" y="757936"/>
                  </a:cubicBezTo>
                  <a:cubicBezTo>
                    <a:pt x="799758" y="761540"/>
                    <a:pt x="799886" y="765163"/>
                    <a:pt x="799640" y="768757"/>
                  </a:cubicBezTo>
                  <a:cubicBezTo>
                    <a:pt x="799177" y="775689"/>
                    <a:pt x="798104" y="776791"/>
                    <a:pt x="791182" y="776013"/>
                  </a:cubicBezTo>
                  <a:cubicBezTo>
                    <a:pt x="778471" y="774596"/>
                    <a:pt x="765800" y="772892"/>
                    <a:pt x="753128" y="771160"/>
                  </a:cubicBezTo>
                  <a:cubicBezTo>
                    <a:pt x="706015" y="764740"/>
                    <a:pt x="658913" y="758320"/>
                    <a:pt x="611820" y="751793"/>
                  </a:cubicBezTo>
                  <a:cubicBezTo>
                    <a:pt x="576739" y="746929"/>
                    <a:pt x="541698" y="741829"/>
                    <a:pt x="506617" y="736984"/>
                  </a:cubicBezTo>
                  <a:cubicBezTo>
                    <a:pt x="466662" y="731461"/>
                    <a:pt x="426688" y="726154"/>
                    <a:pt x="386724" y="720670"/>
                  </a:cubicBezTo>
                  <a:cubicBezTo>
                    <a:pt x="340921" y="714378"/>
                    <a:pt x="295137" y="707959"/>
                    <a:pt x="249334" y="701667"/>
                  </a:cubicBezTo>
                  <a:cubicBezTo>
                    <a:pt x="204181" y="695464"/>
                    <a:pt x="159018" y="689350"/>
                    <a:pt x="113855" y="683196"/>
                  </a:cubicBezTo>
                  <a:cubicBezTo>
                    <a:pt x="79414" y="678500"/>
                    <a:pt x="44973" y="673853"/>
                    <a:pt x="10542" y="669087"/>
                  </a:cubicBezTo>
                  <a:cubicBezTo>
                    <a:pt x="1405" y="667827"/>
                    <a:pt x="86" y="666350"/>
                    <a:pt x="66" y="657036"/>
                  </a:cubicBezTo>
                  <a:cubicBezTo>
                    <a:pt x="-22" y="621611"/>
                    <a:pt x="17" y="586185"/>
                    <a:pt x="17" y="550750"/>
                  </a:cubicBezTo>
                  <a:cubicBezTo>
                    <a:pt x="7" y="478255"/>
                    <a:pt x="7" y="405760"/>
                    <a:pt x="7" y="333264"/>
                  </a:cubicBezTo>
                  <a:close/>
                </a:path>
              </a:pathLst>
            </a:custGeom>
            <a:grpFill/>
            <a:ln w="983" cap="flat">
              <a:noFill/>
              <a:prstDash val="solid"/>
              <a:miter/>
            </a:ln>
          </p:spPr>
          <p:txBody>
            <a:bodyPr rtlCol="0" anchor="ctr"/>
            <a:lstStyle/>
            <a:p>
              <a:endParaRPr lang="en-US"/>
            </a:p>
          </p:txBody>
        </p:sp>
      </p:grpSp>
      <p:grpSp>
        <p:nvGrpSpPr>
          <p:cNvPr id="261" name="Graphic 1037">
            <a:extLst>
              <a:ext uri="{FF2B5EF4-FFF2-40B4-BE49-F238E27FC236}">
                <a16:creationId xmlns:a16="http://schemas.microsoft.com/office/drawing/2014/main" id="{0D63C08A-20F0-4D5B-A2AC-53A60E798D28}"/>
              </a:ext>
            </a:extLst>
          </p:cNvPr>
          <p:cNvGrpSpPr/>
          <p:nvPr/>
        </p:nvGrpSpPr>
        <p:grpSpPr>
          <a:xfrm>
            <a:off x="9900683" y="3319872"/>
            <a:ext cx="409616" cy="410249"/>
            <a:chOff x="7564432" y="4899643"/>
            <a:chExt cx="1955769" cy="1958789"/>
          </a:xfrm>
          <a:solidFill>
            <a:schemeClr val="tx2"/>
          </a:solidFill>
        </p:grpSpPr>
        <p:sp>
          <p:nvSpPr>
            <p:cNvPr id="262" name="Freeform: Shape 261">
              <a:extLst>
                <a:ext uri="{FF2B5EF4-FFF2-40B4-BE49-F238E27FC236}">
                  <a16:creationId xmlns:a16="http://schemas.microsoft.com/office/drawing/2014/main" id="{7E5FC823-95E3-43B7-AC98-F73135A6F71F}"/>
                </a:ext>
              </a:extLst>
            </p:cNvPr>
            <p:cNvSpPr/>
            <p:nvPr/>
          </p:nvSpPr>
          <p:spPr>
            <a:xfrm>
              <a:off x="8460085" y="4899643"/>
              <a:ext cx="1060068" cy="938124"/>
            </a:xfrm>
            <a:custGeom>
              <a:avLst/>
              <a:gdLst>
                <a:gd name="connsiteX0" fmla="*/ 1060048 w 1060068"/>
                <a:gd name="connsiteY0" fmla="*/ 463969 h 938124"/>
                <a:gd name="connsiteX1" fmla="*/ 1060058 w 1060068"/>
                <a:gd name="connsiteY1" fmla="*/ 911710 h 938124"/>
                <a:gd name="connsiteX2" fmla="*/ 1042739 w 1060068"/>
                <a:gd name="connsiteY2" fmla="*/ 928911 h 938124"/>
                <a:gd name="connsiteX3" fmla="*/ 761245 w 1060068"/>
                <a:gd name="connsiteY3" fmla="*/ 930920 h 938124"/>
                <a:gd name="connsiteX4" fmla="*/ 517166 w 1060068"/>
                <a:gd name="connsiteY4" fmla="*/ 932859 h 938124"/>
                <a:gd name="connsiteX5" fmla="*/ 265210 w 1060068"/>
                <a:gd name="connsiteY5" fmla="*/ 934848 h 938124"/>
                <a:gd name="connsiteX6" fmla="*/ 29992 w 1060068"/>
                <a:gd name="connsiteY6" fmla="*/ 936837 h 938124"/>
                <a:gd name="connsiteX7" fmla="*/ 13323 w 1060068"/>
                <a:gd name="connsiteY7" fmla="*/ 937900 h 938124"/>
                <a:gd name="connsiteX8" fmla="*/ 169 w 1060068"/>
                <a:gd name="connsiteY8" fmla="*/ 926499 h 938124"/>
                <a:gd name="connsiteX9" fmla="*/ 150 w 1060068"/>
                <a:gd name="connsiteY9" fmla="*/ 919607 h 938124"/>
                <a:gd name="connsiteX10" fmla="*/ 199 w 1060068"/>
                <a:gd name="connsiteY10" fmla="*/ 170749 h 938124"/>
                <a:gd name="connsiteX11" fmla="*/ 17449 w 1060068"/>
                <a:gd name="connsiteY11" fmla="*/ 150910 h 938124"/>
                <a:gd name="connsiteX12" fmla="*/ 146932 w 1060068"/>
                <a:gd name="connsiteY12" fmla="*/ 132114 h 938124"/>
                <a:gd name="connsiteX13" fmla="*/ 276425 w 1060068"/>
                <a:gd name="connsiteY13" fmla="*/ 113368 h 938124"/>
                <a:gd name="connsiteX14" fmla="*/ 402954 w 1060068"/>
                <a:gd name="connsiteY14" fmla="*/ 94739 h 938124"/>
                <a:gd name="connsiteX15" fmla="*/ 546074 w 1060068"/>
                <a:gd name="connsiteY15" fmla="*/ 74014 h 938124"/>
                <a:gd name="connsiteX16" fmla="*/ 672603 w 1060068"/>
                <a:gd name="connsiteY16" fmla="*/ 55405 h 938124"/>
                <a:gd name="connsiteX17" fmla="*/ 815723 w 1060068"/>
                <a:gd name="connsiteY17" fmla="*/ 34660 h 938124"/>
                <a:gd name="connsiteX18" fmla="*/ 942262 w 1060068"/>
                <a:gd name="connsiteY18" fmla="*/ 16061 h 938124"/>
                <a:gd name="connsiteX19" fmla="*/ 1050330 w 1060068"/>
                <a:gd name="connsiteY19" fmla="*/ 376 h 938124"/>
                <a:gd name="connsiteX20" fmla="*/ 1059979 w 1060068"/>
                <a:gd name="connsiteY20" fmla="*/ 8342 h 938124"/>
                <a:gd name="connsiteX21" fmla="*/ 1060038 w 1060068"/>
                <a:gd name="connsiteY21" fmla="*/ 18178 h 938124"/>
                <a:gd name="connsiteX22" fmla="*/ 1060048 w 1060068"/>
                <a:gd name="connsiteY22" fmla="*/ 463969 h 93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60068" h="938124">
                  <a:moveTo>
                    <a:pt x="1060048" y="463969"/>
                  </a:moveTo>
                  <a:cubicBezTo>
                    <a:pt x="1060048" y="613213"/>
                    <a:pt x="1060038" y="762467"/>
                    <a:pt x="1060058" y="911710"/>
                  </a:cubicBezTo>
                  <a:cubicBezTo>
                    <a:pt x="1060058" y="929561"/>
                    <a:pt x="1060619" y="928793"/>
                    <a:pt x="1042739" y="928911"/>
                  </a:cubicBezTo>
                  <a:cubicBezTo>
                    <a:pt x="948908" y="929541"/>
                    <a:pt x="855076" y="930211"/>
                    <a:pt x="761245" y="930920"/>
                  </a:cubicBezTo>
                  <a:cubicBezTo>
                    <a:pt x="679889" y="931530"/>
                    <a:pt x="598523" y="932219"/>
                    <a:pt x="517166" y="932859"/>
                  </a:cubicBezTo>
                  <a:cubicBezTo>
                    <a:pt x="433181" y="933529"/>
                    <a:pt x="349195" y="934169"/>
                    <a:pt x="265210" y="934848"/>
                  </a:cubicBezTo>
                  <a:cubicBezTo>
                    <a:pt x="186808" y="935478"/>
                    <a:pt x="108395" y="936128"/>
                    <a:pt x="29992" y="936837"/>
                  </a:cubicBezTo>
                  <a:cubicBezTo>
                    <a:pt x="24429" y="936886"/>
                    <a:pt x="18867" y="937418"/>
                    <a:pt x="13323" y="937900"/>
                  </a:cubicBezTo>
                  <a:cubicBezTo>
                    <a:pt x="2463" y="938846"/>
                    <a:pt x="406" y="937123"/>
                    <a:pt x="169" y="926499"/>
                  </a:cubicBezTo>
                  <a:cubicBezTo>
                    <a:pt x="120" y="924205"/>
                    <a:pt x="150" y="921911"/>
                    <a:pt x="150" y="919607"/>
                  </a:cubicBezTo>
                  <a:cubicBezTo>
                    <a:pt x="150" y="669984"/>
                    <a:pt x="130" y="420372"/>
                    <a:pt x="199" y="170749"/>
                  </a:cubicBezTo>
                  <a:cubicBezTo>
                    <a:pt x="199" y="154090"/>
                    <a:pt x="-3129" y="153864"/>
                    <a:pt x="17449" y="150910"/>
                  </a:cubicBezTo>
                  <a:cubicBezTo>
                    <a:pt x="60623" y="144707"/>
                    <a:pt x="103767" y="138376"/>
                    <a:pt x="146932" y="132114"/>
                  </a:cubicBezTo>
                  <a:cubicBezTo>
                    <a:pt x="190096" y="125852"/>
                    <a:pt x="233270" y="119669"/>
                    <a:pt x="276425" y="113368"/>
                  </a:cubicBezTo>
                  <a:cubicBezTo>
                    <a:pt x="318604" y="107214"/>
                    <a:pt x="360774" y="100893"/>
                    <a:pt x="402954" y="94739"/>
                  </a:cubicBezTo>
                  <a:cubicBezTo>
                    <a:pt x="450657" y="87778"/>
                    <a:pt x="498380" y="80965"/>
                    <a:pt x="546074" y="74014"/>
                  </a:cubicBezTo>
                  <a:cubicBezTo>
                    <a:pt x="588263" y="67860"/>
                    <a:pt x="630423" y="61559"/>
                    <a:pt x="672603" y="55405"/>
                  </a:cubicBezTo>
                  <a:cubicBezTo>
                    <a:pt x="720306" y="48444"/>
                    <a:pt x="768019" y="41621"/>
                    <a:pt x="815723" y="34660"/>
                  </a:cubicBezTo>
                  <a:cubicBezTo>
                    <a:pt x="857912" y="28506"/>
                    <a:pt x="900072" y="22234"/>
                    <a:pt x="942262" y="16061"/>
                  </a:cubicBezTo>
                  <a:cubicBezTo>
                    <a:pt x="978278" y="10793"/>
                    <a:pt x="1014304" y="5555"/>
                    <a:pt x="1050330" y="376"/>
                  </a:cubicBezTo>
                  <a:cubicBezTo>
                    <a:pt x="1058305" y="-766"/>
                    <a:pt x="1059595" y="367"/>
                    <a:pt x="1059979" y="8342"/>
                  </a:cubicBezTo>
                  <a:cubicBezTo>
                    <a:pt x="1060136" y="11611"/>
                    <a:pt x="1060038" y="14899"/>
                    <a:pt x="1060038" y="18178"/>
                  </a:cubicBezTo>
                  <a:cubicBezTo>
                    <a:pt x="1060048" y="166781"/>
                    <a:pt x="1060048" y="315375"/>
                    <a:pt x="1060048" y="463969"/>
                  </a:cubicBezTo>
                  <a:close/>
                </a:path>
              </a:pathLst>
            </a:custGeom>
            <a:grpFill/>
            <a:ln w="983"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2FE4920-FA7A-47D5-AC71-172DAB26F2AF}"/>
                </a:ext>
              </a:extLst>
            </p:cNvPr>
            <p:cNvSpPr/>
            <p:nvPr/>
          </p:nvSpPr>
          <p:spPr>
            <a:xfrm>
              <a:off x="8458414" y="5932221"/>
              <a:ext cx="1061787" cy="926211"/>
            </a:xfrm>
            <a:custGeom>
              <a:avLst/>
              <a:gdLst>
                <a:gd name="connsiteX0" fmla="*/ 1061719 w 1061787"/>
                <a:gd name="connsiteY0" fmla="*/ 926211 h 926211"/>
                <a:gd name="connsiteX1" fmla="*/ 1049234 w 1061787"/>
                <a:gd name="connsiteY1" fmla="*/ 925414 h 926211"/>
                <a:gd name="connsiteX2" fmla="*/ 905081 w 1061787"/>
                <a:gd name="connsiteY2" fmla="*/ 905082 h 926211"/>
                <a:gd name="connsiteX3" fmla="*/ 785276 w 1061787"/>
                <a:gd name="connsiteY3" fmla="*/ 888206 h 926211"/>
                <a:gd name="connsiteX4" fmla="*/ 654769 w 1061787"/>
                <a:gd name="connsiteY4" fmla="*/ 869686 h 926211"/>
                <a:gd name="connsiteX5" fmla="*/ 521328 w 1061787"/>
                <a:gd name="connsiteY5" fmla="*/ 850851 h 926211"/>
                <a:gd name="connsiteX6" fmla="*/ 373286 w 1061787"/>
                <a:gd name="connsiteY6" fmla="*/ 829929 h 926211"/>
                <a:gd name="connsiteX7" fmla="*/ 240800 w 1061787"/>
                <a:gd name="connsiteY7" fmla="*/ 811379 h 926211"/>
                <a:gd name="connsiteX8" fmla="*/ 93732 w 1061787"/>
                <a:gd name="connsiteY8" fmla="*/ 790545 h 926211"/>
                <a:gd name="connsiteX9" fmla="*/ 17741 w 1061787"/>
                <a:gd name="connsiteY9" fmla="*/ 779912 h 926211"/>
                <a:gd name="connsiteX10" fmla="*/ 1821 w 1061787"/>
                <a:gd name="connsiteY10" fmla="*/ 761805 h 926211"/>
                <a:gd name="connsiteX11" fmla="*/ 1525 w 1061787"/>
                <a:gd name="connsiteY11" fmla="*/ 329817 h 926211"/>
                <a:gd name="connsiteX12" fmla="*/ 9 w 1061787"/>
                <a:gd name="connsiteY12" fmla="*/ 16975 h 926211"/>
                <a:gd name="connsiteX13" fmla="*/ 16530 w 1061787"/>
                <a:gd name="connsiteY13" fmla="*/ 0 h 926211"/>
                <a:gd name="connsiteX14" fmla="*/ 1046300 w 1061787"/>
                <a:gd name="connsiteY14" fmla="*/ 444 h 926211"/>
                <a:gd name="connsiteX15" fmla="*/ 1061788 w 1061787"/>
                <a:gd name="connsiteY15" fmla="*/ 15537 h 926211"/>
                <a:gd name="connsiteX16" fmla="*/ 1061729 w 1061787"/>
                <a:gd name="connsiteY16" fmla="*/ 912969 h 926211"/>
                <a:gd name="connsiteX17" fmla="*/ 1061719 w 1061787"/>
                <a:gd name="connsiteY17" fmla="*/ 926211 h 92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787" h="926211">
                  <a:moveTo>
                    <a:pt x="1061719" y="926211"/>
                  </a:moveTo>
                  <a:cubicBezTo>
                    <a:pt x="1056274" y="925877"/>
                    <a:pt x="1052720" y="925906"/>
                    <a:pt x="1049234" y="925414"/>
                  </a:cubicBezTo>
                  <a:cubicBezTo>
                    <a:pt x="1001177" y="918679"/>
                    <a:pt x="953129" y="911866"/>
                    <a:pt x="905081" y="905082"/>
                  </a:cubicBezTo>
                  <a:cubicBezTo>
                    <a:pt x="865146" y="899450"/>
                    <a:pt x="825211" y="893848"/>
                    <a:pt x="785276" y="888206"/>
                  </a:cubicBezTo>
                  <a:cubicBezTo>
                    <a:pt x="741767" y="882053"/>
                    <a:pt x="698268" y="875850"/>
                    <a:pt x="654769" y="869686"/>
                  </a:cubicBezTo>
                  <a:cubicBezTo>
                    <a:pt x="610296" y="863395"/>
                    <a:pt x="565812" y="857133"/>
                    <a:pt x="521328" y="850851"/>
                  </a:cubicBezTo>
                  <a:cubicBezTo>
                    <a:pt x="471981" y="843880"/>
                    <a:pt x="422633" y="836870"/>
                    <a:pt x="373286" y="829929"/>
                  </a:cubicBezTo>
                  <a:cubicBezTo>
                    <a:pt x="329127" y="823716"/>
                    <a:pt x="284958" y="817602"/>
                    <a:pt x="240800" y="811379"/>
                  </a:cubicBezTo>
                  <a:cubicBezTo>
                    <a:pt x="191777" y="804467"/>
                    <a:pt x="142754" y="797477"/>
                    <a:pt x="93732" y="790545"/>
                  </a:cubicBezTo>
                  <a:cubicBezTo>
                    <a:pt x="68408" y="786961"/>
                    <a:pt x="43085" y="783338"/>
                    <a:pt x="17741" y="779912"/>
                  </a:cubicBezTo>
                  <a:cubicBezTo>
                    <a:pt x="1860" y="777765"/>
                    <a:pt x="1831" y="777913"/>
                    <a:pt x="1821" y="761805"/>
                  </a:cubicBezTo>
                  <a:cubicBezTo>
                    <a:pt x="1742" y="617809"/>
                    <a:pt x="1840" y="473813"/>
                    <a:pt x="1525" y="329817"/>
                  </a:cubicBezTo>
                  <a:cubicBezTo>
                    <a:pt x="1299" y="225540"/>
                    <a:pt x="511" y="121252"/>
                    <a:pt x="9" y="16975"/>
                  </a:cubicBezTo>
                  <a:cubicBezTo>
                    <a:pt x="-70" y="10"/>
                    <a:pt x="-1" y="-9"/>
                    <a:pt x="16530" y="0"/>
                  </a:cubicBezTo>
                  <a:cubicBezTo>
                    <a:pt x="359787" y="148"/>
                    <a:pt x="703044" y="296"/>
                    <a:pt x="1046300" y="444"/>
                  </a:cubicBezTo>
                  <a:cubicBezTo>
                    <a:pt x="1061758" y="453"/>
                    <a:pt x="1061788" y="473"/>
                    <a:pt x="1061788" y="15537"/>
                  </a:cubicBezTo>
                  <a:cubicBezTo>
                    <a:pt x="1061778" y="314684"/>
                    <a:pt x="1061748" y="613822"/>
                    <a:pt x="1061729" y="912969"/>
                  </a:cubicBezTo>
                  <a:cubicBezTo>
                    <a:pt x="1061719" y="916809"/>
                    <a:pt x="1061719" y="920678"/>
                    <a:pt x="1061719" y="926211"/>
                  </a:cubicBezTo>
                  <a:close/>
                </a:path>
              </a:pathLst>
            </a:custGeom>
            <a:grpFill/>
            <a:ln w="983"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6F6B525D-7432-4112-BA10-DDFA455CB9CF}"/>
                </a:ext>
              </a:extLst>
            </p:cNvPr>
            <p:cNvSpPr/>
            <p:nvPr/>
          </p:nvSpPr>
          <p:spPr>
            <a:xfrm>
              <a:off x="7564432" y="5068296"/>
              <a:ext cx="801409" cy="775511"/>
            </a:xfrm>
            <a:custGeom>
              <a:avLst/>
              <a:gdLst>
                <a:gd name="connsiteX0" fmla="*/ 801410 w 801409"/>
                <a:gd name="connsiteY0" fmla="*/ 384934 h 775511"/>
                <a:gd name="connsiteX1" fmla="*/ 801410 w 801409"/>
                <a:gd name="connsiteY1" fmla="*/ 752993 h 775511"/>
                <a:gd name="connsiteX2" fmla="*/ 783973 w 801409"/>
                <a:gd name="connsiteY2" fmla="*/ 770065 h 775511"/>
                <a:gd name="connsiteX3" fmla="*/ 738682 w 801409"/>
                <a:gd name="connsiteY3" fmla="*/ 770115 h 775511"/>
                <a:gd name="connsiteX4" fmla="*/ 381355 w 801409"/>
                <a:gd name="connsiteY4" fmla="*/ 772104 h 775511"/>
                <a:gd name="connsiteX5" fmla="*/ 51597 w 801409"/>
                <a:gd name="connsiteY5" fmla="*/ 774112 h 775511"/>
                <a:gd name="connsiteX6" fmla="*/ 16231 w 801409"/>
                <a:gd name="connsiteY6" fmla="*/ 775471 h 775511"/>
                <a:gd name="connsiteX7" fmla="*/ 1669 w 801409"/>
                <a:gd name="connsiteY7" fmla="*/ 760544 h 775511"/>
                <a:gd name="connsiteX8" fmla="*/ 1541 w 801409"/>
                <a:gd name="connsiteY8" fmla="*/ 402322 h 775511"/>
                <a:gd name="connsiteX9" fmla="*/ 1413 w 801409"/>
                <a:gd name="connsiteY9" fmla="*/ 208457 h 775511"/>
                <a:gd name="connsiteX10" fmla="*/ 44 w 801409"/>
                <a:gd name="connsiteY10" fmla="*/ 123891 h 775511"/>
                <a:gd name="connsiteX11" fmla="*/ 133 w 801409"/>
                <a:gd name="connsiteY11" fmla="*/ 116024 h 775511"/>
                <a:gd name="connsiteX12" fmla="*/ 8965 w 801409"/>
                <a:gd name="connsiteY12" fmla="*/ 106562 h 775511"/>
                <a:gd name="connsiteX13" fmla="*/ 113282 w 801409"/>
                <a:gd name="connsiteY13" fmla="*/ 92482 h 775511"/>
                <a:gd name="connsiteX14" fmla="*/ 221468 w 801409"/>
                <a:gd name="connsiteY14" fmla="*/ 77654 h 775511"/>
                <a:gd name="connsiteX15" fmla="*/ 347239 w 801409"/>
                <a:gd name="connsiteY15" fmla="*/ 60788 h 775511"/>
                <a:gd name="connsiteX16" fmla="*/ 466148 w 801409"/>
                <a:gd name="connsiteY16" fmla="*/ 44474 h 775511"/>
                <a:gd name="connsiteX17" fmla="*/ 576294 w 801409"/>
                <a:gd name="connsiteY17" fmla="*/ 29479 h 775511"/>
                <a:gd name="connsiteX18" fmla="*/ 714697 w 801409"/>
                <a:gd name="connsiteY18" fmla="*/ 10525 h 775511"/>
                <a:gd name="connsiteX19" fmla="*/ 789762 w 801409"/>
                <a:gd name="connsiteY19" fmla="*/ 364 h 775511"/>
                <a:gd name="connsiteX20" fmla="*/ 801272 w 801409"/>
                <a:gd name="connsiteY20" fmla="*/ 9984 h 775511"/>
                <a:gd name="connsiteX21" fmla="*/ 801311 w 801409"/>
                <a:gd name="connsiteY21" fmla="*/ 18845 h 775511"/>
                <a:gd name="connsiteX22" fmla="*/ 801311 w 801409"/>
                <a:gd name="connsiteY22" fmla="*/ 384944 h 775511"/>
                <a:gd name="connsiteX23" fmla="*/ 801410 w 801409"/>
                <a:gd name="connsiteY23" fmla="*/ 384934 h 77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1409" h="775511">
                  <a:moveTo>
                    <a:pt x="801410" y="384934"/>
                  </a:moveTo>
                  <a:cubicBezTo>
                    <a:pt x="801410" y="507624"/>
                    <a:pt x="801410" y="630303"/>
                    <a:pt x="801410" y="752993"/>
                  </a:cubicBezTo>
                  <a:cubicBezTo>
                    <a:pt x="801410" y="770036"/>
                    <a:pt x="801400" y="770036"/>
                    <a:pt x="783973" y="770065"/>
                  </a:cubicBezTo>
                  <a:cubicBezTo>
                    <a:pt x="768879" y="770095"/>
                    <a:pt x="753775" y="770036"/>
                    <a:pt x="738682" y="770115"/>
                  </a:cubicBezTo>
                  <a:cubicBezTo>
                    <a:pt x="619576" y="770765"/>
                    <a:pt x="500461" y="771414"/>
                    <a:pt x="381355" y="772104"/>
                  </a:cubicBezTo>
                  <a:cubicBezTo>
                    <a:pt x="271436" y="772734"/>
                    <a:pt x="161517" y="773364"/>
                    <a:pt x="51597" y="774112"/>
                  </a:cubicBezTo>
                  <a:cubicBezTo>
                    <a:pt x="39802" y="774191"/>
                    <a:pt x="28017" y="775284"/>
                    <a:pt x="16231" y="775471"/>
                  </a:cubicBezTo>
                  <a:cubicBezTo>
                    <a:pt x="1728" y="775697"/>
                    <a:pt x="1669" y="775491"/>
                    <a:pt x="1669" y="760544"/>
                  </a:cubicBezTo>
                  <a:cubicBezTo>
                    <a:pt x="1610" y="641144"/>
                    <a:pt x="1580" y="521733"/>
                    <a:pt x="1541" y="402322"/>
                  </a:cubicBezTo>
                  <a:cubicBezTo>
                    <a:pt x="1521" y="337704"/>
                    <a:pt x="1639" y="273075"/>
                    <a:pt x="1413" y="208457"/>
                  </a:cubicBezTo>
                  <a:cubicBezTo>
                    <a:pt x="1315" y="180268"/>
                    <a:pt x="517" y="152079"/>
                    <a:pt x="44" y="123891"/>
                  </a:cubicBezTo>
                  <a:cubicBezTo>
                    <a:pt x="5" y="121272"/>
                    <a:pt x="-64" y="118633"/>
                    <a:pt x="133" y="116024"/>
                  </a:cubicBezTo>
                  <a:cubicBezTo>
                    <a:pt x="645" y="109132"/>
                    <a:pt x="2043" y="107507"/>
                    <a:pt x="8965" y="106562"/>
                  </a:cubicBezTo>
                  <a:cubicBezTo>
                    <a:pt x="43731" y="101826"/>
                    <a:pt x="78516" y="97218"/>
                    <a:pt x="113282" y="92482"/>
                  </a:cubicBezTo>
                  <a:cubicBezTo>
                    <a:pt x="149347" y="87579"/>
                    <a:pt x="185403" y="82538"/>
                    <a:pt x="221468" y="77654"/>
                  </a:cubicBezTo>
                  <a:cubicBezTo>
                    <a:pt x="263382" y="71983"/>
                    <a:pt x="305326" y="66470"/>
                    <a:pt x="347239" y="60788"/>
                  </a:cubicBezTo>
                  <a:cubicBezTo>
                    <a:pt x="386879" y="55413"/>
                    <a:pt x="426509" y="49889"/>
                    <a:pt x="466148" y="44474"/>
                  </a:cubicBezTo>
                  <a:cubicBezTo>
                    <a:pt x="502863" y="39452"/>
                    <a:pt x="539579" y="34500"/>
                    <a:pt x="576294" y="29479"/>
                  </a:cubicBezTo>
                  <a:cubicBezTo>
                    <a:pt x="622432" y="23177"/>
                    <a:pt x="668559" y="16837"/>
                    <a:pt x="714697" y="10525"/>
                  </a:cubicBezTo>
                  <a:cubicBezTo>
                    <a:pt x="739716" y="7109"/>
                    <a:pt x="764724" y="3653"/>
                    <a:pt x="789762" y="364"/>
                  </a:cubicBezTo>
                  <a:cubicBezTo>
                    <a:pt x="799175" y="-876"/>
                    <a:pt x="800927" y="748"/>
                    <a:pt x="801272" y="9984"/>
                  </a:cubicBezTo>
                  <a:cubicBezTo>
                    <a:pt x="801380" y="12928"/>
                    <a:pt x="801311" y="15891"/>
                    <a:pt x="801311" y="18845"/>
                  </a:cubicBezTo>
                  <a:cubicBezTo>
                    <a:pt x="801311" y="140875"/>
                    <a:pt x="801311" y="262905"/>
                    <a:pt x="801311" y="384944"/>
                  </a:cubicBezTo>
                  <a:cubicBezTo>
                    <a:pt x="801331" y="384934"/>
                    <a:pt x="801370" y="384934"/>
                    <a:pt x="801410" y="384934"/>
                  </a:cubicBezTo>
                  <a:close/>
                </a:path>
              </a:pathLst>
            </a:custGeom>
            <a:grpFill/>
            <a:ln w="983"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1C2321B6-05CE-4B2B-B81C-804F66C44BC2}"/>
                </a:ext>
              </a:extLst>
            </p:cNvPr>
            <p:cNvSpPr/>
            <p:nvPr/>
          </p:nvSpPr>
          <p:spPr>
            <a:xfrm>
              <a:off x="7566045" y="5920720"/>
              <a:ext cx="799790" cy="776227"/>
            </a:xfrm>
            <a:custGeom>
              <a:avLst/>
              <a:gdLst>
                <a:gd name="connsiteX0" fmla="*/ 7 w 799790"/>
                <a:gd name="connsiteY0" fmla="*/ 333264 h 776227"/>
                <a:gd name="connsiteX1" fmla="*/ 7 w 799790"/>
                <a:gd name="connsiteY1" fmla="*/ 16385 h 776227"/>
                <a:gd name="connsiteX2" fmla="*/ 16125 w 799790"/>
                <a:gd name="connsiteY2" fmla="*/ 1 h 776227"/>
                <a:gd name="connsiteX3" fmla="*/ 101784 w 799790"/>
                <a:gd name="connsiteY3" fmla="*/ 149 h 776227"/>
                <a:gd name="connsiteX4" fmla="*/ 415779 w 799790"/>
                <a:gd name="connsiteY4" fmla="*/ 2118 h 776227"/>
                <a:gd name="connsiteX5" fmla="*/ 707128 w 799790"/>
                <a:gd name="connsiteY5" fmla="*/ 4127 h 776227"/>
                <a:gd name="connsiteX6" fmla="*/ 787785 w 799790"/>
                <a:gd name="connsiteY6" fmla="*/ 5712 h 776227"/>
                <a:gd name="connsiteX7" fmla="*/ 798104 w 799790"/>
                <a:gd name="connsiteY7" fmla="*/ 15991 h 776227"/>
                <a:gd name="connsiteX8" fmla="*/ 798183 w 799790"/>
                <a:gd name="connsiteY8" fmla="*/ 87826 h 776227"/>
                <a:gd name="connsiteX9" fmla="*/ 798242 w 799790"/>
                <a:gd name="connsiteY9" fmla="*/ 255128 h 776227"/>
                <a:gd name="connsiteX10" fmla="*/ 799748 w 799790"/>
                <a:gd name="connsiteY10" fmla="*/ 757936 h 776227"/>
                <a:gd name="connsiteX11" fmla="*/ 799640 w 799790"/>
                <a:gd name="connsiteY11" fmla="*/ 768757 h 776227"/>
                <a:gd name="connsiteX12" fmla="*/ 791182 w 799790"/>
                <a:gd name="connsiteY12" fmla="*/ 776013 h 776227"/>
                <a:gd name="connsiteX13" fmla="*/ 753128 w 799790"/>
                <a:gd name="connsiteY13" fmla="*/ 771160 h 776227"/>
                <a:gd name="connsiteX14" fmla="*/ 611820 w 799790"/>
                <a:gd name="connsiteY14" fmla="*/ 751793 h 776227"/>
                <a:gd name="connsiteX15" fmla="*/ 506617 w 799790"/>
                <a:gd name="connsiteY15" fmla="*/ 736984 h 776227"/>
                <a:gd name="connsiteX16" fmla="*/ 386724 w 799790"/>
                <a:gd name="connsiteY16" fmla="*/ 720670 h 776227"/>
                <a:gd name="connsiteX17" fmla="*/ 249334 w 799790"/>
                <a:gd name="connsiteY17" fmla="*/ 701667 h 776227"/>
                <a:gd name="connsiteX18" fmla="*/ 113855 w 799790"/>
                <a:gd name="connsiteY18" fmla="*/ 683196 h 776227"/>
                <a:gd name="connsiteX19" fmla="*/ 10542 w 799790"/>
                <a:gd name="connsiteY19" fmla="*/ 669087 h 776227"/>
                <a:gd name="connsiteX20" fmla="*/ 66 w 799790"/>
                <a:gd name="connsiteY20" fmla="*/ 657036 h 776227"/>
                <a:gd name="connsiteX21" fmla="*/ 17 w 799790"/>
                <a:gd name="connsiteY21" fmla="*/ 550750 h 776227"/>
                <a:gd name="connsiteX22" fmla="*/ 7 w 799790"/>
                <a:gd name="connsiteY22" fmla="*/ 333264 h 77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9790" h="776227">
                  <a:moveTo>
                    <a:pt x="7" y="333264"/>
                  </a:moveTo>
                  <a:cubicBezTo>
                    <a:pt x="-2" y="227638"/>
                    <a:pt x="-2" y="122011"/>
                    <a:pt x="7" y="16385"/>
                  </a:cubicBezTo>
                  <a:cubicBezTo>
                    <a:pt x="7" y="-9"/>
                    <a:pt x="27" y="-18"/>
                    <a:pt x="16125" y="1"/>
                  </a:cubicBezTo>
                  <a:cubicBezTo>
                    <a:pt x="44678" y="41"/>
                    <a:pt x="73231" y="-18"/>
                    <a:pt x="101784" y="149"/>
                  </a:cubicBezTo>
                  <a:cubicBezTo>
                    <a:pt x="206446" y="759"/>
                    <a:pt x="311117" y="1439"/>
                    <a:pt x="415779" y="2118"/>
                  </a:cubicBezTo>
                  <a:cubicBezTo>
                    <a:pt x="512899" y="2748"/>
                    <a:pt x="610018" y="3349"/>
                    <a:pt x="707128" y="4127"/>
                  </a:cubicBezTo>
                  <a:cubicBezTo>
                    <a:pt x="734017" y="4343"/>
                    <a:pt x="760896" y="5111"/>
                    <a:pt x="787785" y="5712"/>
                  </a:cubicBezTo>
                  <a:cubicBezTo>
                    <a:pt x="796942" y="5919"/>
                    <a:pt x="798045" y="6903"/>
                    <a:pt x="798104" y="15991"/>
                  </a:cubicBezTo>
                  <a:cubicBezTo>
                    <a:pt x="798252" y="39936"/>
                    <a:pt x="798173" y="63881"/>
                    <a:pt x="798183" y="87826"/>
                  </a:cubicBezTo>
                  <a:cubicBezTo>
                    <a:pt x="798202" y="143593"/>
                    <a:pt x="798094" y="199360"/>
                    <a:pt x="798242" y="255128"/>
                  </a:cubicBezTo>
                  <a:cubicBezTo>
                    <a:pt x="798695" y="422734"/>
                    <a:pt x="799246" y="590330"/>
                    <a:pt x="799748" y="757936"/>
                  </a:cubicBezTo>
                  <a:cubicBezTo>
                    <a:pt x="799758" y="761540"/>
                    <a:pt x="799886" y="765163"/>
                    <a:pt x="799640" y="768757"/>
                  </a:cubicBezTo>
                  <a:cubicBezTo>
                    <a:pt x="799177" y="775689"/>
                    <a:pt x="798104" y="776791"/>
                    <a:pt x="791182" y="776013"/>
                  </a:cubicBezTo>
                  <a:cubicBezTo>
                    <a:pt x="778471" y="774596"/>
                    <a:pt x="765800" y="772892"/>
                    <a:pt x="753128" y="771160"/>
                  </a:cubicBezTo>
                  <a:cubicBezTo>
                    <a:pt x="706015" y="764740"/>
                    <a:pt x="658913" y="758320"/>
                    <a:pt x="611820" y="751793"/>
                  </a:cubicBezTo>
                  <a:cubicBezTo>
                    <a:pt x="576739" y="746929"/>
                    <a:pt x="541698" y="741829"/>
                    <a:pt x="506617" y="736984"/>
                  </a:cubicBezTo>
                  <a:cubicBezTo>
                    <a:pt x="466662" y="731461"/>
                    <a:pt x="426688" y="726154"/>
                    <a:pt x="386724" y="720670"/>
                  </a:cubicBezTo>
                  <a:cubicBezTo>
                    <a:pt x="340921" y="714378"/>
                    <a:pt x="295137" y="707959"/>
                    <a:pt x="249334" y="701667"/>
                  </a:cubicBezTo>
                  <a:cubicBezTo>
                    <a:pt x="204181" y="695464"/>
                    <a:pt x="159018" y="689350"/>
                    <a:pt x="113855" y="683196"/>
                  </a:cubicBezTo>
                  <a:cubicBezTo>
                    <a:pt x="79414" y="678500"/>
                    <a:pt x="44973" y="673853"/>
                    <a:pt x="10542" y="669087"/>
                  </a:cubicBezTo>
                  <a:cubicBezTo>
                    <a:pt x="1405" y="667827"/>
                    <a:pt x="86" y="666350"/>
                    <a:pt x="66" y="657036"/>
                  </a:cubicBezTo>
                  <a:cubicBezTo>
                    <a:pt x="-22" y="621611"/>
                    <a:pt x="17" y="586185"/>
                    <a:pt x="17" y="550750"/>
                  </a:cubicBezTo>
                  <a:cubicBezTo>
                    <a:pt x="7" y="478255"/>
                    <a:pt x="7" y="405760"/>
                    <a:pt x="7" y="333264"/>
                  </a:cubicBezTo>
                  <a:close/>
                </a:path>
              </a:pathLst>
            </a:custGeom>
            <a:grpFill/>
            <a:ln w="983" cap="flat">
              <a:noFill/>
              <a:prstDash val="solid"/>
              <a:miter/>
            </a:ln>
          </p:spPr>
          <p:txBody>
            <a:bodyPr rtlCol="0" anchor="ctr"/>
            <a:lstStyle/>
            <a:p>
              <a:endParaRPr lang="en-US"/>
            </a:p>
          </p:txBody>
        </p:sp>
      </p:grpSp>
      <p:grpSp>
        <p:nvGrpSpPr>
          <p:cNvPr id="268" name="Graphic 276">
            <a:extLst>
              <a:ext uri="{FF2B5EF4-FFF2-40B4-BE49-F238E27FC236}">
                <a16:creationId xmlns:a16="http://schemas.microsoft.com/office/drawing/2014/main" id="{24BFE71F-0677-48B9-B7C2-D5CCF053CBF6}"/>
              </a:ext>
            </a:extLst>
          </p:cNvPr>
          <p:cNvGrpSpPr/>
          <p:nvPr/>
        </p:nvGrpSpPr>
        <p:grpSpPr>
          <a:xfrm>
            <a:off x="3144588" y="4429228"/>
            <a:ext cx="504492" cy="256899"/>
            <a:chOff x="3463925" y="7276909"/>
            <a:chExt cx="283940" cy="144589"/>
          </a:xfrm>
          <a:solidFill>
            <a:schemeClr val="tx1"/>
          </a:solidFill>
        </p:grpSpPr>
        <p:sp>
          <p:nvSpPr>
            <p:cNvPr id="269" name="Freeform: Shape 268">
              <a:extLst>
                <a:ext uri="{FF2B5EF4-FFF2-40B4-BE49-F238E27FC236}">
                  <a16:creationId xmlns:a16="http://schemas.microsoft.com/office/drawing/2014/main" id="{86AB462E-00D8-4B23-805D-6BE72840E7C5}"/>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1A0652BC-718A-4BDF-B209-E6D4A2472135}"/>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7C9FBD0B-9190-45CA-BE57-308BFFA83644}"/>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endParaRPr lang="en-US"/>
            </a:p>
          </p:txBody>
        </p:sp>
      </p:grpSp>
      <p:grpSp>
        <p:nvGrpSpPr>
          <p:cNvPr id="272" name="Group 271">
            <a:extLst>
              <a:ext uri="{FF2B5EF4-FFF2-40B4-BE49-F238E27FC236}">
                <a16:creationId xmlns:a16="http://schemas.microsoft.com/office/drawing/2014/main" id="{F06F2746-8276-46A3-96C6-56EDEC05FB08}"/>
              </a:ext>
            </a:extLst>
          </p:cNvPr>
          <p:cNvGrpSpPr/>
          <p:nvPr/>
        </p:nvGrpSpPr>
        <p:grpSpPr>
          <a:xfrm>
            <a:off x="2853753" y="4781469"/>
            <a:ext cx="1016021" cy="778490"/>
            <a:chOff x="3833971" y="2798914"/>
            <a:chExt cx="1195800" cy="916239"/>
          </a:xfrm>
        </p:grpSpPr>
        <p:grpSp>
          <p:nvGrpSpPr>
            <p:cNvPr id="273" name="Graphic 1030">
              <a:extLst>
                <a:ext uri="{FF2B5EF4-FFF2-40B4-BE49-F238E27FC236}">
                  <a16:creationId xmlns:a16="http://schemas.microsoft.com/office/drawing/2014/main" id="{6AD172B3-CCFB-4121-A052-4B5DEB53433C}"/>
                </a:ext>
              </a:extLst>
            </p:cNvPr>
            <p:cNvGrpSpPr/>
            <p:nvPr/>
          </p:nvGrpSpPr>
          <p:grpSpPr>
            <a:xfrm>
              <a:off x="3833971" y="2798914"/>
              <a:ext cx="566201" cy="697168"/>
              <a:chOff x="3896270" y="2690723"/>
              <a:chExt cx="506031" cy="623080"/>
            </a:xfrm>
          </p:grpSpPr>
          <p:sp>
            <p:nvSpPr>
              <p:cNvPr id="288" name="Freeform: Shape 287">
                <a:extLst>
                  <a:ext uri="{FF2B5EF4-FFF2-40B4-BE49-F238E27FC236}">
                    <a16:creationId xmlns:a16="http://schemas.microsoft.com/office/drawing/2014/main" id="{7E3D598C-E23A-4276-9F47-4E8A035E8640}"/>
                  </a:ext>
                </a:extLst>
              </p:cNvPr>
              <p:cNvSpPr/>
              <p:nvPr/>
            </p:nvSpPr>
            <p:spPr>
              <a:xfrm>
                <a:off x="3896270"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52B7EA0D-F309-475B-B8EF-B89DCAABEB01}"/>
                  </a:ext>
                </a:extLst>
              </p:cNvPr>
              <p:cNvSpPr/>
              <p:nvPr/>
            </p:nvSpPr>
            <p:spPr>
              <a:xfrm>
                <a:off x="3919916"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E0D2D28E-2A66-4531-ACEE-260A380F2DA7}"/>
                  </a:ext>
                </a:extLst>
              </p:cNvPr>
              <p:cNvSpPr/>
              <p:nvPr/>
            </p:nvSpPr>
            <p:spPr>
              <a:xfrm>
                <a:off x="3919916"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4046CBB8-B9DA-4E8B-B9F2-0E98800093AE}"/>
                  </a:ext>
                </a:extLst>
              </p:cNvPr>
              <p:cNvSpPr/>
              <p:nvPr/>
            </p:nvSpPr>
            <p:spPr>
              <a:xfrm>
                <a:off x="3919916"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D85EDD7A-0C7E-4935-8F63-3ED92E011DB6}"/>
                  </a:ext>
                </a:extLst>
              </p:cNvPr>
              <p:cNvSpPr/>
              <p:nvPr/>
            </p:nvSpPr>
            <p:spPr>
              <a:xfrm>
                <a:off x="3919916"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B9EDD755-0A9A-4E51-A5CB-714AEB7800F2}"/>
                  </a:ext>
                </a:extLst>
              </p:cNvPr>
              <p:cNvSpPr/>
              <p:nvPr/>
            </p:nvSpPr>
            <p:spPr>
              <a:xfrm>
                <a:off x="3943562"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nvGrpSpPr>
            <p:cNvPr id="274" name="Graphic 365">
              <a:extLst>
                <a:ext uri="{FF2B5EF4-FFF2-40B4-BE49-F238E27FC236}">
                  <a16:creationId xmlns:a16="http://schemas.microsoft.com/office/drawing/2014/main" id="{4E990D37-117A-4712-8265-BBBC7C3D39C1}"/>
                </a:ext>
              </a:extLst>
            </p:cNvPr>
            <p:cNvGrpSpPr/>
            <p:nvPr/>
          </p:nvGrpSpPr>
          <p:grpSpPr>
            <a:xfrm>
              <a:off x="4463570" y="2798914"/>
              <a:ext cx="566201" cy="697168"/>
              <a:chOff x="4458961" y="2690723"/>
              <a:chExt cx="506031" cy="623080"/>
            </a:xfrm>
          </p:grpSpPr>
          <p:sp>
            <p:nvSpPr>
              <p:cNvPr id="282" name="Freeform: Shape 281">
                <a:extLst>
                  <a:ext uri="{FF2B5EF4-FFF2-40B4-BE49-F238E27FC236}">
                    <a16:creationId xmlns:a16="http://schemas.microsoft.com/office/drawing/2014/main" id="{5847142B-707B-4E4D-B8F8-8711AA7A1C39}"/>
                  </a:ext>
                </a:extLst>
              </p:cNvPr>
              <p:cNvSpPr/>
              <p:nvPr/>
            </p:nvSpPr>
            <p:spPr>
              <a:xfrm>
                <a:off x="4458961"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13EBF486-F20F-4359-9B47-B6ED7E2291E1}"/>
                  </a:ext>
                </a:extLst>
              </p:cNvPr>
              <p:cNvSpPr/>
              <p:nvPr/>
            </p:nvSpPr>
            <p:spPr>
              <a:xfrm>
                <a:off x="4482607"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9176A798-A0E8-498C-8CFB-570D387482EB}"/>
                  </a:ext>
                </a:extLst>
              </p:cNvPr>
              <p:cNvSpPr/>
              <p:nvPr/>
            </p:nvSpPr>
            <p:spPr>
              <a:xfrm>
                <a:off x="4482607"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E979DCC9-2AFC-4131-A9B7-9630106FFF34}"/>
                  </a:ext>
                </a:extLst>
              </p:cNvPr>
              <p:cNvSpPr/>
              <p:nvPr/>
            </p:nvSpPr>
            <p:spPr>
              <a:xfrm>
                <a:off x="4482607"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rgbClr val="0071BC"/>
              </a:solidFill>
              <a:ln w="1313"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249D663B-A8BE-4347-8D14-DCC14F4F432A}"/>
                  </a:ext>
                </a:extLst>
              </p:cNvPr>
              <p:cNvSpPr/>
              <p:nvPr/>
            </p:nvSpPr>
            <p:spPr>
              <a:xfrm>
                <a:off x="4482607"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91DBE468-B020-491F-B15D-53028B96DFB4}"/>
                  </a:ext>
                </a:extLst>
              </p:cNvPr>
              <p:cNvSpPr/>
              <p:nvPr/>
            </p:nvSpPr>
            <p:spPr>
              <a:xfrm>
                <a:off x="4506253"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nvGrpSpPr>
            <p:cNvPr id="275" name="Graphic 366">
              <a:extLst>
                <a:ext uri="{FF2B5EF4-FFF2-40B4-BE49-F238E27FC236}">
                  <a16:creationId xmlns:a16="http://schemas.microsoft.com/office/drawing/2014/main" id="{B1E2E058-1E0A-4823-A92A-32C742A210CB}"/>
                </a:ext>
              </a:extLst>
            </p:cNvPr>
            <p:cNvGrpSpPr/>
            <p:nvPr/>
          </p:nvGrpSpPr>
          <p:grpSpPr>
            <a:xfrm>
              <a:off x="4148770" y="3017985"/>
              <a:ext cx="566201" cy="697168"/>
              <a:chOff x="4177615" y="2886513"/>
              <a:chExt cx="506031" cy="623080"/>
            </a:xfrm>
          </p:grpSpPr>
          <p:sp>
            <p:nvSpPr>
              <p:cNvPr id="276" name="Freeform: Shape 275">
                <a:extLst>
                  <a:ext uri="{FF2B5EF4-FFF2-40B4-BE49-F238E27FC236}">
                    <a16:creationId xmlns:a16="http://schemas.microsoft.com/office/drawing/2014/main" id="{0C407626-01C7-4134-B24D-430F409B02A4}"/>
                  </a:ext>
                </a:extLst>
              </p:cNvPr>
              <p:cNvSpPr/>
              <p:nvPr/>
            </p:nvSpPr>
            <p:spPr>
              <a:xfrm>
                <a:off x="4177615" y="288651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3CDFAF1E-49C7-4D39-95E9-50BE48D74549}"/>
                  </a:ext>
                </a:extLst>
              </p:cNvPr>
              <p:cNvSpPr/>
              <p:nvPr/>
            </p:nvSpPr>
            <p:spPr>
              <a:xfrm>
                <a:off x="4201261" y="314434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B3BAF7AF-500F-4238-9183-6668661CC5B7}"/>
                  </a:ext>
                </a:extLst>
              </p:cNvPr>
              <p:cNvSpPr/>
              <p:nvPr/>
            </p:nvSpPr>
            <p:spPr>
              <a:xfrm>
                <a:off x="4201261" y="330482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821CDD0D-44F3-48AA-A9A4-E96265DF1960}"/>
                  </a:ext>
                </a:extLst>
              </p:cNvPr>
              <p:cNvSpPr/>
              <p:nvPr/>
            </p:nvSpPr>
            <p:spPr>
              <a:xfrm>
                <a:off x="4201261" y="288887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BDBAFE10-844E-4608-9BAD-A9D497ECA9B0}"/>
                  </a:ext>
                </a:extLst>
              </p:cNvPr>
              <p:cNvSpPr/>
              <p:nvPr/>
            </p:nvSpPr>
            <p:spPr>
              <a:xfrm>
                <a:off x="4201261" y="288887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63A8E58C-96FB-41F8-8D1B-005889CEF9A9}"/>
                  </a:ext>
                </a:extLst>
              </p:cNvPr>
              <p:cNvSpPr/>
              <p:nvPr/>
            </p:nvSpPr>
            <p:spPr>
              <a:xfrm>
                <a:off x="4224907" y="291252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pic>
        <p:nvPicPr>
          <p:cNvPr id="294" name="Picture 293" descr="A close up of a logo&#10;&#10;Description automatically generated">
            <a:extLst>
              <a:ext uri="{FF2B5EF4-FFF2-40B4-BE49-F238E27FC236}">
                <a16:creationId xmlns:a16="http://schemas.microsoft.com/office/drawing/2014/main" id="{BE1AF4AF-9C34-4598-A892-03F5AF9AD3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08156" y="4285344"/>
            <a:ext cx="884883" cy="180059"/>
          </a:xfrm>
          <a:prstGeom prst="rect">
            <a:avLst/>
          </a:prstGeom>
        </p:spPr>
      </p:pic>
      <p:pic>
        <p:nvPicPr>
          <p:cNvPr id="295" name="Picture 294" descr="A close up of a logo&#10;&#10;Description automatically generated">
            <a:extLst>
              <a:ext uri="{FF2B5EF4-FFF2-40B4-BE49-F238E27FC236}">
                <a16:creationId xmlns:a16="http://schemas.microsoft.com/office/drawing/2014/main" id="{0054221F-82C8-4C81-8173-4CC85343F4F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17185" y="5103313"/>
            <a:ext cx="539760" cy="441257"/>
          </a:xfrm>
          <a:prstGeom prst="rect">
            <a:avLst/>
          </a:prstGeom>
        </p:spPr>
      </p:pic>
      <p:pic>
        <p:nvPicPr>
          <p:cNvPr id="296" name="Picture 295" descr="A picture containing dark, night, room, drawing&#10;&#10;Description automatically generated">
            <a:extLst>
              <a:ext uri="{FF2B5EF4-FFF2-40B4-BE49-F238E27FC236}">
                <a16:creationId xmlns:a16="http://schemas.microsoft.com/office/drawing/2014/main" id="{C5755E49-9660-4A60-AF69-A78D218953E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087475" y="4612389"/>
            <a:ext cx="436117" cy="449927"/>
          </a:xfrm>
          <a:prstGeom prst="rect">
            <a:avLst/>
          </a:prstGeom>
        </p:spPr>
      </p:pic>
      <p:grpSp>
        <p:nvGrpSpPr>
          <p:cNvPr id="297" name="Graphic 276">
            <a:extLst>
              <a:ext uri="{FF2B5EF4-FFF2-40B4-BE49-F238E27FC236}">
                <a16:creationId xmlns:a16="http://schemas.microsoft.com/office/drawing/2014/main" id="{61A83C2D-3B90-4176-A0FE-4A5F2AF9CD20}"/>
              </a:ext>
            </a:extLst>
          </p:cNvPr>
          <p:cNvGrpSpPr/>
          <p:nvPr/>
        </p:nvGrpSpPr>
        <p:grpSpPr>
          <a:xfrm>
            <a:off x="10078788" y="4429228"/>
            <a:ext cx="504492" cy="256899"/>
            <a:chOff x="3463925" y="7276909"/>
            <a:chExt cx="283940" cy="144589"/>
          </a:xfrm>
          <a:solidFill>
            <a:schemeClr val="tx1"/>
          </a:solidFill>
        </p:grpSpPr>
        <p:sp>
          <p:nvSpPr>
            <p:cNvPr id="298" name="Freeform: Shape 297">
              <a:extLst>
                <a:ext uri="{FF2B5EF4-FFF2-40B4-BE49-F238E27FC236}">
                  <a16:creationId xmlns:a16="http://schemas.microsoft.com/office/drawing/2014/main" id="{DF20D1C9-F0FB-4CDA-A192-AF813E91D079}"/>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D6E79405-D903-49C7-9BAD-CF541293AFDF}"/>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A6AA63FF-65B6-4890-B030-17AAC3310F88}"/>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endParaRPr lang="en-US"/>
            </a:p>
          </p:txBody>
        </p:sp>
      </p:grpSp>
      <p:grpSp>
        <p:nvGrpSpPr>
          <p:cNvPr id="301" name="Group 300">
            <a:extLst>
              <a:ext uri="{FF2B5EF4-FFF2-40B4-BE49-F238E27FC236}">
                <a16:creationId xmlns:a16="http://schemas.microsoft.com/office/drawing/2014/main" id="{14ED5D31-AE03-4698-BBFC-AF2C1EC971A0}"/>
              </a:ext>
            </a:extLst>
          </p:cNvPr>
          <p:cNvGrpSpPr/>
          <p:nvPr/>
        </p:nvGrpSpPr>
        <p:grpSpPr>
          <a:xfrm>
            <a:off x="9787953" y="4781469"/>
            <a:ext cx="1016021" cy="778490"/>
            <a:chOff x="3833971" y="2798914"/>
            <a:chExt cx="1195800" cy="916239"/>
          </a:xfrm>
        </p:grpSpPr>
        <p:grpSp>
          <p:nvGrpSpPr>
            <p:cNvPr id="302" name="Graphic 1030">
              <a:extLst>
                <a:ext uri="{FF2B5EF4-FFF2-40B4-BE49-F238E27FC236}">
                  <a16:creationId xmlns:a16="http://schemas.microsoft.com/office/drawing/2014/main" id="{4E003715-F128-4896-BC2F-6A21740E1D86}"/>
                </a:ext>
              </a:extLst>
            </p:cNvPr>
            <p:cNvGrpSpPr/>
            <p:nvPr/>
          </p:nvGrpSpPr>
          <p:grpSpPr>
            <a:xfrm>
              <a:off x="3833971" y="2798914"/>
              <a:ext cx="566201" cy="697168"/>
              <a:chOff x="3896270" y="2690723"/>
              <a:chExt cx="506031" cy="623080"/>
            </a:xfrm>
          </p:grpSpPr>
          <p:sp>
            <p:nvSpPr>
              <p:cNvPr id="317" name="Freeform: Shape 316">
                <a:extLst>
                  <a:ext uri="{FF2B5EF4-FFF2-40B4-BE49-F238E27FC236}">
                    <a16:creationId xmlns:a16="http://schemas.microsoft.com/office/drawing/2014/main" id="{6007B476-2D0A-455D-9018-AE965CB38D6C}"/>
                  </a:ext>
                </a:extLst>
              </p:cNvPr>
              <p:cNvSpPr/>
              <p:nvPr/>
            </p:nvSpPr>
            <p:spPr>
              <a:xfrm>
                <a:off x="3896270"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C99A489B-BB9E-4CFE-8D40-A952E723BECA}"/>
                  </a:ext>
                </a:extLst>
              </p:cNvPr>
              <p:cNvSpPr/>
              <p:nvPr/>
            </p:nvSpPr>
            <p:spPr>
              <a:xfrm>
                <a:off x="3919916"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0FB3E048-C496-4A3A-A008-CD81A770C8A8}"/>
                  </a:ext>
                </a:extLst>
              </p:cNvPr>
              <p:cNvSpPr/>
              <p:nvPr/>
            </p:nvSpPr>
            <p:spPr>
              <a:xfrm>
                <a:off x="3919916"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3F234F8F-EA5A-4455-8203-42CB31CE2812}"/>
                  </a:ext>
                </a:extLst>
              </p:cNvPr>
              <p:cNvSpPr/>
              <p:nvPr/>
            </p:nvSpPr>
            <p:spPr>
              <a:xfrm>
                <a:off x="3919916"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74AA811A-979A-4A93-A229-484F60AE2176}"/>
                  </a:ext>
                </a:extLst>
              </p:cNvPr>
              <p:cNvSpPr/>
              <p:nvPr/>
            </p:nvSpPr>
            <p:spPr>
              <a:xfrm>
                <a:off x="3919916"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6B787935-BAC3-43CF-96C6-2811295A1438}"/>
                  </a:ext>
                </a:extLst>
              </p:cNvPr>
              <p:cNvSpPr/>
              <p:nvPr/>
            </p:nvSpPr>
            <p:spPr>
              <a:xfrm>
                <a:off x="3943562"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nvGrpSpPr>
            <p:cNvPr id="303" name="Graphic 365">
              <a:extLst>
                <a:ext uri="{FF2B5EF4-FFF2-40B4-BE49-F238E27FC236}">
                  <a16:creationId xmlns:a16="http://schemas.microsoft.com/office/drawing/2014/main" id="{5EEFAD83-A53B-4908-B5A6-F8BC70AE6CD1}"/>
                </a:ext>
              </a:extLst>
            </p:cNvPr>
            <p:cNvGrpSpPr/>
            <p:nvPr/>
          </p:nvGrpSpPr>
          <p:grpSpPr>
            <a:xfrm>
              <a:off x="4463570" y="2798914"/>
              <a:ext cx="566201" cy="697168"/>
              <a:chOff x="4458961" y="2690723"/>
              <a:chExt cx="506031" cy="623080"/>
            </a:xfrm>
          </p:grpSpPr>
          <p:sp>
            <p:nvSpPr>
              <p:cNvPr id="311" name="Freeform: Shape 310">
                <a:extLst>
                  <a:ext uri="{FF2B5EF4-FFF2-40B4-BE49-F238E27FC236}">
                    <a16:creationId xmlns:a16="http://schemas.microsoft.com/office/drawing/2014/main" id="{156A9A9D-F70A-4CD1-932F-0834E1D1B810}"/>
                  </a:ext>
                </a:extLst>
              </p:cNvPr>
              <p:cNvSpPr/>
              <p:nvPr/>
            </p:nvSpPr>
            <p:spPr>
              <a:xfrm>
                <a:off x="4458961"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2B0DA015-237D-4158-9892-09A620505861}"/>
                  </a:ext>
                </a:extLst>
              </p:cNvPr>
              <p:cNvSpPr/>
              <p:nvPr/>
            </p:nvSpPr>
            <p:spPr>
              <a:xfrm>
                <a:off x="4482607"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5DA00A9A-6AF2-48CD-856D-9D8F863C0F51}"/>
                  </a:ext>
                </a:extLst>
              </p:cNvPr>
              <p:cNvSpPr/>
              <p:nvPr/>
            </p:nvSpPr>
            <p:spPr>
              <a:xfrm>
                <a:off x="4482607"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FB874E9E-8F1D-49B0-B2D1-266356146A9C}"/>
                  </a:ext>
                </a:extLst>
              </p:cNvPr>
              <p:cNvSpPr/>
              <p:nvPr/>
            </p:nvSpPr>
            <p:spPr>
              <a:xfrm>
                <a:off x="4482607"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rgbClr val="0071BC"/>
              </a:solidFill>
              <a:ln w="1313"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B2351A5D-F8B9-4D5D-9189-8306FB715125}"/>
                  </a:ext>
                </a:extLst>
              </p:cNvPr>
              <p:cNvSpPr/>
              <p:nvPr/>
            </p:nvSpPr>
            <p:spPr>
              <a:xfrm>
                <a:off x="4482607"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B4265EC4-5460-4FBD-84DE-CC63CB159E69}"/>
                  </a:ext>
                </a:extLst>
              </p:cNvPr>
              <p:cNvSpPr/>
              <p:nvPr/>
            </p:nvSpPr>
            <p:spPr>
              <a:xfrm>
                <a:off x="4506253"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nvGrpSpPr>
            <p:cNvPr id="304" name="Graphic 366">
              <a:extLst>
                <a:ext uri="{FF2B5EF4-FFF2-40B4-BE49-F238E27FC236}">
                  <a16:creationId xmlns:a16="http://schemas.microsoft.com/office/drawing/2014/main" id="{B9D84AD4-40D2-4E3C-8AF1-B20E5E34A770}"/>
                </a:ext>
              </a:extLst>
            </p:cNvPr>
            <p:cNvGrpSpPr/>
            <p:nvPr/>
          </p:nvGrpSpPr>
          <p:grpSpPr>
            <a:xfrm>
              <a:off x="4148770" y="3017985"/>
              <a:ext cx="566201" cy="697168"/>
              <a:chOff x="4177615" y="2886513"/>
              <a:chExt cx="506031" cy="623080"/>
            </a:xfrm>
          </p:grpSpPr>
          <p:sp>
            <p:nvSpPr>
              <p:cNvPr id="305" name="Freeform: Shape 304">
                <a:extLst>
                  <a:ext uri="{FF2B5EF4-FFF2-40B4-BE49-F238E27FC236}">
                    <a16:creationId xmlns:a16="http://schemas.microsoft.com/office/drawing/2014/main" id="{F2573711-F478-4D99-AB68-0A69B3BF19CD}"/>
                  </a:ext>
                </a:extLst>
              </p:cNvPr>
              <p:cNvSpPr/>
              <p:nvPr/>
            </p:nvSpPr>
            <p:spPr>
              <a:xfrm>
                <a:off x="4177615" y="288651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5E4B8083-192D-41BD-ABEE-FB6C9FBC81E7}"/>
                  </a:ext>
                </a:extLst>
              </p:cNvPr>
              <p:cNvSpPr/>
              <p:nvPr/>
            </p:nvSpPr>
            <p:spPr>
              <a:xfrm>
                <a:off x="4201261" y="314434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D1BA4BA1-0341-40D5-AD39-CFEB6D14FED1}"/>
                  </a:ext>
                </a:extLst>
              </p:cNvPr>
              <p:cNvSpPr/>
              <p:nvPr/>
            </p:nvSpPr>
            <p:spPr>
              <a:xfrm>
                <a:off x="4201261" y="330482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5A06DFD9-5A3F-4A85-BF5F-51F166E930EF}"/>
                  </a:ext>
                </a:extLst>
              </p:cNvPr>
              <p:cNvSpPr/>
              <p:nvPr/>
            </p:nvSpPr>
            <p:spPr>
              <a:xfrm>
                <a:off x="4201261" y="288887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1D8FDE61-CCD6-46CA-892A-12A1A1982300}"/>
                  </a:ext>
                </a:extLst>
              </p:cNvPr>
              <p:cNvSpPr/>
              <p:nvPr/>
            </p:nvSpPr>
            <p:spPr>
              <a:xfrm>
                <a:off x="4201261" y="288887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64FFF7EA-EE46-44DB-94A7-944E91510BB6}"/>
                  </a:ext>
                </a:extLst>
              </p:cNvPr>
              <p:cNvSpPr/>
              <p:nvPr/>
            </p:nvSpPr>
            <p:spPr>
              <a:xfrm>
                <a:off x="4224907" y="291252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pic>
        <p:nvPicPr>
          <p:cNvPr id="323" name="Picture 322" descr="A close up of a logo&#10;&#10;Description automatically generated">
            <a:extLst>
              <a:ext uri="{FF2B5EF4-FFF2-40B4-BE49-F238E27FC236}">
                <a16:creationId xmlns:a16="http://schemas.microsoft.com/office/drawing/2014/main" id="{1D92FDB7-F25D-437B-86BA-D590374BB87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842356" y="4285344"/>
            <a:ext cx="884883" cy="180059"/>
          </a:xfrm>
          <a:prstGeom prst="rect">
            <a:avLst/>
          </a:prstGeom>
        </p:spPr>
      </p:pic>
      <p:pic>
        <p:nvPicPr>
          <p:cNvPr id="324" name="Picture 323" descr="A close up of a logo&#10;&#10;Description automatically generated">
            <a:extLst>
              <a:ext uri="{FF2B5EF4-FFF2-40B4-BE49-F238E27FC236}">
                <a16:creationId xmlns:a16="http://schemas.microsoft.com/office/drawing/2014/main" id="{83B79C08-C2B4-42BD-82EE-5FFCA99E2F3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951385" y="5103313"/>
            <a:ext cx="539760" cy="441257"/>
          </a:xfrm>
          <a:prstGeom prst="rect">
            <a:avLst/>
          </a:prstGeom>
        </p:spPr>
      </p:pic>
      <p:pic>
        <p:nvPicPr>
          <p:cNvPr id="325" name="Picture 324" descr="A picture containing dark, night, room, drawing&#10;&#10;Description automatically generated">
            <a:extLst>
              <a:ext uri="{FF2B5EF4-FFF2-40B4-BE49-F238E27FC236}">
                <a16:creationId xmlns:a16="http://schemas.microsoft.com/office/drawing/2014/main" id="{094A36A3-DEBF-4403-91BF-D971211CF8F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021675" y="4612389"/>
            <a:ext cx="436117" cy="449927"/>
          </a:xfrm>
          <a:prstGeom prst="rect">
            <a:avLst/>
          </a:prstGeom>
        </p:spPr>
      </p:pic>
    </p:spTree>
    <p:extLst>
      <p:ext uri="{BB962C8B-B14F-4D97-AF65-F5344CB8AC3E}">
        <p14:creationId xmlns:p14="http://schemas.microsoft.com/office/powerpoint/2010/main" val="73710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ppt_x</p:attrName>
                                        </p:attrNameLst>
                                      </p:cBhvr>
                                      <p:tavLst>
                                        <p:tav tm="0">
                                          <p:val>
                                            <p:strVal val="#ppt_x-#ppt_w*1.125000"/>
                                          </p:val>
                                        </p:tav>
                                        <p:tav tm="100000">
                                          <p:val>
                                            <p:strVal val="#ppt_x"/>
                                          </p:val>
                                        </p:tav>
                                      </p:tavLst>
                                    </p:anim>
                                    <p:animEffect transition="in" filter="wipe(right)">
                                      <p:cBhvr>
                                        <p:cTn id="8" dur="500"/>
                                        <p:tgtEl>
                                          <p:spTgt spid="14"/>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fade">
                                      <p:cBhvr>
                                        <p:cTn id="15" dur="500"/>
                                        <p:tgtEl>
                                          <p:spTgt spid="1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4"/>
                                        </p:tgtEl>
                                        <p:attrNameLst>
                                          <p:attrName>style.visibility</p:attrName>
                                        </p:attrNameLst>
                                      </p:cBhvr>
                                      <p:to>
                                        <p:strVal val="visible"/>
                                      </p:to>
                                    </p:set>
                                    <p:animEffect transition="in" filter="fade">
                                      <p:cBhvr>
                                        <p:cTn id="18" dur="500"/>
                                        <p:tgtEl>
                                          <p:spTgt spid="13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5"/>
                                        </p:tgtEl>
                                        <p:attrNameLst>
                                          <p:attrName>style.visibility</p:attrName>
                                        </p:attrNameLst>
                                      </p:cBhvr>
                                      <p:to>
                                        <p:strVal val="visible"/>
                                      </p:to>
                                    </p:set>
                                    <p:animEffect transition="in" filter="fade">
                                      <p:cBhvr>
                                        <p:cTn id="21" dur="500"/>
                                        <p:tgtEl>
                                          <p:spTgt spid="135"/>
                                        </p:tgtEl>
                                      </p:cBhvr>
                                    </p:animEffect>
                                  </p:childTnLst>
                                </p:cTn>
                              </p:par>
                              <p:par>
                                <p:cTn id="22" presetID="10" presetClass="entr" presetSubtype="0" fill="hold" nodeType="withEffect">
                                  <p:stCondLst>
                                    <p:cond delay="0"/>
                                  </p:stCondLst>
                                  <p:childTnLst>
                                    <p:set>
                                      <p:cBhvr>
                                        <p:cTn id="23" dur="1" fill="hold">
                                          <p:stCondLst>
                                            <p:cond delay="0"/>
                                          </p:stCondLst>
                                        </p:cTn>
                                        <p:tgtEl>
                                          <p:spTgt spid="158"/>
                                        </p:tgtEl>
                                        <p:attrNameLst>
                                          <p:attrName>style.visibility</p:attrName>
                                        </p:attrNameLst>
                                      </p:cBhvr>
                                      <p:to>
                                        <p:strVal val="visible"/>
                                      </p:to>
                                    </p:set>
                                    <p:animEffect transition="in" filter="fade">
                                      <p:cBhvr>
                                        <p:cTn id="24" dur="500"/>
                                        <p:tgtEl>
                                          <p:spTgt spid="158"/>
                                        </p:tgtEl>
                                      </p:cBhvr>
                                    </p:animEffect>
                                  </p:childTnLst>
                                </p:cTn>
                              </p:par>
                              <p:par>
                                <p:cTn id="25" presetID="10" presetClass="entr" presetSubtype="0" fill="hold" nodeType="withEffect">
                                  <p:stCondLst>
                                    <p:cond delay="0"/>
                                  </p:stCondLst>
                                  <p:childTnLst>
                                    <p:set>
                                      <p:cBhvr>
                                        <p:cTn id="26" dur="1" fill="hold">
                                          <p:stCondLst>
                                            <p:cond delay="0"/>
                                          </p:stCondLst>
                                        </p:cTn>
                                        <p:tgtEl>
                                          <p:spTgt spid="111"/>
                                        </p:tgtEl>
                                        <p:attrNameLst>
                                          <p:attrName>style.visibility</p:attrName>
                                        </p:attrNameLst>
                                      </p:cBhvr>
                                      <p:to>
                                        <p:strVal val="visible"/>
                                      </p:to>
                                    </p:set>
                                    <p:animEffect transition="in" filter="fade">
                                      <p:cBhvr>
                                        <p:cTn id="27" dur="500"/>
                                        <p:tgtEl>
                                          <p:spTgt spid="111"/>
                                        </p:tgtEl>
                                      </p:cBhvr>
                                    </p:animEffect>
                                  </p:childTnLst>
                                </p:cTn>
                              </p:par>
                              <p:par>
                                <p:cTn id="28" presetID="10" presetClass="entr" presetSubtype="0" fill="hold" nodeType="withEffect">
                                  <p:stCondLst>
                                    <p:cond delay="0"/>
                                  </p:stCondLst>
                                  <p:childTnLst>
                                    <p:set>
                                      <p:cBhvr>
                                        <p:cTn id="29" dur="1" fill="hold">
                                          <p:stCondLst>
                                            <p:cond delay="0"/>
                                          </p:stCondLst>
                                        </p:cTn>
                                        <p:tgtEl>
                                          <p:spTgt spid="161"/>
                                        </p:tgtEl>
                                        <p:attrNameLst>
                                          <p:attrName>style.visibility</p:attrName>
                                        </p:attrNameLst>
                                      </p:cBhvr>
                                      <p:to>
                                        <p:strVal val="visible"/>
                                      </p:to>
                                    </p:set>
                                    <p:animEffect transition="in" filter="fade">
                                      <p:cBhvr>
                                        <p:cTn id="30" dur="500"/>
                                        <p:tgtEl>
                                          <p:spTgt spid="161"/>
                                        </p:tgtEl>
                                      </p:cBhvr>
                                    </p:animEffect>
                                  </p:childTnLst>
                                </p:cTn>
                              </p:par>
                              <p:par>
                                <p:cTn id="31" presetID="10" presetClass="entr" presetSubtype="0" fill="hold" nodeType="withEffect">
                                  <p:stCondLst>
                                    <p:cond delay="0"/>
                                  </p:stCondLst>
                                  <p:childTnLst>
                                    <p:set>
                                      <p:cBhvr>
                                        <p:cTn id="32" dur="1" fill="hold">
                                          <p:stCondLst>
                                            <p:cond delay="0"/>
                                          </p:stCondLst>
                                        </p:cTn>
                                        <p:tgtEl>
                                          <p:spTgt spid="232"/>
                                        </p:tgtEl>
                                        <p:attrNameLst>
                                          <p:attrName>style.visibility</p:attrName>
                                        </p:attrNameLst>
                                      </p:cBhvr>
                                      <p:to>
                                        <p:strVal val="visible"/>
                                      </p:to>
                                    </p:set>
                                    <p:animEffect transition="in" filter="fade">
                                      <p:cBhvr>
                                        <p:cTn id="33" dur="500"/>
                                        <p:tgtEl>
                                          <p:spTgt spid="232"/>
                                        </p:tgtEl>
                                      </p:cBhvr>
                                    </p:animEffect>
                                  </p:childTnLst>
                                </p:cTn>
                              </p:par>
                              <p:par>
                                <p:cTn id="34" presetID="10" presetClass="entr" presetSubtype="0" fill="hold" nodeType="withEffect">
                                  <p:stCondLst>
                                    <p:cond delay="0"/>
                                  </p:stCondLst>
                                  <p:childTnLst>
                                    <p:set>
                                      <p:cBhvr>
                                        <p:cTn id="35" dur="1" fill="hold">
                                          <p:stCondLst>
                                            <p:cond delay="0"/>
                                          </p:stCondLst>
                                        </p:cTn>
                                        <p:tgtEl>
                                          <p:spTgt spid="244"/>
                                        </p:tgtEl>
                                        <p:attrNameLst>
                                          <p:attrName>style.visibility</p:attrName>
                                        </p:attrNameLst>
                                      </p:cBhvr>
                                      <p:to>
                                        <p:strVal val="visible"/>
                                      </p:to>
                                    </p:set>
                                    <p:animEffect transition="in" filter="fade">
                                      <p:cBhvr>
                                        <p:cTn id="36" dur="500"/>
                                        <p:tgtEl>
                                          <p:spTgt spid="244"/>
                                        </p:tgtEl>
                                      </p:cBhvr>
                                    </p:animEffect>
                                  </p:childTnLst>
                                </p:cTn>
                              </p:par>
                              <p:par>
                                <p:cTn id="37" presetID="10" presetClass="entr" presetSubtype="0" fill="hold" nodeType="withEffect">
                                  <p:stCondLst>
                                    <p:cond delay="0"/>
                                  </p:stCondLst>
                                  <p:childTnLst>
                                    <p:set>
                                      <p:cBhvr>
                                        <p:cTn id="38" dur="1" fill="hold">
                                          <p:stCondLst>
                                            <p:cond delay="0"/>
                                          </p:stCondLst>
                                        </p:cTn>
                                        <p:tgtEl>
                                          <p:spTgt spid="261"/>
                                        </p:tgtEl>
                                        <p:attrNameLst>
                                          <p:attrName>style.visibility</p:attrName>
                                        </p:attrNameLst>
                                      </p:cBhvr>
                                      <p:to>
                                        <p:strVal val="visible"/>
                                      </p:to>
                                    </p:set>
                                    <p:animEffect transition="in" filter="fade">
                                      <p:cBhvr>
                                        <p:cTn id="39" dur="500"/>
                                        <p:tgtEl>
                                          <p:spTgt spid="261"/>
                                        </p:tgtEl>
                                      </p:cBhvr>
                                    </p:animEffect>
                                  </p:childTnLst>
                                </p:cTn>
                              </p:par>
                              <p:par>
                                <p:cTn id="40" presetID="10" presetClass="entr" presetSubtype="0" fill="hold" nodeType="withEffect">
                                  <p:stCondLst>
                                    <p:cond delay="0"/>
                                  </p:stCondLst>
                                  <p:childTnLst>
                                    <p:set>
                                      <p:cBhvr>
                                        <p:cTn id="41" dur="1" fill="hold">
                                          <p:stCondLst>
                                            <p:cond delay="0"/>
                                          </p:stCondLst>
                                        </p:cTn>
                                        <p:tgtEl>
                                          <p:spTgt spid="297"/>
                                        </p:tgtEl>
                                        <p:attrNameLst>
                                          <p:attrName>style.visibility</p:attrName>
                                        </p:attrNameLst>
                                      </p:cBhvr>
                                      <p:to>
                                        <p:strVal val="visible"/>
                                      </p:to>
                                    </p:set>
                                    <p:animEffect transition="in" filter="fade">
                                      <p:cBhvr>
                                        <p:cTn id="42" dur="500"/>
                                        <p:tgtEl>
                                          <p:spTgt spid="297"/>
                                        </p:tgtEl>
                                      </p:cBhvr>
                                    </p:animEffect>
                                  </p:childTnLst>
                                </p:cTn>
                              </p:par>
                              <p:par>
                                <p:cTn id="43" presetID="10" presetClass="entr" presetSubtype="0" fill="hold" nodeType="withEffect">
                                  <p:stCondLst>
                                    <p:cond delay="0"/>
                                  </p:stCondLst>
                                  <p:childTnLst>
                                    <p:set>
                                      <p:cBhvr>
                                        <p:cTn id="44" dur="1" fill="hold">
                                          <p:stCondLst>
                                            <p:cond delay="0"/>
                                          </p:stCondLst>
                                        </p:cTn>
                                        <p:tgtEl>
                                          <p:spTgt spid="301"/>
                                        </p:tgtEl>
                                        <p:attrNameLst>
                                          <p:attrName>style.visibility</p:attrName>
                                        </p:attrNameLst>
                                      </p:cBhvr>
                                      <p:to>
                                        <p:strVal val="visible"/>
                                      </p:to>
                                    </p:set>
                                    <p:animEffect transition="in" filter="fade">
                                      <p:cBhvr>
                                        <p:cTn id="45" dur="500"/>
                                        <p:tgtEl>
                                          <p:spTgt spid="301"/>
                                        </p:tgtEl>
                                      </p:cBhvr>
                                    </p:animEffect>
                                  </p:childTnLst>
                                </p:cTn>
                              </p:par>
                              <p:par>
                                <p:cTn id="46" presetID="10" presetClass="entr" presetSubtype="0" fill="hold" nodeType="withEffect">
                                  <p:stCondLst>
                                    <p:cond delay="0"/>
                                  </p:stCondLst>
                                  <p:childTnLst>
                                    <p:set>
                                      <p:cBhvr>
                                        <p:cTn id="47" dur="1" fill="hold">
                                          <p:stCondLst>
                                            <p:cond delay="0"/>
                                          </p:stCondLst>
                                        </p:cTn>
                                        <p:tgtEl>
                                          <p:spTgt spid="323"/>
                                        </p:tgtEl>
                                        <p:attrNameLst>
                                          <p:attrName>style.visibility</p:attrName>
                                        </p:attrNameLst>
                                      </p:cBhvr>
                                      <p:to>
                                        <p:strVal val="visible"/>
                                      </p:to>
                                    </p:set>
                                    <p:animEffect transition="in" filter="fade">
                                      <p:cBhvr>
                                        <p:cTn id="48" dur="500"/>
                                        <p:tgtEl>
                                          <p:spTgt spid="323"/>
                                        </p:tgtEl>
                                      </p:cBhvr>
                                    </p:animEffect>
                                  </p:childTnLst>
                                </p:cTn>
                              </p:par>
                              <p:par>
                                <p:cTn id="49" presetID="10" presetClass="entr" presetSubtype="0" fill="hold" nodeType="withEffect">
                                  <p:stCondLst>
                                    <p:cond delay="0"/>
                                  </p:stCondLst>
                                  <p:childTnLst>
                                    <p:set>
                                      <p:cBhvr>
                                        <p:cTn id="50" dur="1" fill="hold">
                                          <p:stCondLst>
                                            <p:cond delay="0"/>
                                          </p:stCondLst>
                                        </p:cTn>
                                        <p:tgtEl>
                                          <p:spTgt spid="324"/>
                                        </p:tgtEl>
                                        <p:attrNameLst>
                                          <p:attrName>style.visibility</p:attrName>
                                        </p:attrNameLst>
                                      </p:cBhvr>
                                      <p:to>
                                        <p:strVal val="visible"/>
                                      </p:to>
                                    </p:set>
                                    <p:animEffect transition="in" filter="fade">
                                      <p:cBhvr>
                                        <p:cTn id="51" dur="500"/>
                                        <p:tgtEl>
                                          <p:spTgt spid="324"/>
                                        </p:tgtEl>
                                      </p:cBhvr>
                                    </p:animEffect>
                                  </p:childTnLst>
                                </p:cTn>
                              </p:par>
                              <p:par>
                                <p:cTn id="52" presetID="10" presetClass="entr" presetSubtype="0" fill="hold" nodeType="withEffect">
                                  <p:stCondLst>
                                    <p:cond delay="0"/>
                                  </p:stCondLst>
                                  <p:childTnLst>
                                    <p:set>
                                      <p:cBhvr>
                                        <p:cTn id="53" dur="1" fill="hold">
                                          <p:stCondLst>
                                            <p:cond delay="0"/>
                                          </p:stCondLst>
                                        </p:cTn>
                                        <p:tgtEl>
                                          <p:spTgt spid="325"/>
                                        </p:tgtEl>
                                        <p:attrNameLst>
                                          <p:attrName>style.visibility</p:attrName>
                                        </p:attrNameLst>
                                      </p:cBhvr>
                                      <p:to>
                                        <p:strVal val="visible"/>
                                      </p:to>
                                    </p:set>
                                    <p:animEffect transition="in" filter="fade">
                                      <p:cBhvr>
                                        <p:cTn id="54" dur="500"/>
                                        <p:tgtEl>
                                          <p:spTgt spid="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33" grpId="0" animBg="1"/>
      <p:bldP spid="134" grpId="0" animBg="1"/>
      <p:bldP spid="1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9EB3-9ECD-48CB-8E85-7496B4D2D9D4}"/>
              </a:ext>
            </a:extLst>
          </p:cNvPr>
          <p:cNvSpPr>
            <a:spLocks noGrp="1"/>
          </p:cNvSpPr>
          <p:nvPr>
            <p:ph type="title"/>
          </p:nvPr>
        </p:nvSpPr>
        <p:spPr>
          <a:xfrm>
            <a:off x="455994" y="556381"/>
            <a:ext cx="11622592" cy="813819"/>
          </a:xfrm>
        </p:spPr>
        <p:txBody>
          <a:bodyPr/>
          <a:lstStyle/>
          <a:p>
            <a:pPr>
              <a:lnSpc>
                <a:spcPct val="100000"/>
              </a:lnSpc>
            </a:pPr>
            <a:r>
              <a:rPr lang="en-US" dirty="0">
                <a:solidFill>
                  <a:schemeClr val="tx1"/>
                </a:solidFill>
              </a:rPr>
              <a:t>Migrating your VMware-virtualized infrastructure </a:t>
            </a:r>
            <a:br>
              <a:rPr lang="en-US" dirty="0">
                <a:solidFill>
                  <a:schemeClr val="tx1"/>
                </a:solidFill>
              </a:rPr>
            </a:br>
            <a:r>
              <a:rPr lang="en-US" dirty="0">
                <a:solidFill>
                  <a:schemeClr val="tx1"/>
                </a:solidFill>
              </a:rPr>
              <a:t>to Azure VMware Solution</a:t>
            </a:r>
          </a:p>
        </p:txBody>
      </p:sp>
      <p:sp>
        <p:nvSpPr>
          <p:cNvPr id="45" name="TextBox 44">
            <a:extLst>
              <a:ext uri="{FF2B5EF4-FFF2-40B4-BE49-F238E27FC236}">
                <a16:creationId xmlns:a16="http://schemas.microsoft.com/office/drawing/2014/main" id="{2175FD0C-0D9E-4809-BA51-DEE9F7631209}"/>
              </a:ext>
            </a:extLst>
          </p:cNvPr>
          <p:cNvSpPr txBox="1"/>
          <p:nvPr/>
        </p:nvSpPr>
        <p:spPr>
          <a:xfrm>
            <a:off x="5281093" y="3125021"/>
            <a:ext cx="1780484" cy="276999"/>
          </a:xfrm>
          <a:prstGeom prst="rect">
            <a:avLst/>
          </a:prstGeom>
          <a:noFill/>
          <a:ln w="38100">
            <a:noFill/>
            <a:prstDash val="dash"/>
          </a:ln>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w="3175">
                  <a:noFill/>
                </a:ln>
                <a:effectLst/>
                <a:uLnTx/>
                <a:uFillTx/>
                <a:latin typeface="Segoe UI Semibold"/>
                <a:ea typeface="+mn-ea"/>
                <a:cs typeface="Segoe UI" pitchFamily="34" charset="0"/>
              </a:rPr>
              <a:t>VMware tools</a:t>
            </a:r>
          </a:p>
        </p:txBody>
      </p:sp>
      <p:sp>
        <p:nvSpPr>
          <p:cNvPr id="53" name="Rectangle 52">
            <a:extLst>
              <a:ext uri="{FF2B5EF4-FFF2-40B4-BE49-F238E27FC236}">
                <a16:creationId xmlns:a16="http://schemas.microsoft.com/office/drawing/2014/main" id="{958743AB-E357-471E-9186-6E13607FF8C5}"/>
              </a:ext>
            </a:extLst>
          </p:cNvPr>
          <p:cNvSpPr/>
          <p:nvPr/>
        </p:nvSpPr>
        <p:spPr bwMode="auto">
          <a:xfrm>
            <a:off x="434168" y="1581607"/>
            <a:ext cx="4646942" cy="4963656"/>
          </a:xfrm>
          <a:prstGeom prst="rect">
            <a:avLst/>
          </a:prstGeom>
          <a:solidFill>
            <a:schemeClr val="accent1"/>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latin typeface="+mj-lt"/>
                <a:ea typeface="Segoe UI" pitchFamily="34" charset="0"/>
                <a:cs typeface="Segoe UI" pitchFamily="34" charset="0"/>
              </a:rPr>
              <a:t>LOB App</a:t>
            </a:r>
          </a:p>
        </p:txBody>
      </p:sp>
      <p:sp>
        <p:nvSpPr>
          <p:cNvPr id="54" name="Rectangle 41">
            <a:extLst>
              <a:ext uri="{FF2B5EF4-FFF2-40B4-BE49-F238E27FC236}">
                <a16:creationId xmlns:a16="http://schemas.microsoft.com/office/drawing/2014/main" id="{10F2DC55-7628-43EB-8D5B-3C1E7CCCCB80}"/>
              </a:ext>
            </a:extLst>
          </p:cNvPr>
          <p:cNvSpPr/>
          <p:nvPr/>
        </p:nvSpPr>
        <p:spPr bwMode="auto">
          <a:xfrm>
            <a:off x="567507" y="2346488"/>
            <a:ext cx="4380262" cy="1643815"/>
          </a:xfrm>
          <a:prstGeom prst="rect">
            <a:avLst/>
          </a:prstGeom>
          <a:noFill/>
          <a:ln w="12700" cap="flat" cmpd="sng" algn="ctr">
            <a:solidFill>
              <a:schemeClr val="tx1"/>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effectLst/>
                <a:uLnTx/>
                <a:uFillTx/>
                <a:ea typeface="+mn-ea"/>
                <a:cs typeface="Segoe UI" panose="020B0502040204020203" pitchFamily="34" charset="0"/>
              </a:rPr>
              <a:t>Web/App layer</a:t>
            </a:r>
          </a:p>
        </p:txBody>
      </p:sp>
      <p:sp>
        <p:nvSpPr>
          <p:cNvPr id="55" name="Rectangle 41">
            <a:extLst>
              <a:ext uri="{FF2B5EF4-FFF2-40B4-BE49-F238E27FC236}">
                <a16:creationId xmlns:a16="http://schemas.microsoft.com/office/drawing/2014/main" id="{C696F7DC-6593-421C-B2B3-F4FF97000614}"/>
              </a:ext>
            </a:extLst>
          </p:cNvPr>
          <p:cNvSpPr/>
          <p:nvPr/>
        </p:nvSpPr>
        <p:spPr bwMode="auto">
          <a:xfrm>
            <a:off x="567507" y="4117959"/>
            <a:ext cx="4380262" cy="1643815"/>
          </a:xfrm>
          <a:prstGeom prst="rect">
            <a:avLst/>
          </a:prstGeom>
          <a:noFill/>
          <a:ln w="12700" cap="flat" cmpd="sng" algn="ctr">
            <a:solidFill>
              <a:schemeClr val="tx1"/>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effectLst/>
                <a:uLnTx/>
                <a:uFillTx/>
                <a:ea typeface="+mn-ea"/>
                <a:cs typeface="Segoe UI" panose="020B0502040204020203" pitchFamily="34" charset="0"/>
              </a:rPr>
              <a:t>Data layer</a:t>
            </a:r>
          </a:p>
        </p:txBody>
      </p:sp>
      <p:sp>
        <p:nvSpPr>
          <p:cNvPr id="64" name="TextBox 63">
            <a:extLst>
              <a:ext uri="{FF2B5EF4-FFF2-40B4-BE49-F238E27FC236}">
                <a16:creationId xmlns:a16="http://schemas.microsoft.com/office/drawing/2014/main" id="{546C7BDE-171C-4D4B-8A6A-618168FED251}"/>
              </a:ext>
            </a:extLst>
          </p:cNvPr>
          <p:cNvSpPr txBox="1"/>
          <p:nvPr/>
        </p:nvSpPr>
        <p:spPr>
          <a:xfrm>
            <a:off x="2249397" y="5994542"/>
            <a:ext cx="1016482" cy="307777"/>
          </a:xfrm>
          <a:prstGeom prst="rect">
            <a:avLst/>
          </a:prstGeom>
          <a:noFill/>
        </p:spPr>
        <p:txBody>
          <a:bodyPr wrap="square" lIns="0" tIns="0" rIns="0" bIns="0" rtlCol="0">
            <a:spAutoFit/>
          </a:bodyPr>
          <a:lstStyle/>
          <a:p>
            <a:pPr algn="ctr"/>
            <a:r>
              <a:rPr lang="en-US" sz="2000" dirty="0"/>
              <a:t>VMware</a:t>
            </a:r>
          </a:p>
        </p:txBody>
      </p:sp>
      <p:pic>
        <p:nvPicPr>
          <p:cNvPr id="7" name="Graphic 6" descr="Caret Right">
            <a:extLst>
              <a:ext uri="{FF2B5EF4-FFF2-40B4-BE49-F238E27FC236}">
                <a16:creationId xmlns:a16="http://schemas.microsoft.com/office/drawing/2014/main" id="{E594199A-873F-4ECA-9A60-ABC237173F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9339" y="3552447"/>
            <a:ext cx="1121494" cy="1121493"/>
          </a:xfrm>
          <a:prstGeom prst="rect">
            <a:avLst/>
          </a:prstGeom>
        </p:spPr>
      </p:pic>
      <p:sp>
        <p:nvSpPr>
          <p:cNvPr id="144" name="Rectangle 143">
            <a:extLst>
              <a:ext uri="{FF2B5EF4-FFF2-40B4-BE49-F238E27FC236}">
                <a16:creationId xmlns:a16="http://schemas.microsoft.com/office/drawing/2014/main" id="{5E3CAF77-00E4-48EA-B6BE-2EE5F191BEE7}"/>
              </a:ext>
            </a:extLst>
          </p:cNvPr>
          <p:cNvSpPr/>
          <p:nvPr/>
        </p:nvSpPr>
        <p:spPr bwMode="auto">
          <a:xfrm>
            <a:off x="7352321" y="1581607"/>
            <a:ext cx="4646942" cy="4963656"/>
          </a:xfrm>
          <a:prstGeom prst="rect">
            <a:avLst/>
          </a:prstGeom>
          <a:solidFill>
            <a:schemeClr val="accent1"/>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2"/>
                </a:solidFill>
                <a:latin typeface="+mj-lt"/>
                <a:ea typeface="Segoe UI" pitchFamily="34" charset="0"/>
                <a:cs typeface="Segoe UI" pitchFamily="34" charset="0"/>
              </a:rPr>
              <a:t>LOB App</a:t>
            </a:r>
          </a:p>
        </p:txBody>
      </p:sp>
      <p:sp>
        <p:nvSpPr>
          <p:cNvPr id="145" name="Rectangle 41">
            <a:extLst>
              <a:ext uri="{FF2B5EF4-FFF2-40B4-BE49-F238E27FC236}">
                <a16:creationId xmlns:a16="http://schemas.microsoft.com/office/drawing/2014/main" id="{0811A017-1CCB-4E25-8FEF-BAE2E29538E3}"/>
              </a:ext>
            </a:extLst>
          </p:cNvPr>
          <p:cNvSpPr/>
          <p:nvPr/>
        </p:nvSpPr>
        <p:spPr bwMode="auto">
          <a:xfrm>
            <a:off x="7492847" y="2346488"/>
            <a:ext cx="4380262" cy="1643815"/>
          </a:xfrm>
          <a:prstGeom prst="rect">
            <a:avLst/>
          </a:prstGeom>
          <a:noFill/>
          <a:ln w="12700" cap="flat" cmpd="sng" algn="ctr">
            <a:solidFill>
              <a:schemeClr val="tx2"/>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chemeClr val="tx2"/>
                </a:solidFill>
                <a:effectLst/>
                <a:uLnTx/>
                <a:uFillTx/>
                <a:latin typeface="+mj-lt"/>
                <a:ea typeface="+mn-ea"/>
                <a:cs typeface="Segoe UI" panose="020B0502040204020203" pitchFamily="34" charset="0"/>
              </a:rPr>
              <a:t>Web/App layer</a:t>
            </a:r>
          </a:p>
        </p:txBody>
      </p:sp>
      <p:sp>
        <p:nvSpPr>
          <p:cNvPr id="146" name="Rectangle 41">
            <a:extLst>
              <a:ext uri="{FF2B5EF4-FFF2-40B4-BE49-F238E27FC236}">
                <a16:creationId xmlns:a16="http://schemas.microsoft.com/office/drawing/2014/main" id="{BA23182C-FACD-4F42-AC51-70434602E391}"/>
              </a:ext>
            </a:extLst>
          </p:cNvPr>
          <p:cNvSpPr/>
          <p:nvPr/>
        </p:nvSpPr>
        <p:spPr bwMode="auto">
          <a:xfrm>
            <a:off x="7492847" y="4117959"/>
            <a:ext cx="4380262" cy="1643815"/>
          </a:xfrm>
          <a:prstGeom prst="rect">
            <a:avLst/>
          </a:prstGeom>
          <a:noFill/>
          <a:ln w="12700" cap="flat" cmpd="sng" algn="ctr">
            <a:solidFill>
              <a:schemeClr val="tx2"/>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chemeClr val="tx2"/>
                </a:solidFill>
                <a:effectLst/>
                <a:uLnTx/>
                <a:uFillTx/>
                <a:latin typeface="+mj-lt"/>
                <a:ea typeface="+mn-ea"/>
                <a:cs typeface="Segoe UI" panose="020B0502040204020203" pitchFamily="34" charset="0"/>
              </a:rPr>
              <a:t>Data layer</a:t>
            </a:r>
          </a:p>
        </p:txBody>
      </p:sp>
      <p:sp>
        <p:nvSpPr>
          <p:cNvPr id="193" name="TextBox 192">
            <a:extLst>
              <a:ext uri="{FF2B5EF4-FFF2-40B4-BE49-F238E27FC236}">
                <a16:creationId xmlns:a16="http://schemas.microsoft.com/office/drawing/2014/main" id="{5306F569-C954-47A5-9A56-2D665853626C}"/>
              </a:ext>
            </a:extLst>
          </p:cNvPr>
          <p:cNvSpPr txBox="1"/>
          <p:nvPr/>
        </p:nvSpPr>
        <p:spPr>
          <a:xfrm>
            <a:off x="8365101" y="5994542"/>
            <a:ext cx="2825877" cy="307777"/>
          </a:xfrm>
          <a:prstGeom prst="rect">
            <a:avLst/>
          </a:prstGeom>
          <a:noFill/>
        </p:spPr>
        <p:txBody>
          <a:bodyPr wrap="square" lIns="0" tIns="0" rIns="0" bIns="0" rtlCol="0" anchor="t">
            <a:spAutoFit/>
          </a:bodyPr>
          <a:lstStyle/>
          <a:p>
            <a:pPr algn="ctr"/>
            <a:r>
              <a:rPr lang="en-US" sz="2000" dirty="0"/>
              <a:t>Azure </a:t>
            </a:r>
            <a:r>
              <a:rPr lang="en-US" sz="2000"/>
              <a:t>VMware</a:t>
            </a:r>
            <a:r>
              <a:rPr lang="en-US" sz="2000" dirty="0"/>
              <a:t> Solution</a:t>
            </a:r>
          </a:p>
        </p:txBody>
      </p:sp>
      <p:pic>
        <p:nvPicPr>
          <p:cNvPr id="194" name="Picture 193" descr="A picture containing drawing&#10;&#10;Description automatically generated">
            <a:extLst>
              <a:ext uri="{FF2B5EF4-FFF2-40B4-BE49-F238E27FC236}">
                <a16:creationId xmlns:a16="http://schemas.microsoft.com/office/drawing/2014/main" id="{3165ABBF-F5C3-4E6A-8D2E-838C6FE7A6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5357" y="2607957"/>
            <a:ext cx="502038" cy="502038"/>
          </a:xfrm>
          <a:prstGeom prst="rect">
            <a:avLst/>
          </a:prstGeom>
          <a:ln>
            <a:noFill/>
          </a:ln>
        </p:spPr>
      </p:pic>
      <p:grpSp>
        <p:nvGrpSpPr>
          <p:cNvPr id="195" name="Group 194">
            <a:extLst>
              <a:ext uri="{FF2B5EF4-FFF2-40B4-BE49-F238E27FC236}">
                <a16:creationId xmlns:a16="http://schemas.microsoft.com/office/drawing/2014/main" id="{F92BCEAE-2055-4B11-BC45-8DA983DC7C4E}"/>
              </a:ext>
            </a:extLst>
          </p:cNvPr>
          <p:cNvGrpSpPr/>
          <p:nvPr/>
        </p:nvGrpSpPr>
        <p:grpSpPr>
          <a:xfrm>
            <a:off x="3595486" y="2856220"/>
            <a:ext cx="857492" cy="643119"/>
            <a:chOff x="1243371" y="4682307"/>
            <a:chExt cx="1219200" cy="914400"/>
          </a:xfrm>
        </p:grpSpPr>
        <p:sp>
          <p:nvSpPr>
            <p:cNvPr id="196" name="Freeform: Shape 195">
              <a:extLst>
                <a:ext uri="{FF2B5EF4-FFF2-40B4-BE49-F238E27FC236}">
                  <a16:creationId xmlns:a16="http://schemas.microsoft.com/office/drawing/2014/main" id="{74BE0745-47CA-4BBA-A3EE-1FE7A2A842B0}"/>
                </a:ext>
              </a:extLst>
            </p:cNvPr>
            <p:cNvSpPr/>
            <p:nvPr/>
          </p:nvSpPr>
          <p:spPr>
            <a:xfrm>
              <a:off x="1243466" y="4682307"/>
              <a:ext cx="1219104" cy="914400"/>
            </a:xfrm>
            <a:custGeom>
              <a:avLst/>
              <a:gdLst>
                <a:gd name="connsiteX0" fmla="*/ 0 w 1219104"/>
                <a:gd name="connsiteY0" fmla="*/ 0 h 914400"/>
                <a:gd name="connsiteX1" fmla="*/ 1219105 w 1219104"/>
                <a:gd name="connsiteY1" fmla="*/ 0 h 914400"/>
                <a:gd name="connsiteX2" fmla="*/ 1219105 w 1219104"/>
                <a:gd name="connsiteY2" fmla="*/ 914400 h 914400"/>
                <a:gd name="connsiteX3" fmla="*/ 0 w 1219104"/>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219104" h="914400">
                  <a:moveTo>
                    <a:pt x="0" y="0"/>
                  </a:moveTo>
                  <a:lnTo>
                    <a:pt x="1219105" y="0"/>
                  </a:lnTo>
                  <a:lnTo>
                    <a:pt x="1219105" y="914400"/>
                  </a:lnTo>
                  <a:lnTo>
                    <a:pt x="0" y="914400"/>
                  </a:lnTo>
                  <a:close/>
                </a:path>
              </a:pathLst>
            </a:custGeom>
            <a:solidFill>
              <a:srgbClr val="000000"/>
            </a:solid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25EECC05-2BB9-4D46-BF97-2DD2E6BBCAE8}"/>
                </a:ext>
              </a:extLst>
            </p:cNvPr>
            <p:cNvSpPr/>
            <p:nvPr/>
          </p:nvSpPr>
          <p:spPr>
            <a:xfrm>
              <a:off x="1243371" y="4682307"/>
              <a:ext cx="1219200" cy="114300"/>
            </a:xfrm>
            <a:custGeom>
              <a:avLst/>
              <a:gdLst>
                <a:gd name="connsiteX0" fmla="*/ 0 w 1219200"/>
                <a:gd name="connsiteY0" fmla="*/ 0 h 114300"/>
                <a:gd name="connsiteX1" fmla="*/ 1219200 w 1219200"/>
                <a:gd name="connsiteY1" fmla="*/ 0 h 114300"/>
                <a:gd name="connsiteX2" fmla="*/ 1219200 w 1219200"/>
                <a:gd name="connsiteY2" fmla="*/ 114300 h 114300"/>
                <a:gd name="connsiteX3" fmla="*/ 0 w 12192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219200" h="114300">
                  <a:moveTo>
                    <a:pt x="0" y="0"/>
                  </a:moveTo>
                  <a:lnTo>
                    <a:pt x="1219200" y="0"/>
                  </a:lnTo>
                  <a:lnTo>
                    <a:pt x="1219200" y="114300"/>
                  </a:lnTo>
                  <a:lnTo>
                    <a:pt x="0" y="114300"/>
                  </a:lnTo>
                  <a:close/>
                </a:path>
              </a:pathLst>
            </a:custGeom>
            <a:solidFill>
              <a:schemeClr val="tx2"/>
            </a:solid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E42083F6-448D-40CF-B79F-9344E8F5FD7B}"/>
                </a:ext>
              </a:extLst>
            </p:cNvPr>
            <p:cNvSpPr/>
            <p:nvPr/>
          </p:nvSpPr>
          <p:spPr>
            <a:xfrm>
              <a:off x="12814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D6555B43-52F5-4915-B6E6-7814C2683393}"/>
                </a:ext>
              </a:extLst>
            </p:cNvPr>
            <p:cNvSpPr/>
            <p:nvPr/>
          </p:nvSpPr>
          <p:spPr>
            <a:xfrm>
              <a:off x="133862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57311791-8843-4E8E-9EEE-F89A0F62E2F7}"/>
                </a:ext>
              </a:extLst>
            </p:cNvPr>
            <p:cNvSpPr/>
            <p:nvPr/>
          </p:nvSpPr>
          <p:spPr>
            <a:xfrm>
              <a:off x="13957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BB305B75-DFB8-4FBB-B70E-2F43BF209868}"/>
                </a:ext>
              </a:extLst>
            </p:cNvPr>
            <p:cNvSpPr/>
            <p:nvPr/>
          </p:nvSpPr>
          <p:spPr>
            <a:xfrm>
              <a:off x="14693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3507019-7661-4DA6-A77C-41C07ADE685A}"/>
                </a:ext>
              </a:extLst>
            </p:cNvPr>
            <p:cNvSpPr/>
            <p:nvPr/>
          </p:nvSpPr>
          <p:spPr>
            <a:xfrm>
              <a:off x="1757721"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B3CC5464-D481-4BAF-859E-369CB8C69062}"/>
                </a:ext>
              </a:extLst>
            </p:cNvPr>
            <p:cNvSpPr/>
            <p:nvPr/>
          </p:nvSpPr>
          <p:spPr>
            <a:xfrm>
              <a:off x="20408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A5F694AA-F423-48DB-991E-1F23541E83F2}"/>
                </a:ext>
              </a:extLst>
            </p:cNvPr>
            <p:cNvSpPr/>
            <p:nvPr/>
          </p:nvSpPr>
          <p:spPr>
            <a:xfrm>
              <a:off x="14693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02B2530A-8B17-4AA6-B922-C1B17B2C53C2}"/>
                </a:ext>
              </a:extLst>
            </p:cNvPr>
            <p:cNvSpPr/>
            <p:nvPr/>
          </p:nvSpPr>
          <p:spPr>
            <a:xfrm>
              <a:off x="1757721"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25B8E6AE-CB7F-4A85-A235-643388D167F0}"/>
                </a:ext>
              </a:extLst>
            </p:cNvPr>
            <p:cNvSpPr/>
            <p:nvPr/>
          </p:nvSpPr>
          <p:spPr>
            <a:xfrm>
              <a:off x="20408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grpSp>
      <p:grpSp>
        <p:nvGrpSpPr>
          <p:cNvPr id="207" name="Group 206">
            <a:extLst>
              <a:ext uri="{FF2B5EF4-FFF2-40B4-BE49-F238E27FC236}">
                <a16:creationId xmlns:a16="http://schemas.microsoft.com/office/drawing/2014/main" id="{BADE8954-592F-484C-A328-7AAA9E716266}"/>
              </a:ext>
            </a:extLst>
          </p:cNvPr>
          <p:cNvGrpSpPr/>
          <p:nvPr/>
        </p:nvGrpSpPr>
        <p:grpSpPr>
          <a:xfrm>
            <a:off x="4289331" y="3273973"/>
            <a:ext cx="410712" cy="410713"/>
            <a:chOff x="2053716" y="5229665"/>
            <a:chExt cx="583959" cy="583961"/>
          </a:xfrm>
        </p:grpSpPr>
        <p:sp>
          <p:nvSpPr>
            <p:cNvPr id="208" name="Oval 207">
              <a:extLst>
                <a:ext uri="{FF2B5EF4-FFF2-40B4-BE49-F238E27FC236}">
                  <a16:creationId xmlns:a16="http://schemas.microsoft.com/office/drawing/2014/main" id="{F86B25E8-03B6-4BD0-A77F-50B7B20306EC}"/>
                </a:ext>
              </a:extLst>
            </p:cNvPr>
            <p:cNvSpPr/>
            <p:nvPr/>
          </p:nvSpPr>
          <p:spPr bwMode="auto">
            <a:xfrm>
              <a:off x="2063157" y="5230310"/>
              <a:ext cx="557276" cy="557276"/>
            </a:xfrm>
            <a:prstGeom prst="ellipse">
              <a:avLst/>
            </a:prstGeom>
            <a:solidFill>
              <a:schemeClr val="tx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9" name="Group 208">
              <a:extLst>
                <a:ext uri="{FF2B5EF4-FFF2-40B4-BE49-F238E27FC236}">
                  <a16:creationId xmlns:a16="http://schemas.microsoft.com/office/drawing/2014/main" id="{8BD170D4-F8E2-4BAB-851C-1D60DD6DE15C}"/>
                </a:ext>
              </a:extLst>
            </p:cNvPr>
            <p:cNvGrpSpPr/>
            <p:nvPr/>
          </p:nvGrpSpPr>
          <p:grpSpPr>
            <a:xfrm>
              <a:off x="2053716" y="5229665"/>
              <a:ext cx="583959" cy="583961"/>
              <a:chOff x="-5010912" y="-1197864"/>
              <a:chExt cx="960120" cy="960121"/>
            </a:xfrm>
          </p:grpSpPr>
          <p:sp>
            <p:nvSpPr>
              <p:cNvPr id="210" name="Freeform: Shape 209">
                <a:extLst>
                  <a:ext uri="{FF2B5EF4-FFF2-40B4-BE49-F238E27FC236}">
                    <a16:creationId xmlns:a16="http://schemas.microsoft.com/office/drawing/2014/main" id="{6A9A570E-7FBB-4A6F-95BE-ECCBDE033AD6}"/>
                  </a:ext>
                </a:extLst>
              </p:cNvPr>
              <p:cNvSpPr/>
              <p:nvPr/>
            </p:nvSpPr>
            <p:spPr bwMode="auto">
              <a:xfrm>
                <a:off x="-4695121" y="-1052504"/>
                <a:ext cx="623905" cy="334701"/>
              </a:xfrm>
              <a:custGeom>
                <a:avLst/>
                <a:gdLst>
                  <a:gd name="connsiteX0" fmla="*/ 507646 w 623905"/>
                  <a:gd name="connsiteY0" fmla="*/ 0 h 334701"/>
                  <a:gd name="connsiteX1" fmla="*/ 562343 w 623905"/>
                  <a:gd name="connsiteY1" fmla="*/ 66295 h 334701"/>
                  <a:gd name="connsiteX2" fmla="*/ 606605 w 623905"/>
                  <a:gd name="connsiteY2" fmla="*/ 147840 h 334701"/>
                  <a:gd name="connsiteX3" fmla="*/ 623905 w 623905"/>
                  <a:gd name="connsiteY3" fmla="*/ 203570 h 334701"/>
                  <a:gd name="connsiteX4" fmla="*/ 570966 w 623905"/>
                  <a:gd name="connsiteY4" fmla="*/ 247248 h 334701"/>
                  <a:gd name="connsiteX5" fmla="*/ 284666 w 623905"/>
                  <a:gd name="connsiteY5" fmla="*/ 334701 h 334701"/>
                  <a:gd name="connsiteX6" fmla="*/ 85348 w 623905"/>
                  <a:gd name="connsiteY6" fmla="*/ 294460 h 334701"/>
                  <a:gd name="connsiteX7" fmla="*/ 0 w 623905"/>
                  <a:gd name="connsiteY7" fmla="*/ 248135 h 334701"/>
                  <a:gd name="connsiteX8" fmla="*/ 39262 w 623905"/>
                  <a:gd name="connsiteY8" fmla="*/ 200549 h 334701"/>
                  <a:gd name="connsiteX9" fmla="*/ 389065 w 623905"/>
                  <a:gd name="connsiteY9" fmla="*/ 11954 h 334701"/>
                  <a:gd name="connsiteX10" fmla="*/ 507646 w 623905"/>
                  <a:gd name="connsiteY10" fmla="*/ 0 h 33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3905" h="334701">
                    <a:moveTo>
                      <a:pt x="507646" y="0"/>
                    </a:moveTo>
                    <a:lnTo>
                      <a:pt x="562343" y="66295"/>
                    </a:lnTo>
                    <a:cubicBezTo>
                      <a:pt x="579598" y="91834"/>
                      <a:pt x="594458" y="119123"/>
                      <a:pt x="606605" y="147840"/>
                    </a:cubicBezTo>
                    <a:lnTo>
                      <a:pt x="623905" y="203570"/>
                    </a:lnTo>
                    <a:lnTo>
                      <a:pt x="570966" y="247248"/>
                    </a:lnTo>
                    <a:cubicBezTo>
                      <a:pt x="489240" y="302461"/>
                      <a:pt x="390718" y="334701"/>
                      <a:pt x="284666" y="334701"/>
                    </a:cubicBezTo>
                    <a:cubicBezTo>
                      <a:pt x="213965" y="334701"/>
                      <a:pt x="146610" y="320372"/>
                      <a:pt x="85348" y="294460"/>
                    </a:cubicBezTo>
                    <a:lnTo>
                      <a:pt x="0" y="248135"/>
                    </a:lnTo>
                    <a:lnTo>
                      <a:pt x="39262" y="200549"/>
                    </a:lnTo>
                    <a:cubicBezTo>
                      <a:pt x="133168" y="106642"/>
                      <a:pt x="253943" y="39604"/>
                      <a:pt x="389065" y="11954"/>
                    </a:cubicBezTo>
                    <a:lnTo>
                      <a:pt x="50764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Freeform: Shape 210">
                <a:extLst>
                  <a:ext uri="{FF2B5EF4-FFF2-40B4-BE49-F238E27FC236}">
                    <a16:creationId xmlns:a16="http://schemas.microsoft.com/office/drawing/2014/main" id="{B6F662C4-09CD-4145-B0E1-51F407A1528C}"/>
                  </a:ext>
                </a:extLst>
              </p:cNvPr>
              <p:cNvSpPr/>
              <p:nvPr/>
            </p:nvSpPr>
            <p:spPr bwMode="auto">
              <a:xfrm>
                <a:off x="-4917072" y="-1039411"/>
                <a:ext cx="221951" cy="385987"/>
              </a:xfrm>
              <a:custGeom>
                <a:avLst/>
                <a:gdLst>
                  <a:gd name="connsiteX0" fmla="*/ 32043 w 221951"/>
                  <a:gd name="connsiteY0" fmla="*/ 0 h 385987"/>
                  <a:gd name="connsiteX1" fmla="*/ 34794 w 221951"/>
                  <a:gd name="connsiteY1" fmla="*/ 8862 h 385987"/>
                  <a:gd name="connsiteX2" fmla="*/ 220317 w 221951"/>
                  <a:gd name="connsiteY2" fmla="*/ 234155 h 385987"/>
                  <a:gd name="connsiteX3" fmla="*/ 221951 w 221951"/>
                  <a:gd name="connsiteY3" fmla="*/ 235042 h 385987"/>
                  <a:gd name="connsiteX4" fmla="*/ 176726 w 221951"/>
                  <a:gd name="connsiteY4" fmla="*/ 289854 h 385987"/>
                  <a:gd name="connsiteX5" fmla="*/ 124547 w 221951"/>
                  <a:gd name="connsiteY5" fmla="*/ 385987 h 385987"/>
                  <a:gd name="connsiteX6" fmla="*/ 112718 w 221951"/>
                  <a:gd name="connsiteY6" fmla="*/ 371650 h 385987"/>
                  <a:gd name="connsiteX7" fmla="*/ 8610 w 221951"/>
                  <a:gd name="connsiteY7" fmla="*/ 124245 h 385987"/>
                  <a:gd name="connsiteX8" fmla="*/ 0 w 221951"/>
                  <a:gd name="connsiteY8" fmla="*/ 38837 h 385987"/>
                  <a:gd name="connsiteX9" fmla="*/ 32043 w 221951"/>
                  <a:gd name="connsiteY9" fmla="*/ 0 h 3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951" h="385987">
                    <a:moveTo>
                      <a:pt x="32043" y="0"/>
                    </a:moveTo>
                    <a:lnTo>
                      <a:pt x="34794" y="8862"/>
                    </a:lnTo>
                    <a:cubicBezTo>
                      <a:pt x="73662" y="100756"/>
                      <a:pt x="138592" y="178943"/>
                      <a:pt x="220317" y="234155"/>
                    </a:cubicBezTo>
                    <a:lnTo>
                      <a:pt x="221951" y="235042"/>
                    </a:lnTo>
                    <a:lnTo>
                      <a:pt x="176726" y="289854"/>
                    </a:lnTo>
                    <a:lnTo>
                      <a:pt x="124547" y="385987"/>
                    </a:lnTo>
                    <a:lnTo>
                      <a:pt x="112718" y="371650"/>
                    </a:lnTo>
                    <a:cubicBezTo>
                      <a:pt x="62983" y="298032"/>
                      <a:pt x="27043" y="214327"/>
                      <a:pt x="8610" y="124245"/>
                    </a:cubicBezTo>
                    <a:lnTo>
                      <a:pt x="0" y="38837"/>
                    </a:lnTo>
                    <a:lnTo>
                      <a:pt x="32043"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2" name="Freeform: Shape 211">
                <a:extLst>
                  <a:ext uri="{FF2B5EF4-FFF2-40B4-BE49-F238E27FC236}">
                    <a16:creationId xmlns:a16="http://schemas.microsoft.com/office/drawing/2014/main" id="{17681AEB-A897-40C2-9FDE-6542030D0001}"/>
                  </a:ext>
                </a:extLst>
              </p:cNvPr>
              <p:cNvSpPr/>
              <p:nvPr/>
            </p:nvSpPr>
            <p:spPr bwMode="auto">
              <a:xfrm>
                <a:off x="-4857962" y="-653424"/>
                <a:ext cx="650432" cy="415681"/>
              </a:xfrm>
              <a:custGeom>
                <a:avLst/>
                <a:gdLst>
                  <a:gd name="connsiteX0" fmla="*/ 65436 w 650432"/>
                  <a:gd name="connsiteY0" fmla="*/ 0 h 415681"/>
                  <a:gd name="connsiteX1" fmla="*/ 138094 w 650432"/>
                  <a:gd name="connsiteY1" fmla="*/ 88061 h 415681"/>
                  <a:gd name="connsiteX2" fmla="*/ 627338 w 650432"/>
                  <a:gd name="connsiteY2" fmla="*/ 290713 h 415681"/>
                  <a:gd name="connsiteX3" fmla="*/ 650432 w 650432"/>
                  <a:gd name="connsiteY3" fmla="*/ 288385 h 415681"/>
                  <a:gd name="connsiteX4" fmla="*/ 595516 w 650432"/>
                  <a:gd name="connsiteY4" fmla="*/ 333694 h 415681"/>
                  <a:gd name="connsiteX5" fmla="*/ 327110 w 650432"/>
                  <a:gd name="connsiteY5" fmla="*/ 415681 h 415681"/>
                  <a:gd name="connsiteX6" fmla="*/ 58704 w 650432"/>
                  <a:gd name="connsiteY6" fmla="*/ 333694 h 415681"/>
                  <a:gd name="connsiteX7" fmla="*/ 0 w 650432"/>
                  <a:gd name="connsiteY7" fmla="*/ 285259 h 415681"/>
                  <a:gd name="connsiteX8" fmla="*/ 13507 w 650432"/>
                  <a:gd name="connsiteY8" fmla="*/ 151272 h 415681"/>
                  <a:gd name="connsiteX9" fmla="*/ 53823 w 650432"/>
                  <a:gd name="connsiteY9" fmla="*/ 21396 h 415681"/>
                  <a:gd name="connsiteX10" fmla="*/ 65436 w 650432"/>
                  <a:gd name="connsiteY10" fmla="*/ 0 h 41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432" h="415681">
                    <a:moveTo>
                      <a:pt x="65436" y="0"/>
                    </a:moveTo>
                    <a:lnTo>
                      <a:pt x="138094" y="88061"/>
                    </a:lnTo>
                    <a:cubicBezTo>
                      <a:pt x="263302" y="213270"/>
                      <a:pt x="436276" y="290713"/>
                      <a:pt x="627338" y="290713"/>
                    </a:cubicBezTo>
                    <a:lnTo>
                      <a:pt x="650432" y="288385"/>
                    </a:lnTo>
                    <a:lnTo>
                      <a:pt x="595516" y="333694"/>
                    </a:lnTo>
                    <a:cubicBezTo>
                      <a:pt x="518898" y="385456"/>
                      <a:pt x="426534" y="415681"/>
                      <a:pt x="327110" y="415681"/>
                    </a:cubicBezTo>
                    <a:cubicBezTo>
                      <a:pt x="227686" y="415681"/>
                      <a:pt x="135322" y="385456"/>
                      <a:pt x="58704" y="333694"/>
                    </a:cubicBezTo>
                    <a:lnTo>
                      <a:pt x="0" y="285259"/>
                    </a:lnTo>
                    <a:lnTo>
                      <a:pt x="13507" y="151272"/>
                    </a:lnTo>
                    <a:cubicBezTo>
                      <a:pt x="22724" y="106231"/>
                      <a:pt x="36317" y="62784"/>
                      <a:pt x="53823" y="21396"/>
                    </a:cubicBezTo>
                    <a:lnTo>
                      <a:pt x="6543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3" name="Freeform: Shape 212">
                <a:extLst>
                  <a:ext uri="{FF2B5EF4-FFF2-40B4-BE49-F238E27FC236}">
                    <a16:creationId xmlns:a16="http://schemas.microsoft.com/office/drawing/2014/main" id="{C8D30B0F-59DC-4A80-955C-DD7DAB88AFF3}"/>
                  </a:ext>
                </a:extLst>
              </p:cNvPr>
              <p:cNvSpPr/>
              <p:nvPr/>
            </p:nvSpPr>
            <p:spPr bwMode="auto">
              <a:xfrm>
                <a:off x="-4885030" y="-1197864"/>
                <a:ext cx="697554" cy="393494"/>
              </a:xfrm>
              <a:custGeom>
                <a:avLst/>
                <a:gdLst>
                  <a:gd name="connsiteX0" fmla="*/ 354178 w 697554"/>
                  <a:gd name="connsiteY0" fmla="*/ 0 h 393494"/>
                  <a:gd name="connsiteX1" fmla="*/ 693632 w 697554"/>
                  <a:gd name="connsiteY1" fmla="*/ 140606 h 393494"/>
                  <a:gd name="connsiteX2" fmla="*/ 697554 w 697554"/>
                  <a:gd name="connsiteY2" fmla="*/ 145359 h 393494"/>
                  <a:gd name="connsiteX3" fmla="*/ 578973 w 697554"/>
                  <a:gd name="connsiteY3" fmla="*/ 157313 h 393494"/>
                  <a:gd name="connsiteX4" fmla="*/ 229170 w 697554"/>
                  <a:gd name="connsiteY4" fmla="*/ 345908 h 393494"/>
                  <a:gd name="connsiteX5" fmla="*/ 189908 w 697554"/>
                  <a:gd name="connsiteY5" fmla="*/ 393494 h 393494"/>
                  <a:gd name="connsiteX6" fmla="*/ 188274 w 697554"/>
                  <a:gd name="connsiteY6" fmla="*/ 392607 h 393494"/>
                  <a:gd name="connsiteX7" fmla="*/ 2751 w 697554"/>
                  <a:gd name="connsiteY7" fmla="*/ 167314 h 393494"/>
                  <a:gd name="connsiteX8" fmla="*/ 0 w 697554"/>
                  <a:gd name="connsiteY8" fmla="*/ 158452 h 393494"/>
                  <a:gd name="connsiteX9" fmla="*/ 14724 w 697554"/>
                  <a:gd name="connsiteY9" fmla="*/ 140606 h 393494"/>
                  <a:gd name="connsiteX10" fmla="*/ 354178 w 697554"/>
                  <a:gd name="connsiteY10" fmla="*/ 0 h 39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7554" h="393494">
                    <a:moveTo>
                      <a:pt x="354178" y="0"/>
                    </a:moveTo>
                    <a:cubicBezTo>
                      <a:pt x="486743" y="0"/>
                      <a:pt x="606758" y="53733"/>
                      <a:pt x="693632" y="140606"/>
                    </a:cubicBezTo>
                    <a:lnTo>
                      <a:pt x="697554" y="145359"/>
                    </a:lnTo>
                    <a:lnTo>
                      <a:pt x="578973" y="157313"/>
                    </a:lnTo>
                    <a:cubicBezTo>
                      <a:pt x="443851" y="184963"/>
                      <a:pt x="323076" y="252001"/>
                      <a:pt x="229170" y="345908"/>
                    </a:cubicBezTo>
                    <a:lnTo>
                      <a:pt x="189908" y="393494"/>
                    </a:lnTo>
                    <a:lnTo>
                      <a:pt x="188274" y="392607"/>
                    </a:lnTo>
                    <a:cubicBezTo>
                      <a:pt x="106549" y="337395"/>
                      <a:pt x="41619" y="259208"/>
                      <a:pt x="2751" y="167314"/>
                    </a:cubicBezTo>
                    <a:lnTo>
                      <a:pt x="0" y="158452"/>
                    </a:lnTo>
                    <a:lnTo>
                      <a:pt x="14724" y="140606"/>
                    </a:lnTo>
                    <a:cubicBezTo>
                      <a:pt x="101598" y="53733"/>
                      <a:pt x="221613" y="0"/>
                      <a:pt x="354178" y="0"/>
                    </a:cubicBez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Freeform: Shape 213">
                <a:extLst>
                  <a:ext uri="{FF2B5EF4-FFF2-40B4-BE49-F238E27FC236}">
                    <a16:creationId xmlns:a16="http://schemas.microsoft.com/office/drawing/2014/main" id="{8DC767E6-7E3A-4468-BC6E-C9BC085C1A97}"/>
                  </a:ext>
                </a:extLst>
              </p:cNvPr>
              <p:cNvSpPr/>
              <p:nvPr/>
            </p:nvSpPr>
            <p:spPr bwMode="auto">
              <a:xfrm>
                <a:off x="-5010912" y="-1000573"/>
                <a:ext cx="218386" cy="632408"/>
              </a:xfrm>
              <a:custGeom>
                <a:avLst/>
                <a:gdLst>
                  <a:gd name="connsiteX0" fmla="*/ 93839 w 218386"/>
                  <a:gd name="connsiteY0" fmla="*/ 0 h 632409"/>
                  <a:gd name="connsiteX1" fmla="*/ 102449 w 218386"/>
                  <a:gd name="connsiteY1" fmla="*/ 85408 h 632409"/>
                  <a:gd name="connsiteX2" fmla="*/ 206557 w 218386"/>
                  <a:gd name="connsiteY2" fmla="*/ 332813 h 632409"/>
                  <a:gd name="connsiteX3" fmla="*/ 218386 w 218386"/>
                  <a:gd name="connsiteY3" fmla="*/ 347150 h 632409"/>
                  <a:gd name="connsiteX4" fmla="*/ 206773 w 218386"/>
                  <a:gd name="connsiteY4" fmla="*/ 368546 h 632409"/>
                  <a:gd name="connsiteX5" fmla="*/ 166457 w 218386"/>
                  <a:gd name="connsiteY5" fmla="*/ 498422 h 632409"/>
                  <a:gd name="connsiteX6" fmla="*/ 152950 w 218386"/>
                  <a:gd name="connsiteY6" fmla="*/ 632409 h 632409"/>
                  <a:gd name="connsiteX7" fmla="*/ 140606 w 218386"/>
                  <a:gd name="connsiteY7" fmla="*/ 622225 h 632409"/>
                  <a:gd name="connsiteX8" fmla="*/ 0 w 218386"/>
                  <a:gd name="connsiteY8" fmla="*/ 282771 h 632409"/>
                  <a:gd name="connsiteX9" fmla="*/ 81987 w 218386"/>
                  <a:gd name="connsiteY9" fmla="*/ 14365 h 632409"/>
                  <a:gd name="connsiteX10" fmla="*/ 93839 w 218386"/>
                  <a:gd name="connsiteY10" fmla="*/ 0 h 63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386" h="632409">
                    <a:moveTo>
                      <a:pt x="93839" y="0"/>
                    </a:moveTo>
                    <a:lnTo>
                      <a:pt x="102449" y="85408"/>
                    </a:lnTo>
                    <a:cubicBezTo>
                      <a:pt x="120882" y="175490"/>
                      <a:pt x="156822" y="259195"/>
                      <a:pt x="206557" y="332813"/>
                    </a:cubicBezTo>
                    <a:lnTo>
                      <a:pt x="218386" y="347150"/>
                    </a:lnTo>
                    <a:lnTo>
                      <a:pt x="206773" y="368546"/>
                    </a:lnTo>
                    <a:cubicBezTo>
                      <a:pt x="189267" y="409934"/>
                      <a:pt x="175674" y="453381"/>
                      <a:pt x="166457" y="498422"/>
                    </a:cubicBezTo>
                    <a:lnTo>
                      <a:pt x="152950" y="632409"/>
                    </a:lnTo>
                    <a:lnTo>
                      <a:pt x="140606" y="622225"/>
                    </a:lnTo>
                    <a:cubicBezTo>
                      <a:pt x="53732" y="535351"/>
                      <a:pt x="0" y="415336"/>
                      <a:pt x="0" y="282771"/>
                    </a:cubicBezTo>
                    <a:cubicBezTo>
                      <a:pt x="0" y="183347"/>
                      <a:pt x="30224" y="90983"/>
                      <a:pt x="81987" y="14365"/>
                    </a:cubicBezTo>
                    <a:lnTo>
                      <a:pt x="9383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Freeform: Shape 214">
                <a:extLst>
                  <a:ext uri="{FF2B5EF4-FFF2-40B4-BE49-F238E27FC236}">
                    <a16:creationId xmlns:a16="http://schemas.microsoft.com/office/drawing/2014/main" id="{06ECD899-67E5-44C9-AAA6-486C4EF5CC69}"/>
                  </a:ext>
                </a:extLst>
              </p:cNvPr>
              <p:cNvSpPr/>
              <p:nvPr/>
            </p:nvSpPr>
            <p:spPr bwMode="auto">
              <a:xfrm>
                <a:off x="-4792526" y="-848934"/>
                <a:ext cx="741734" cy="486223"/>
              </a:xfrm>
              <a:custGeom>
                <a:avLst/>
                <a:gdLst>
                  <a:gd name="connsiteX0" fmla="*/ 721309 w 741734"/>
                  <a:gd name="connsiteY0" fmla="*/ 0 h 486223"/>
                  <a:gd name="connsiteX1" fmla="*/ 731981 w 741734"/>
                  <a:gd name="connsiteY1" fmla="*/ 34382 h 486223"/>
                  <a:gd name="connsiteX2" fmla="*/ 741734 w 741734"/>
                  <a:gd name="connsiteY2" fmla="*/ 131131 h 486223"/>
                  <a:gd name="connsiteX3" fmla="*/ 601128 w 741734"/>
                  <a:gd name="connsiteY3" fmla="*/ 470585 h 486223"/>
                  <a:gd name="connsiteX4" fmla="*/ 584996 w 741734"/>
                  <a:gd name="connsiteY4" fmla="*/ 483895 h 486223"/>
                  <a:gd name="connsiteX5" fmla="*/ 561902 w 741734"/>
                  <a:gd name="connsiteY5" fmla="*/ 486223 h 486223"/>
                  <a:gd name="connsiteX6" fmla="*/ 72658 w 741734"/>
                  <a:gd name="connsiteY6" fmla="*/ 283571 h 486223"/>
                  <a:gd name="connsiteX7" fmla="*/ 0 w 741734"/>
                  <a:gd name="connsiteY7" fmla="*/ 195510 h 486223"/>
                  <a:gd name="connsiteX8" fmla="*/ 52179 w 741734"/>
                  <a:gd name="connsiteY8" fmla="*/ 99377 h 486223"/>
                  <a:gd name="connsiteX9" fmla="*/ 97404 w 741734"/>
                  <a:gd name="connsiteY9" fmla="*/ 44565 h 486223"/>
                  <a:gd name="connsiteX10" fmla="*/ 182752 w 741734"/>
                  <a:gd name="connsiteY10" fmla="*/ 90890 h 486223"/>
                  <a:gd name="connsiteX11" fmla="*/ 382070 w 741734"/>
                  <a:gd name="connsiteY11" fmla="*/ 131131 h 486223"/>
                  <a:gd name="connsiteX12" fmla="*/ 668370 w 741734"/>
                  <a:gd name="connsiteY12" fmla="*/ 43678 h 486223"/>
                  <a:gd name="connsiteX13" fmla="*/ 721309 w 741734"/>
                  <a:gd name="connsiteY13" fmla="*/ 0 h 48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734" h="486223">
                    <a:moveTo>
                      <a:pt x="721309" y="0"/>
                    </a:moveTo>
                    <a:lnTo>
                      <a:pt x="731981" y="34382"/>
                    </a:lnTo>
                    <a:cubicBezTo>
                      <a:pt x="738376" y="65633"/>
                      <a:pt x="741734" y="97990"/>
                      <a:pt x="741734" y="131131"/>
                    </a:cubicBezTo>
                    <a:cubicBezTo>
                      <a:pt x="741734" y="263696"/>
                      <a:pt x="688002" y="383711"/>
                      <a:pt x="601128" y="470585"/>
                    </a:cubicBezTo>
                    <a:lnTo>
                      <a:pt x="584996" y="483895"/>
                    </a:lnTo>
                    <a:lnTo>
                      <a:pt x="561902" y="486223"/>
                    </a:lnTo>
                    <a:cubicBezTo>
                      <a:pt x="370840" y="486223"/>
                      <a:pt x="197866" y="408780"/>
                      <a:pt x="72658" y="283571"/>
                    </a:cubicBezTo>
                    <a:lnTo>
                      <a:pt x="0" y="195510"/>
                    </a:lnTo>
                    <a:lnTo>
                      <a:pt x="52179" y="99377"/>
                    </a:lnTo>
                    <a:lnTo>
                      <a:pt x="97404" y="44565"/>
                    </a:lnTo>
                    <a:lnTo>
                      <a:pt x="182752" y="90890"/>
                    </a:lnTo>
                    <a:cubicBezTo>
                      <a:pt x="244014" y="116802"/>
                      <a:pt x="311369" y="131131"/>
                      <a:pt x="382070" y="131131"/>
                    </a:cubicBezTo>
                    <a:cubicBezTo>
                      <a:pt x="488122" y="131131"/>
                      <a:pt x="586644" y="98891"/>
                      <a:pt x="668370" y="43678"/>
                    </a:cubicBezTo>
                    <a:lnTo>
                      <a:pt x="72130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Oval 215">
                <a:extLst>
                  <a:ext uri="{FF2B5EF4-FFF2-40B4-BE49-F238E27FC236}">
                    <a16:creationId xmlns:a16="http://schemas.microsoft.com/office/drawing/2014/main" id="{1393F199-3208-4129-B0C2-78E3658F4500}"/>
                  </a:ext>
                </a:extLst>
              </p:cNvPr>
              <p:cNvSpPr/>
              <p:nvPr/>
            </p:nvSpPr>
            <p:spPr bwMode="auto">
              <a:xfrm>
                <a:off x="-4921638" y="-737856"/>
                <a:ext cx="253617" cy="253616"/>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Oval 216">
                <a:extLst>
                  <a:ext uri="{FF2B5EF4-FFF2-40B4-BE49-F238E27FC236}">
                    <a16:creationId xmlns:a16="http://schemas.microsoft.com/office/drawing/2014/main" id="{C7EA14D2-3A49-4398-B272-ECB1E677C6E8}"/>
                  </a:ext>
                </a:extLst>
              </p:cNvPr>
              <p:cNvSpPr/>
              <p:nvPr/>
            </p:nvSpPr>
            <p:spPr bwMode="auto">
              <a:xfrm>
                <a:off x="-4434492" y="-820835"/>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8" name="Oval 217">
                <a:extLst>
                  <a:ext uri="{FF2B5EF4-FFF2-40B4-BE49-F238E27FC236}">
                    <a16:creationId xmlns:a16="http://schemas.microsoft.com/office/drawing/2014/main" id="{5A8345F3-C329-425B-AB03-BD6D994C644D}"/>
                  </a:ext>
                </a:extLst>
              </p:cNvPr>
              <p:cNvSpPr/>
              <p:nvPr/>
            </p:nvSpPr>
            <p:spPr bwMode="auto">
              <a:xfrm>
                <a:off x="-4607554" y="-532521"/>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19" name="Graphic 1037">
            <a:extLst>
              <a:ext uri="{FF2B5EF4-FFF2-40B4-BE49-F238E27FC236}">
                <a16:creationId xmlns:a16="http://schemas.microsoft.com/office/drawing/2014/main" id="{89B1E8E6-BDD4-4681-85FD-2A1CE9EE6BF8}"/>
              </a:ext>
            </a:extLst>
          </p:cNvPr>
          <p:cNvGrpSpPr/>
          <p:nvPr/>
        </p:nvGrpSpPr>
        <p:grpSpPr>
          <a:xfrm>
            <a:off x="2933944" y="3319872"/>
            <a:ext cx="409616" cy="410249"/>
            <a:chOff x="7564432" y="4899643"/>
            <a:chExt cx="1955769" cy="1958789"/>
          </a:xfrm>
          <a:solidFill>
            <a:schemeClr val="tx2"/>
          </a:solidFill>
        </p:grpSpPr>
        <p:sp>
          <p:nvSpPr>
            <p:cNvPr id="220" name="Freeform: Shape 219">
              <a:extLst>
                <a:ext uri="{FF2B5EF4-FFF2-40B4-BE49-F238E27FC236}">
                  <a16:creationId xmlns:a16="http://schemas.microsoft.com/office/drawing/2014/main" id="{5790C3D9-D3C0-479C-B336-2FDAFAB3F117}"/>
                </a:ext>
              </a:extLst>
            </p:cNvPr>
            <p:cNvSpPr/>
            <p:nvPr/>
          </p:nvSpPr>
          <p:spPr>
            <a:xfrm>
              <a:off x="8460085" y="4899643"/>
              <a:ext cx="1060068" cy="938124"/>
            </a:xfrm>
            <a:custGeom>
              <a:avLst/>
              <a:gdLst>
                <a:gd name="connsiteX0" fmla="*/ 1060048 w 1060068"/>
                <a:gd name="connsiteY0" fmla="*/ 463969 h 938124"/>
                <a:gd name="connsiteX1" fmla="*/ 1060058 w 1060068"/>
                <a:gd name="connsiteY1" fmla="*/ 911710 h 938124"/>
                <a:gd name="connsiteX2" fmla="*/ 1042739 w 1060068"/>
                <a:gd name="connsiteY2" fmla="*/ 928911 h 938124"/>
                <a:gd name="connsiteX3" fmla="*/ 761245 w 1060068"/>
                <a:gd name="connsiteY3" fmla="*/ 930920 h 938124"/>
                <a:gd name="connsiteX4" fmla="*/ 517166 w 1060068"/>
                <a:gd name="connsiteY4" fmla="*/ 932859 h 938124"/>
                <a:gd name="connsiteX5" fmla="*/ 265210 w 1060068"/>
                <a:gd name="connsiteY5" fmla="*/ 934848 h 938124"/>
                <a:gd name="connsiteX6" fmla="*/ 29992 w 1060068"/>
                <a:gd name="connsiteY6" fmla="*/ 936837 h 938124"/>
                <a:gd name="connsiteX7" fmla="*/ 13323 w 1060068"/>
                <a:gd name="connsiteY7" fmla="*/ 937900 h 938124"/>
                <a:gd name="connsiteX8" fmla="*/ 169 w 1060068"/>
                <a:gd name="connsiteY8" fmla="*/ 926499 h 938124"/>
                <a:gd name="connsiteX9" fmla="*/ 150 w 1060068"/>
                <a:gd name="connsiteY9" fmla="*/ 919607 h 938124"/>
                <a:gd name="connsiteX10" fmla="*/ 199 w 1060068"/>
                <a:gd name="connsiteY10" fmla="*/ 170749 h 938124"/>
                <a:gd name="connsiteX11" fmla="*/ 17449 w 1060068"/>
                <a:gd name="connsiteY11" fmla="*/ 150910 h 938124"/>
                <a:gd name="connsiteX12" fmla="*/ 146932 w 1060068"/>
                <a:gd name="connsiteY12" fmla="*/ 132114 h 938124"/>
                <a:gd name="connsiteX13" fmla="*/ 276425 w 1060068"/>
                <a:gd name="connsiteY13" fmla="*/ 113368 h 938124"/>
                <a:gd name="connsiteX14" fmla="*/ 402954 w 1060068"/>
                <a:gd name="connsiteY14" fmla="*/ 94739 h 938124"/>
                <a:gd name="connsiteX15" fmla="*/ 546074 w 1060068"/>
                <a:gd name="connsiteY15" fmla="*/ 74014 h 938124"/>
                <a:gd name="connsiteX16" fmla="*/ 672603 w 1060068"/>
                <a:gd name="connsiteY16" fmla="*/ 55405 h 938124"/>
                <a:gd name="connsiteX17" fmla="*/ 815723 w 1060068"/>
                <a:gd name="connsiteY17" fmla="*/ 34660 h 938124"/>
                <a:gd name="connsiteX18" fmla="*/ 942262 w 1060068"/>
                <a:gd name="connsiteY18" fmla="*/ 16061 h 938124"/>
                <a:gd name="connsiteX19" fmla="*/ 1050330 w 1060068"/>
                <a:gd name="connsiteY19" fmla="*/ 376 h 938124"/>
                <a:gd name="connsiteX20" fmla="*/ 1059979 w 1060068"/>
                <a:gd name="connsiteY20" fmla="*/ 8342 h 938124"/>
                <a:gd name="connsiteX21" fmla="*/ 1060038 w 1060068"/>
                <a:gd name="connsiteY21" fmla="*/ 18178 h 938124"/>
                <a:gd name="connsiteX22" fmla="*/ 1060048 w 1060068"/>
                <a:gd name="connsiteY22" fmla="*/ 463969 h 93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60068" h="938124">
                  <a:moveTo>
                    <a:pt x="1060048" y="463969"/>
                  </a:moveTo>
                  <a:cubicBezTo>
                    <a:pt x="1060048" y="613213"/>
                    <a:pt x="1060038" y="762467"/>
                    <a:pt x="1060058" y="911710"/>
                  </a:cubicBezTo>
                  <a:cubicBezTo>
                    <a:pt x="1060058" y="929561"/>
                    <a:pt x="1060619" y="928793"/>
                    <a:pt x="1042739" y="928911"/>
                  </a:cubicBezTo>
                  <a:cubicBezTo>
                    <a:pt x="948908" y="929541"/>
                    <a:pt x="855076" y="930211"/>
                    <a:pt x="761245" y="930920"/>
                  </a:cubicBezTo>
                  <a:cubicBezTo>
                    <a:pt x="679889" y="931530"/>
                    <a:pt x="598523" y="932219"/>
                    <a:pt x="517166" y="932859"/>
                  </a:cubicBezTo>
                  <a:cubicBezTo>
                    <a:pt x="433181" y="933529"/>
                    <a:pt x="349195" y="934169"/>
                    <a:pt x="265210" y="934848"/>
                  </a:cubicBezTo>
                  <a:cubicBezTo>
                    <a:pt x="186808" y="935478"/>
                    <a:pt x="108395" y="936128"/>
                    <a:pt x="29992" y="936837"/>
                  </a:cubicBezTo>
                  <a:cubicBezTo>
                    <a:pt x="24429" y="936886"/>
                    <a:pt x="18867" y="937418"/>
                    <a:pt x="13323" y="937900"/>
                  </a:cubicBezTo>
                  <a:cubicBezTo>
                    <a:pt x="2463" y="938846"/>
                    <a:pt x="406" y="937123"/>
                    <a:pt x="169" y="926499"/>
                  </a:cubicBezTo>
                  <a:cubicBezTo>
                    <a:pt x="120" y="924205"/>
                    <a:pt x="150" y="921911"/>
                    <a:pt x="150" y="919607"/>
                  </a:cubicBezTo>
                  <a:cubicBezTo>
                    <a:pt x="150" y="669984"/>
                    <a:pt x="130" y="420372"/>
                    <a:pt x="199" y="170749"/>
                  </a:cubicBezTo>
                  <a:cubicBezTo>
                    <a:pt x="199" y="154090"/>
                    <a:pt x="-3129" y="153864"/>
                    <a:pt x="17449" y="150910"/>
                  </a:cubicBezTo>
                  <a:cubicBezTo>
                    <a:pt x="60623" y="144707"/>
                    <a:pt x="103767" y="138376"/>
                    <a:pt x="146932" y="132114"/>
                  </a:cubicBezTo>
                  <a:cubicBezTo>
                    <a:pt x="190096" y="125852"/>
                    <a:pt x="233270" y="119669"/>
                    <a:pt x="276425" y="113368"/>
                  </a:cubicBezTo>
                  <a:cubicBezTo>
                    <a:pt x="318604" y="107214"/>
                    <a:pt x="360774" y="100893"/>
                    <a:pt x="402954" y="94739"/>
                  </a:cubicBezTo>
                  <a:cubicBezTo>
                    <a:pt x="450657" y="87778"/>
                    <a:pt x="498380" y="80965"/>
                    <a:pt x="546074" y="74014"/>
                  </a:cubicBezTo>
                  <a:cubicBezTo>
                    <a:pt x="588263" y="67860"/>
                    <a:pt x="630423" y="61559"/>
                    <a:pt x="672603" y="55405"/>
                  </a:cubicBezTo>
                  <a:cubicBezTo>
                    <a:pt x="720306" y="48444"/>
                    <a:pt x="768019" y="41621"/>
                    <a:pt x="815723" y="34660"/>
                  </a:cubicBezTo>
                  <a:cubicBezTo>
                    <a:pt x="857912" y="28506"/>
                    <a:pt x="900072" y="22234"/>
                    <a:pt x="942262" y="16061"/>
                  </a:cubicBezTo>
                  <a:cubicBezTo>
                    <a:pt x="978278" y="10793"/>
                    <a:pt x="1014304" y="5555"/>
                    <a:pt x="1050330" y="376"/>
                  </a:cubicBezTo>
                  <a:cubicBezTo>
                    <a:pt x="1058305" y="-766"/>
                    <a:pt x="1059595" y="367"/>
                    <a:pt x="1059979" y="8342"/>
                  </a:cubicBezTo>
                  <a:cubicBezTo>
                    <a:pt x="1060136" y="11611"/>
                    <a:pt x="1060038" y="14899"/>
                    <a:pt x="1060038" y="18178"/>
                  </a:cubicBezTo>
                  <a:cubicBezTo>
                    <a:pt x="1060048" y="166781"/>
                    <a:pt x="1060048" y="315375"/>
                    <a:pt x="1060048" y="463969"/>
                  </a:cubicBezTo>
                  <a:close/>
                </a:path>
              </a:pathLst>
            </a:custGeom>
            <a:grpFill/>
            <a:ln w="983"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CA168647-EE4F-425B-8CB4-84A134D598F6}"/>
                </a:ext>
              </a:extLst>
            </p:cNvPr>
            <p:cNvSpPr/>
            <p:nvPr/>
          </p:nvSpPr>
          <p:spPr>
            <a:xfrm>
              <a:off x="8458414" y="5932221"/>
              <a:ext cx="1061787" cy="926211"/>
            </a:xfrm>
            <a:custGeom>
              <a:avLst/>
              <a:gdLst>
                <a:gd name="connsiteX0" fmla="*/ 1061719 w 1061787"/>
                <a:gd name="connsiteY0" fmla="*/ 926211 h 926211"/>
                <a:gd name="connsiteX1" fmla="*/ 1049234 w 1061787"/>
                <a:gd name="connsiteY1" fmla="*/ 925414 h 926211"/>
                <a:gd name="connsiteX2" fmla="*/ 905081 w 1061787"/>
                <a:gd name="connsiteY2" fmla="*/ 905082 h 926211"/>
                <a:gd name="connsiteX3" fmla="*/ 785276 w 1061787"/>
                <a:gd name="connsiteY3" fmla="*/ 888206 h 926211"/>
                <a:gd name="connsiteX4" fmla="*/ 654769 w 1061787"/>
                <a:gd name="connsiteY4" fmla="*/ 869686 h 926211"/>
                <a:gd name="connsiteX5" fmla="*/ 521328 w 1061787"/>
                <a:gd name="connsiteY5" fmla="*/ 850851 h 926211"/>
                <a:gd name="connsiteX6" fmla="*/ 373286 w 1061787"/>
                <a:gd name="connsiteY6" fmla="*/ 829929 h 926211"/>
                <a:gd name="connsiteX7" fmla="*/ 240800 w 1061787"/>
                <a:gd name="connsiteY7" fmla="*/ 811379 h 926211"/>
                <a:gd name="connsiteX8" fmla="*/ 93732 w 1061787"/>
                <a:gd name="connsiteY8" fmla="*/ 790545 h 926211"/>
                <a:gd name="connsiteX9" fmla="*/ 17741 w 1061787"/>
                <a:gd name="connsiteY9" fmla="*/ 779912 h 926211"/>
                <a:gd name="connsiteX10" fmla="*/ 1821 w 1061787"/>
                <a:gd name="connsiteY10" fmla="*/ 761805 h 926211"/>
                <a:gd name="connsiteX11" fmla="*/ 1525 w 1061787"/>
                <a:gd name="connsiteY11" fmla="*/ 329817 h 926211"/>
                <a:gd name="connsiteX12" fmla="*/ 9 w 1061787"/>
                <a:gd name="connsiteY12" fmla="*/ 16975 h 926211"/>
                <a:gd name="connsiteX13" fmla="*/ 16530 w 1061787"/>
                <a:gd name="connsiteY13" fmla="*/ 0 h 926211"/>
                <a:gd name="connsiteX14" fmla="*/ 1046300 w 1061787"/>
                <a:gd name="connsiteY14" fmla="*/ 444 h 926211"/>
                <a:gd name="connsiteX15" fmla="*/ 1061788 w 1061787"/>
                <a:gd name="connsiteY15" fmla="*/ 15537 h 926211"/>
                <a:gd name="connsiteX16" fmla="*/ 1061729 w 1061787"/>
                <a:gd name="connsiteY16" fmla="*/ 912969 h 926211"/>
                <a:gd name="connsiteX17" fmla="*/ 1061719 w 1061787"/>
                <a:gd name="connsiteY17" fmla="*/ 926211 h 92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787" h="926211">
                  <a:moveTo>
                    <a:pt x="1061719" y="926211"/>
                  </a:moveTo>
                  <a:cubicBezTo>
                    <a:pt x="1056274" y="925877"/>
                    <a:pt x="1052720" y="925906"/>
                    <a:pt x="1049234" y="925414"/>
                  </a:cubicBezTo>
                  <a:cubicBezTo>
                    <a:pt x="1001177" y="918679"/>
                    <a:pt x="953129" y="911866"/>
                    <a:pt x="905081" y="905082"/>
                  </a:cubicBezTo>
                  <a:cubicBezTo>
                    <a:pt x="865146" y="899450"/>
                    <a:pt x="825211" y="893848"/>
                    <a:pt x="785276" y="888206"/>
                  </a:cubicBezTo>
                  <a:cubicBezTo>
                    <a:pt x="741767" y="882053"/>
                    <a:pt x="698268" y="875850"/>
                    <a:pt x="654769" y="869686"/>
                  </a:cubicBezTo>
                  <a:cubicBezTo>
                    <a:pt x="610296" y="863395"/>
                    <a:pt x="565812" y="857133"/>
                    <a:pt x="521328" y="850851"/>
                  </a:cubicBezTo>
                  <a:cubicBezTo>
                    <a:pt x="471981" y="843880"/>
                    <a:pt x="422633" y="836870"/>
                    <a:pt x="373286" y="829929"/>
                  </a:cubicBezTo>
                  <a:cubicBezTo>
                    <a:pt x="329127" y="823716"/>
                    <a:pt x="284958" y="817602"/>
                    <a:pt x="240800" y="811379"/>
                  </a:cubicBezTo>
                  <a:cubicBezTo>
                    <a:pt x="191777" y="804467"/>
                    <a:pt x="142754" y="797477"/>
                    <a:pt x="93732" y="790545"/>
                  </a:cubicBezTo>
                  <a:cubicBezTo>
                    <a:pt x="68408" y="786961"/>
                    <a:pt x="43085" y="783338"/>
                    <a:pt x="17741" y="779912"/>
                  </a:cubicBezTo>
                  <a:cubicBezTo>
                    <a:pt x="1860" y="777765"/>
                    <a:pt x="1831" y="777913"/>
                    <a:pt x="1821" y="761805"/>
                  </a:cubicBezTo>
                  <a:cubicBezTo>
                    <a:pt x="1742" y="617809"/>
                    <a:pt x="1840" y="473813"/>
                    <a:pt x="1525" y="329817"/>
                  </a:cubicBezTo>
                  <a:cubicBezTo>
                    <a:pt x="1299" y="225540"/>
                    <a:pt x="511" y="121252"/>
                    <a:pt x="9" y="16975"/>
                  </a:cubicBezTo>
                  <a:cubicBezTo>
                    <a:pt x="-70" y="10"/>
                    <a:pt x="-1" y="-9"/>
                    <a:pt x="16530" y="0"/>
                  </a:cubicBezTo>
                  <a:cubicBezTo>
                    <a:pt x="359787" y="148"/>
                    <a:pt x="703044" y="296"/>
                    <a:pt x="1046300" y="444"/>
                  </a:cubicBezTo>
                  <a:cubicBezTo>
                    <a:pt x="1061758" y="453"/>
                    <a:pt x="1061788" y="473"/>
                    <a:pt x="1061788" y="15537"/>
                  </a:cubicBezTo>
                  <a:cubicBezTo>
                    <a:pt x="1061778" y="314684"/>
                    <a:pt x="1061748" y="613822"/>
                    <a:pt x="1061729" y="912969"/>
                  </a:cubicBezTo>
                  <a:cubicBezTo>
                    <a:pt x="1061719" y="916809"/>
                    <a:pt x="1061719" y="920678"/>
                    <a:pt x="1061719" y="926211"/>
                  </a:cubicBezTo>
                  <a:close/>
                </a:path>
              </a:pathLst>
            </a:custGeom>
            <a:grpFill/>
            <a:ln w="983"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C47A3E2F-4262-4189-8D3E-B3834DB6F6AE}"/>
                </a:ext>
              </a:extLst>
            </p:cNvPr>
            <p:cNvSpPr/>
            <p:nvPr/>
          </p:nvSpPr>
          <p:spPr>
            <a:xfrm>
              <a:off x="7564432" y="5068296"/>
              <a:ext cx="801409" cy="775511"/>
            </a:xfrm>
            <a:custGeom>
              <a:avLst/>
              <a:gdLst>
                <a:gd name="connsiteX0" fmla="*/ 801410 w 801409"/>
                <a:gd name="connsiteY0" fmla="*/ 384934 h 775511"/>
                <a:gd name="connsiteX1" fmla="*/ 801410 w 801409"/>
                <a:gd name="connsiteY1" fmla="*/ 752993 h 775511"/>
                <a:gd name="connsiteX2" fmla="*/ 783973 w 801409"/>
                <a:gd name="connsiteY2" fmla="*/ 770065 h 775511"/>
                <a:gd name="connsiteX3" fmla="*/ 738682 w 801409"/>
                <a:gd name="connsiteY3" fmla="*/ 770115 h 775511"/>
                <a:gd name="connsiteX4" fmla="*/ 381355 w 801409"/>
                <a:gd name="connsiteY4" fmla="*/ 772104 h 775511"/>
                <a:gd name="connsiteX5" fmla="*/ 51597 w 801409"/>
                <a:gd name="connsiteY5" fmla="*/ 774112 h 775511"/>
                <a:gd name="connsiteX6" fmla="*/ 16231 w 801409"/>
                <a:gd name="connsiteY6" fmla="*/ 775471 h 775511"/>
                <a:gd name="connsiteX7" fmla="*/ 1669 w 801409"/>
                <a:gd name="connsiteY7" fmla="*/ 760544 h 775511"/>
                <a:gd name="connsiteX8" fmla="*/ 1541 w 801409"/>
                <a:gd name="connsiteY8" fmla="*/ 402322 h 775511"/>
                <a:gd name="connsiteX9" fmla="*/ 1413 w 801409"/>
                <a:gd name="connsiteY9" fmla="*/ 208457 h 775511"/>
                <a:gd name="connsiteX10" fmla="*/ 44 w 801409"/>
                <a:gd name="connsiteY10" fmla="*/ 123891 h 775511"/>
                <a:gd name="connsiteX11" fmla="*/ 133 w 801409"/>
                <a:gd name="connsiteY11" fmla="*/ 116024 h 775511"/>
                <a:gd name="connsiteX12" fmla="*/ 8965 w 801409"/>
                <a:gd name="connsiteY12" fmla="*/ 106562 h 775511"/>
                <a:gd name="connsiteX13" fmla="*/ 113282 w 801409"/>
                <a:gd name="connsiteY13" fmla="*/ 92482 h 775511"/>
                <a:gd name="connsiteX14" fmla="*/ 221468 w 801409"/>
                <a:gd name="connsiteY14" fmla="*/ 77654 h 775511"/>
                <a:gd name="connsiteX15" fmla="*/ 347239 w 801409"/>
                <a:gd name="connsiteY15" fmla="*/ 60788 h 775511"/>
                <a:gd name="connsiteX16" fmla="*/ 466148 w 801409"/>
                <a:gd name="connsiteY16" fmla="*/ 44474 h 775511"/>
                <a:gd name="connsiteX17" fmla="*/ 576294 w 801409"/>
                <a:gd name="connsiteY17" fmla="*/ 29479 h 775511"/>
                <a:gd name="connsiteX18" fmla="*/ 714697 w 801409"/>
                <a:gd name="connsiteY18" fmla="*/ 10525 h 775511"/>
                <a:gd name="connsiteX19" fmla="*/ 789762 w 801409"/>
                <a:gd name="connsiteY19" fmla="*/ 364 h 775511"/>
                <a:gd name="connsiteX20" fmla="*/ 801272 w 801409"/>
                <a:gd name="connsiteY20" fmla="*/ 9984 h 775511"/>
                <a:gd name="connsiteX21" fmla="*/ 801311 w 801409"/>
                <a:gd name="connsiteY21" fmla="*/ 18845 h 775511"/>
                <a:gd name="connsiteX22" fmla="*/ 801311 w 801409"/>
                <a:gd name="connsiteY22" fmla="*/ 384944 h 775511"/>
                <a:gd name="connsiteX23" fmla="*/ 801410 w 801409"/>
                <a:gd name="connsiteY23" fmla="*/ 384934 h 77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1409" h="775511">
                  <a:moveTo>
                    <a:pt x="801410" y="384934"/>
                  </a:moveTo>
                  <a:cubicBezTo>
                    <a:pt x="801410" y="507624"/>
                    <a:pt x="801410" y="630303"/>
                    <a:pt x="801410" y="752993"/>
                  </a:cubicBezTo>
                  <a:cubicBezTo>
                    <a:pt x="801410" y="770036"/>
                    <a:pt x="801400" y="770036"/>
                    <a:pt x="783973" y="770065"/>
                  </a:cubicBezTo>
                  <a:cubicBezTo>
                    <a:pt x="768879" y="770095"/>
                    <a:pt x="753775" y="770036"/>
                    <a:pt x="738682" y="770115"/>
                  </a:cubicBezTo>
                  <a:cubicBezTo>
                    <a:pt x="619576" y="770765"/>
                    <a:pt x="500461" y="771414"/>
                    <a:pt x="381355" y="772104"/>
                  </a:cubicBezTo>
                  <a:cubicBezTo>
                    <a:pt x="271436" y="772734"/>
                    <a:pt x="161517" y="773364"/>
                    <a:pt x="51597" y="774112"/>
                  </a:cubicBezTo>
                  <a:cubicBezTo>
                    <a:pt x="39802" y="774191"/>
                    <a:pt x="28017" y="775284"/>
                    <a:pt x="16231" y="775471"/>
                  </a:cubicBezTo>
                  <a:cubicBezTo>
                    <a:pt x="1728" y="775697"/>
                    <a:pt x="1669" y="775491"/>
                    <a:pt x="1669" y="760544"/>
                  </a:cubicBezTo>
                  <a:cubicBezTo>
                    <a:pt x="1610" y="641144"/>
                    <a:pt x="1580" y="521733"/>
                    <a:pt x="1541" y="402322"/>
                  </a:cubicBezTo>
                  <a:cubicBezTo>
                    <a:pt x="1521" y="337704"/>
                    <a:pt x="1639" y="273075"/>
                    <a:pt x="1413" y="208457"/>
                  </a:cubicBezTo>
                  <a:cubicBezTo>
                    <a:pt x="1315" y="180268"/>
                    <a:pt x="517" y="152079"/>
                    <a:pt x="44" y="123891"/>
                  </a:cubicBezTo>
                  <a:cubicBezTo>
                    <a:pt x="5" y="121272"/>
                    <a:pt x="-64" y="118633"/>
                    <a:pt x="133" y="116024"/>
                  </a:cubicBezTo>
                  <a:cubicBezTo>
                    <a:pt x="645" y="109132"/>
                    <a:pt x="2043" y="107507"/>
                    <a:pt x="8965" y="106562"/>
                  </a:cubicBezTo>
                  <a:cubicBezTo>
                    <a:pt x="43731" y="101826"/>
                    <a:pt x="78516" y="97218"/>
                    <a:pt x="113282" y="92482"/>
                  </a:cubicBezTo>
                  <a:cubicBezTo>
                    <a:pt x="149347" y="87579"/>
                    <a:pt x="185403" y="82538"/>
                    <a:pt x="221468" y="77654"/>
                  </a:cubicBezTo>
                  <a:cubicBezTo>
                    <a:pt x="263382" y="71983"/>
                    <a:pt x="305326" y="66470"/>
                    <a:pt x="347239" y="60788"/>
                  </a:cubicBezTo>
                  <a:cubicBezTo>
                    <a:pt x="386879" y="55413"/>
                    <a:pt x="426509" y="49889"/>
                    <a:pt x="466148" y="44474"/>
                  </a:cubicBezTo>
                  <a:cubicBezTo>
                    <a:pt x="502863" y="39452"/>
                    <a:pt x="539579" y="34500"/>
                    <a:pt x="576294" y="29479"/>
                  </a:cubicBezTo>
                  <a:cubicBezTo>
                    <a:pt x="622432" y="23177"/>
                    <a:pt x="668559" y="16837"/>
                    <a:pt x="714697" y="10525"/>
                  </a:cubicBezTo>
                  <a:cubicBezTo>
                    <a:pt x="739716" y="7109"/>
                    <a:pt x="764724" y="3653"/>
                    <a:pt x="789762" y="364"/>
                  </a:cubicBezTo>
                  <a:cubicBezTo>
                    <a:pt x="799175" y="-876"/>
                    <a:pt x="800927" y="748"/>
                    <a:pt x="801272" y="9984"/>
                  </a:cubicBezTo>
                  <a:cubicBezTo>
                    <a:pt x="801380" y="12928"/>
                    <a:pt x="801311" y="15891"/>
                    <a:pt x="801311" y="18845"/>
                  </a:cubicBezTo>
                  <a:cubicBezTo>
                    <a:pt x="801311" y="140875"/>
                    <a:pt x="801311" y="262905"/>
                    <a:pt x="801311" y="384944"/>
                  </a:cubicBezTo>
                  <a:cubicBezTo>
                    <a:pt x="801331" y="384934"/>
                    <a:pt x="801370" y="384934"/>
                    <a:pt x="801410" y="384934"/>
                  </a:cubicBezTo>
                  <a:close/>
                </a:path>
              </a:pathLst>
            </a:custGeom>
            <a:grpFill/>
            <a:ln w="983"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74D16F79-4916-4C55-B0A6-B8FF7B0E5747}"/>
                </a:ext>
              </a:extLst>
            </p:cNvPr>
            <p:cNvSpPr/>
            <p:nvPr/>
          </p:nvSpPr>
          <p:spPr>
            <a:xfrm>
              <a:off x="7566045" y="5920720"/>
              <a:ext cx="799790" cy="776227"/>
            </a:xfrm>
            <a:custGeom>
              <a:avLst/>
              <a:gdLst>
                <a:gd name="connsiteX0" fmla="*/ 7 w 799790"/>
                <a:gd name="connsiteY0" fmla="*/ 333264 h 776227"/>
                <a:gd name="connsiteX1" fmla="*/ 7 w 799790"/>
                <a:gd name="connsiteY1" fmla="*/ 16385 h 776227"/>
                <a:gd name="connsiteX2" fmla="*/ 16125 w 799790"/>
                <a:gd name="connsiteY2" fmla="*/ 1 h 776227"/>
                <a:gd name="connsiteX3" fmla="*/ 101784 w 799790"/>
                <a:gd name="connsiteY3" fmla="*/ 149 h 776227"/>
                <a:gd name="connsiteX4" fmla="*/ 415779 w 799790"/>
                <a:gd name="connsiteY4" fmla="*/ 2118 h 776227"/>
                <a:gd name="connsiteX5" fmla="*/ 707128 w 799790"/>
                <a:gd name="connsiteY5" fmla="*/ 4127 h 776227"/>
                <a:gd name="connsiteX6" fmla="*/ 787785 w 799790"/>
                <a:gd name="connsiteY6" fmla="*/ 5712 h 776227"/>
                <a:gd name="connsiteX7" fmla="*/ 798104 w 799790"/>
                <a:gd name="connsiteY7" fmla="*/ 15991 h 776227"/>
                <a:gd name="connsiteX8" fmla="*/ 798183 w 799790"/>
                <a:gd name="connsiteY8" fmla="*/ 87826 h 776227"/>
                <a:gd name="connsiteX9" fmla="*/ 798242 w 799790"/>
                <a:gd name="connsiteY9" fmla="*/ 255128 h 776227"/>
                <a:gd name="connsiteX10" fmla="*/ 799748 w 799790"/>
                <a:gd name="connsiteY10" fmla="*/ 757936 h 776227"/>
                <a:gd name="connsiteX11" fmla="*/ 799640 w 799790"/>
                <a:gd name="connsiteY11" fmla="*/ 768757 h 776227"/>
                <a:gd name="connsiteX12" fmla="*/ 791182 w 799790"/>
                <a:gd name="connsiteY12" fmla="*/ 776013 h 776227"/>
                <a:gd name="connsiteX13" fmla="*/ 753128 w 799790"/>
                <a:gd name="connsiteY13" fmla="*/ 771160 h 776227"/>
                <a:gd name="connsiteX14" fmla="*/ 611820 w 799790"/>
                <a:gd name="connsiteY14" fmla="*/ 751793 h 776227"/>
                <a:gd name="connsiteX15" fmla="*/ 506617 w 799790"/>
                <a:gd name="connsiteY15" fmla="*/ 736984 h 776227"/>
                <a:gd name="connsiteX16" fmla="*/ 386724 w 799790"/>
                <a:gd name="connsiteY16" fmla="*/ 720670 h 776227"/>
                <a:gd name="connsiteX17" fmla="*/ 249334 w 799790"/>
                <a:gd name="connsiteY17" fmla="*/ 701667 h 776227"/>
                <a:gd name="connsiteX18" fmla="*/ 113855 w 799790"/>
                <a:gd name="connsiteY18" fmla="*/ 683196 h 776227"/>
                <a:gd name="connsiteX19" fmla="*/ 10542 w 799790"/>
                <a:gd name="connsiteY19" fmla="*/ 669087 h 776227"/>
                <a:gd name="connsiteX20" fmla="*/ 66 w 799790"/>
                <a:gd name="connsiteY20" fmla="*/ 657036 h 776227"/>
                <a:gd name="connsiteX21" fmla="*/ 17 w 799790"/>
                <a:gd name="connsiteY21" fmla="*/ 550750 h 776227"/>
                <a:gd name="connsiteX22" fmla="*/ 7 w 799790"/>
                <a:gd name="connsiteY22" fmla="*/ 333264 h 77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9790" h="776227">
                  <a:moveTo>
                    <a:pt x="7" y="333264"/>
                  </a:moveTo>
                  <a:cubicBezTo>
                    <a:pt x="-2" y="227638"/>
                    <a:pt x="-2" y="122011"/>
                    <a:pt x="7" y="16385"/>
                  </a:cubicBezTo>
                  <a:cubicBezTo>
                    <a:pt x="7" y="-9"/>
                    <a:pt x="27" y="-18"/>
                    <a:pt x="16125" y="1"/>
                  </a:cubicBezTo>
                  <a:cubicBezTo>
                    <a:pt x="44678" y="41"/>
                    <a:pt x="73231" y="-18"/>
                    <a:pt x="101784" y="149"/>
                  </a:cubicBezTo>
                  <a:cubicBezTo>
                    <a:pt x="206446" y="759"/>
                    <a:pt x="311117" y="1439"/>
                    <a:pt x="415779" y="2118"/>
                  </a:cubicBezTo>
                  <a:cubicBezTo>
                    <a:pt x="512899" y="2748"/>
                    <a:pt x="610018" y="3349"/>
                    <a:pt x="707128" y="4127"/>
                  </a:cubicBezTo>
                  <a:cubicBezTo>
                    <a:pt x="734017" y="4343"/>
                    <a:pt x="760896" y="5111"/>
                    <a:pt x="787785" y="5712"/>
                  </a:cubicBezTo>
                  <a:cubicBezTo>
                    <a:pt x="796942" y="5919"/>
                    <a:pt x="798045" y="6903"/>
                    <a:pt x="798104" y="15991"/>
                  </a:cubicBezTo>
                  <a:cubicBezTo>
                    <a:pt x="798252" y="39936"/>
                    <a:pt x="798173" y="63881"/>
                    <a:pt x="798183" y="87826"/>
                  </a:cubicBezTo>
                  <a:cubicBezTo>
                    <a:pt x="798202" y="143593"/>
                    <a:pt x="798094" y="199360"/>
                    <a:pt x="798242" y="255128"/>
                  </a:cubicBezTo>
                  <a:cubicBezTo>
                    <a:pt x="798695" y="422734"/>
                    <a:pt x="799246" y="590330"/>
                    <a:pt x="799748" y="757936"/>
                  </a:cubicBezTo>
                  <a:cubicBezTo>
                    <a:pt x="799758" y="761540"/>
                    <a:pt x="799886" y="765163"/>
                    <a:pt x="799640" y="768757"/>
                  </a:cubicBezTo>
                  <a:cubicBezTo>
                    <a:pt x="799177" y="775689"/>
                    <a:pt x="798104" y="776791"/>
                    <a:pt x="791182" y="776013"/>
                  </a:cubicBezTo>
                  <a:cubicBezTo>
                    <a:pt x="778471" y="774596"/>
                    <a:pt x="765800" y="772892"/>
                    <a:pt x="753128" y="771160"/>
                  </a:cubicBezTo>
                  <a:cubicBezTo>
                    <a:pt x="706015" y="764740"/>
                    <a:pt x="658913" y="758320"/>
                    <a:pt x="611820" y="751793"/>
                  </a:cubicBezTo>
                  <a:cubicBezTo>
                    <a:pt x="576739" y="746929"/>
                    <a:pt x="541698" y="741829"/>
                    <a:pt x="506617" y="736984"/>
                  </a:cubicBezTo>
                  <a:cubicBezTo>
                    <a:pt x="466662" y="731461"/>
                    <a:pt x="426688" y="726154"/>
                    <a:pt x="386724" y="720670"/>
                  </a:cubicBezTo>
                  <a:cubicBezTo>
                    <a:pt x="340921" y="714378"/>
                    <a:pt x="295137" y="707959"/>
                    <a:pt x="249334" y="701667"/>
                  </a:cubicBezTo>
                  <a:cubicBezTo>
                    <a:pt x="204181" y="695464"/>
                    <a:pt x="159018" y="689350"/>
                    <a:pt x="113855" y="683196"/>
                  </a:cubicBezTo>
                  <a:cubicBezTo>
                    <a:pt x="79414" y="678500"/>
                    <a:pt x="44973" y="673853"/>
                    <a:pt x="10542" y="669087"/>
                  </a:cubicBezTo>
                  <a:cubicBezTo>
                    <a:pt x="1405" y="667827"/>
                    <a:pt x="86" y="666350"/>
                    <a:pt x="66" y="657036"/>
                  </a:cubicBezTo>
                  <a:cubicBezTo>
                    <a:pt x="-22" y="621611"/>
                    <a:pt x="17" y="586185"/>
                    <a:pt x="17" y="550750"/>
                  </a:cubicBezTo>
                  <a:cubicBezTo>
                    <a:pt x="7" y="478255"/>
                    <a:pt x="7" y="405760"/>
                    <a:pt x="7" y="333264"/>
                  </a:cubicBezTo>
                  <a:close/>
                </a:path>
              </a:pathLst>
            </a:custGeom>
            <a:grpFill/>
            <a:ln w="983" cap="flat">
              <a:noFill/>
              <a:prstDash val="solid"/>
              <a:miter/>
            </a:ln>
          </p:spPr>
          <p:txBody>
            <a:bodyPr rtlCol="0" anchor="ctr"/>
            <a:lstStyle/>
            <a:p>
              <a:endParaRPr lang="en-US"/>
            </a:p>
          </p:txBody>
        </p:sp>
      </p:grpSp>
      <p:pic>
        <p:nvPicPr>
          <p:cNvPr id="224" name="Picture 223" descr="A picture containing drawing&#10;&#10;Description automatically generated">
            <a:extLst>
              <a:ext uri="{FF2B5EF4-FFF2-40B4-BE49-F238E27FC236}">
                <a16:creationId xmlns:a16="http://schemas.microsoft.com/office/drawing/2014/main" id="{A5AD46DC-6037-4E80-B9D1-1409B6136A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9050" y="2607957"/>
            <a:ext cx="502038" cy="502038"/>
          </a:xfrm>
          <a:prstGeom prst="rect">
            <a:avLst/>
          </a:prstGeom>
          <a:ln>
            <a:noFill/>
          </a:ln>
        </p:spPr>
      </p:pic>
      <p:grpSp>
        <p:nvGrpSpPr>
          <p:cNvPr id="225" name="Group 224">
            <a:extLst>
              <a:ext uri="{FF2B5EF4-FFF2-40B4-BE49-F238E27FC236}">
                <a16:creationId xmlns:a16="http://schemas.microsoft.com/office/drawing/2014/main" id="{308FC7BD-24FD-4A3C-B35B-3339982D2AA5}"/>
              </a:ext>
            </a:extLst>
          </p:cNvPr>
          <p:cNvGrpSpPr/>
          <p:nvPr/>
        </p:nvGrpSpPr>
        <p:grpSpPr>
          <a:xfrm>
            <a:off x="10600976" y="2856220"/>
            <a:ext cx="857492" cy="643119"/>
            <a:chOff x="1243371" y="4682307"/>
            <a:chExt cx="1219200" cy="914400"/>
          </a:xfrm>
        </p:grpSpPr>
        <p:sp>
          <p:nvSpPr>
            <p:cNvPr id="226" name="Freeform: Shape 225">
              <a:extLst>
                <a:ext uri="{FF2B5EF4-FFF2-40B4-BE49-F238E27FC236}">
                  <a16:creationId xmlns:a16="http://schemas.microsoft.com/office/drawing/2014/main" id="{64B0C16E-E828-4FFA-9CE2-13C59CB7B443}"/>
                </a:ext>
              </a:extLst>
            </p:cNvPr>
            <p:cNvSpPr/>
            <p:nvPr/>
          </p:nvSpPr>
          <p:spPr>
            <a:xfrm>
              <a:off x="1243466" y="4682307"/>
              <a:ext cx="1219104" cy="914400"/>
            </a:xfrm>
            <a:custGeom>
              <a:avLst/>
              <a:gdLst>
                <a:gd name="connsiteX0" fmla="*/ 0 w 1219104"/>
                <a:gd name="connsiteY0" fmla="*/ 0 h 914400"/>
                <a:gd name="connsiteX1" fmla="*/ 1219105 w 1219104"/>
                <a:gd name="connsiteY1" fmla="*/ 0 h 914400"/>
                <a:gd name="connsiteX2" fmla="*/ 1219105 w 1219104"/>
                <a:gd name="connsiteY2" fmla="*/ 914400 h 914400"/>
                <a:gd name="connsiteX3" fmla="*/ 0 w 1219104"/>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219104" h="914400">
                  <a:moveTo>
                    <a:pt x="0" y="0"/>
                  </a:moveTo>
                  <a:lnTo>
                    <a:pt x="1219105" y="0"/>
                  </a:lnTo>
                  <a:lnTo>
                    <a:pt x="1219105" y="914400"/>
                  </a:lnTo>
                  <a:lnTo>
                    <a:pt x="0" y="914400"/>
                  </a:lnTo>
                  <a:close/>
                </a:path>
              </a:pathLst>
            </a:custGeom>
            <a:solidFill>
              <a:srgbClr val="000000"/>
            </a:solid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1FD70FD2-4671-41B2-A972-E9AE95ACCB1E}"/>
                </a:ext>
              </a:extLst>
            </p:cNvPr>
            <p:cNvSpPr/>
            <p:nvPr/>
          </p:nvSpPr>
          <p:spPr>
            <a:xfrm>
              <a:off x="1243371" y="4682307"/>
              <a:ext cx="1219200" cy="114300"/>
            </a:xfrm>
            <a:custGeom>
              <a:avLst/>
              <a:gdLst>
                <a:gd name="connsiteX0" fmla="*/ 0 w 1219200"/>
                <a:gd name="connsiteY0" fmla="*/ 0 h 114300"/>
                <a:gd name="connsiteX1" fmla="*/ 1219200 w 1219200"/>
                <a:gd name="connsiteY1" fmla="*/ 0 h 114300"/>
                <a:gd name="connsiteX2" fmla="*/ 1219200 w 1219200"/>
                <a:gd name="connsiteY2" fmla="*/ 114300 h 114300"/>
                <a:gd name="connsiteX3" fmla="*/ 0 w 12192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219200" h="114300">
                  <a:moveTo>
                    <a:pt x="0" y="0"/>
                  </a:moveTo>
                  <a:lnTo>
                    <a:pt x="1219200" y="0"/>
                  </a:lnTo>
                  <a:lnTo>
                    <a:pt x="1219200" y="114300"/>
                  </a:lnTo>
                  <a:lnTo>
                    <a:pt x="0" y="114300"/>
                  </a:lnTo>
                  <a:close/>
                </a:path>
              </a:pathLst>
            </a:custGeom>
            <a:solidFill>
              <a:schemeClr val="tx2"/>
            </a:solid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7C07B41B-FBA9-4F30-95E7-8A578ADF9B0A}"/>
                </a:ext>
              </a:extLst>
            </p:cNvPr>
            <p:cNvSpPr/>
            <p:nvPr/>
          </p:nvSpPr>
          <p:spPr>
            <a:xfrm>
              <a:off x="12814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A99BD2DA-7283-4355-A111-6586545FE455}"/>
                </a:ext>
              </a:extLst>
            </p:cNvPr>
            <p:cNvSpPr/>
            <p:nvPr/>
          </p:nvSpPr>
          <p:spPr>
            <a:xfrm>
              <a:off x="133862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3634B20F-9E31-46EE-A59E-CB0E914DA43D}"/>
                </a:ext>
              </a:extLst>
            </p:cNvPr>
            <p:cNvSpPr/>
            <p:nvPr/>
          </p:nvSpPr>
          <p:spPr>
            <a:xfrm>
              <a:off x="13957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F84E6D36-CDE7-4C53-BA37-42BFB9303A8A}"/>
                </a:ext>
              </a:extLst>
            </p:cNvPr>
            <p:cNvSpPr/>
            <p:nvPr/>
          </p:nvSpPr>
          <p:spPr>
            <a:xfrm>
              <a:off x="14693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A3029EB2-D6B5-42DB-B278-AB9BCF4D5340}"/>
                </a:ext>
              </a:extLst>
            </p:cNvPr>
            <p:cNvSpPr/>
            <p:nvPr/>
          </p:nvSpPr>
          <p:spPr>
            <a:xfrm>
              <a:off x="1757721"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F23C8907-8054-48E6-8648-BCDD4CC1E38C}"/>
                </a:ext>
              </a:extLst>
            </p:cNvPr>
            <p:cNvSpPr/>
            <p:nvPr/>
          </p:nvSpPr>
          <p:spPr>
            <a:xfrm>
              <a:off x="20408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7DDED59F-1560-4BA5-B6A0-573B55B9DCEC}"/>
                </a:ext>
              </a:extLst>
            </p:cNvPr>
            <p:cNvSpPr/>
            <p:nvPr/>
          </p:nvSpPr>
          <p:spPr>
            <a:xfrm>
              <a:off x="14693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D3B8C614-011B-42B1-B01B-C8690C5FA382}"/>
                </a:ext>
              </a:extLst>
            </p:cNvPr>
            <p:cNvSpPr/>
            <p:nvPr/>
          </p:nvSpPr>
          <p:spPr>
            <a:xfrm>
              <a:off x="1757721"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852849D5-FFFB-4575-B88B-D506B580FBA7}"/>
                </a:ext>
              </a:extLst>
            </p:cNvPr>
            <p:cNvSpPr/>
            <p:nvPr/>
          </p:nvSpPr>
          <p:spPr>
            <a:xfrm>
              <a:off x="20408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grpSp>
      <p:grpSp>
        <p:nvGrpSpPr>
          <p:cNvPr id="237" name="Group 236">
            <a:extLst>
              <a:ext uri="{FF2B5EF4-FFF2-40B4-BE49-F238E27FC236}">
                <a16:creationId xmlns:a16="http://schemas.microsoft.com/office/drawing/2014/main" id="{FC58451D-8C84-4801-ACF1-A9F3184F9117}"/>
              </a:ext>
            </a:extLst>
          </p:cNvPr>
          <p:cNvGrpSpPr/>
          <p:nvPr/>
        </p:nvGrpSpPr>
        <p:grpSpPr>
          <a:xfrm>
            <a:off x="11294821" y="3273973"/>
            <a:ext cx="410712" cy="410713"/>
            <a:chOff x="2053716" y="5229665"/>
            <a:chExt cx="583959" cy="583961"/>
          </a:xfrm>
        </p:grpSpPr>
        <p:sp>
          <p:nvSpPr>
            <p:cNvPr id="238" name="Oval 237">
              <a:extLst>
                <a:ext uri="{FF2B5EF4-FFF2-40B4-BE49-F238E27FC236}">
                  <a16:creationId xmlns:a16="http://schemas.microsoft.com/office/drawing/2014/main" id="{8FA03041-6000-4EE5-943C-5947F1470A00}"/>
                </a:ext>
              </a:extLst>
            </p:cNvPr>
            <p:cNvSpPr/>
            <p:nvPr/>
          </p:nvSpPr>
          <p:spPr bwMode="auto">
            <a:xfrm>
              <a:off x="2063157" y="5230310"/>
              <a:ext cx="557276" cy="557276"/>
            </a:xfrm>
            <a:prstGeom prst="ellipse">
              <a:avLst/>
            </a:prstGeom>
            <a:solidFill>
              <a:schemeClr val="tx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9" name="Group 238">
              <a:extLst>
                <a:ext uri="{FF2B5EF4-FFF2-40B4-BE49-F238E27FC236}">
                  <a16:creationId xmlns:a16="http://schemas.microsoft.com/office/drawing/2014/main" id="{E5C848CD-6F9A-4470-AF04-3EBAB2631602}"/>
                </a:ext>
              </a:extLst>
            </p:cNvPr>
            <p:cNvGrpSpPr/>
            <p:nvPr/>
          </p:nvGrpSpPr>
          <p:grpSpPr>
            <a:xfrm>
              <a:off x="2053716" y="5229665"/>
              <a:ext cx="583959" cy="583961"/>
              <a:chOff x="-5010912" y="-1197864"/>
              <a:chExt cx="960120" cy="960121"/>
            </a:xfrm>
          </p:grpSpPr>
          <p:sp>
            <p:nvSpPr>
              <p:cNvPr id="240" name="Freeform: Shape 239">
                <a:extLst>
                  <a:ext uri="{FF2B5EF4-FFF2-40B4-BE49-F238E27FC236}">
                    <a16:creationId xmlns:a16="http://schemas.microsoft.com/office/drawing/2014/main" id="{AA34D07F-6EE8-4B98-93F2-5900E6DA2EA5}"/>
                  </a:ext>
                </a:extLst>
              </p:cNvPr>
              <p:cNvSpPr/>
              <p:nvPr/>
            </p:nvSpPr>
            <p:spPr bwMode="auto">
              <a:xfrm>
                <a:off x="-4695121" y="-1052504"/>
                <a:ext cx="623905" cy="334701"/>
              </a:xfrm>
              <a:custGeom>
                <a:avLst/>
                <a:gdLst>
                  <a:gd name="connsiteX0" fmla="*/ 507646 w 623905"/>
                  <a:gd name="connsiteY0" fmla="*/ 0 h 334701"/>
                  <a:gd name="connsiteX1" fmla="*/ 562343 w 623905"/>
                  <a:gd name="connsiteY1" fmla="*/ 66295 h 334701"/>
                  <a:gd name="connsiteX2" fmla="*/ 606605 w 623905"/>
                  <a:gd name="connsiteY2" fmla="*/ 147840 h 334701"/>
                  <a:gd name="connsiteX3" fmla="*/ 623905 w 623905"/>
                  <a:gd name="connsiteY3" fmla="*/ 203570 h 334701"/>
                  <a:gd name="connsiteX4" fmla="*/ 570966 w 623905"/>
                  <a:gd name="connsiteY4" fmla="*/ 247248 h 334701"/>
                  <a:gd name="connsiteX5" fmla="*/ 284666 w 623905"/>
                  <a:gd name="connsiteY5" fmla="*/ 334701 h 334701"/>
                  <a:gd name="connsiteX6" fmla="*/ 85348 w 623905"/>
                  <a:gd name="connsiteY6" fmla="*/ 294460 h 334701"/>
                  <a:gd name="connsiteX7" fmla="*/ 0 w 623905"/>
                  <a:gd name="connsiteY7" fmla="*/ 248135 h 334701"/>
                  <a:gd name="connsiteX8" fmla="*/ 39262 w 623905"/>
                  <a:gd name="connsiteY8" fmla="*/ 200549 h 334701"/>
                  <a:gd name="connsiteX9" fmla="*/ 389065 w 623905"/>
                  <a:gd name="connsiteY9" fmla="*/ 11954 h 334701"/>
                  <a:gd name="connsiteX10" fmla="*/ 507646 w 623905"/>
                  <a:gd name="connsiteY10" fmla="*/ 0 h 33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3905" h="334701">
                    <a:moveTo>
                      <a:pt x="507646" y="0"/>
                    </a:moveTo>
                    <a:lnTo>
                      <a:pt x="562343" y="66295"/>
                    </a:lnTo>
                    <a:cubicBezTo>
                      <a:pt x="579598" y="91834"/>
                      <a:pt x="594458" y="119123"/>
                      <a:pt x="606605" y="147840"/>
                    </a:cubicBezTo>
                    <a:lnTo>
                      <a:pt x="623905" y="203570"/>
                    </a:lnTo>
                    <a:lnTo>
                      <a:pt x="570966" y="247248"/>
                    </a:lnTo>
                    <a:cubicBezTo>
                      <a:pt x="489240" y="302461"/>
                      <a:pt x="390718" y="334701"/>
                      <a:pt x="284666" y="334701"/>
                    </a:cubicBezTo>
                    <a:cubicBezTo>
                      <a:pt x="213965" y="334701"/>
                      <a:pt x="146610" y="320372"/>
                      <a:pt x="85348" y="294460"/>
                    </a:cubicBezTo>
                    <a:lnTo>
                      <a:pt x="0" y="248135"/>
                    </a:lnTo>
                    <a:lnTo>
                      <a:pt x="39262" y="200549"/>
                    </a:lnTo>
                    <a:cubicBezTo>
                      <a:pt x="133168" y="106642"/>
                      <a:pt x="253943" y="39604"/>
                      <a:pt x="389065" y="11954"/>
                    </a:cubicBezTo>
                    <a:lnTo>
                      <a:pt x="50764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Freeform: Shape 240">
                <a:extLst>
                  <a:ext uri="{FF2B5EF4-FFF2-40B4-BE49-F238E27FC236}">
                    <a16:creationId xmlns:a16="http://schemas.microsoft.com/office/drawing/2014/main" id="{C1B7FCAF-8809-4363-94C3-762BD332755B}"/>
                  </a:ext>
                </a:extLst>
              </p:cNvPr>
              <p:cNvSpPr/>
              <p:nvPr/>
            </p:nvSpPr>
            <p:spPr bwMode="auto">
              <a:xfrm>
                <a:off x="-4917072" y="-1039411"/>
                <a:ext cx="221951" cy="385987"/>
              </a:xfrm>
              <a:custGeom>
                <a:avLst/>
                <a:gdLst>
                  <a:gd name="connsiteX0" fmla="*/ 32043 w 221951"/>
                  <a:gd name="connsiteY0" fmla="*/ 0 h 385987"/>
                  <a:gd name="connsiteX1" fmla="*/ 34794 w 221951"/>
                  <a:gd name="connsiteY1" fmla="*/ 8862 h 385987"/>
                  <a:gd name="connsiteX2" fmla="*/ 220317 w 221951"/>
                  <a:gd name="connsiteY2" fmla="*/ 234155 h 385987"/>
                  <a:gd name="connsiteX3" fmla="*/ 221951 w 221951"/>
                  <a:gd name="connsiteY3" fmla="*/ 235042 h 385987"/>
                  <a:gd name="connsiteX4" fmla="*/ 176726 w 221951"/>
                  <a:gd name="connsiteY4" fmla="*/ 289854 h 385987"/>
                  <a:gd name="connsiteX5" fmla="*/ 124547 w 221951"/>
                  <a:gd name="connsiteY5" fmla="*/ 385987 h 385987"/>
                  <a:gd name="connsiteX6" fmla="*/ 112718 w 221951"/>
                  <a:gd name="connsiteY6" fmla="*/ 371650 h 385987"/>
                  <a:gd name="connsiteX7" fmla="*/ 8610 w 221951"/>
                  <a:gd name="connsiteY7" fmla="*/ 124245 h 385987"/>
                  <a:gd name="connsiteX8" fmla="*/ 0 w 221951"/>
                  <a:gd name="connsiteY8" fmla="*/ 38837 h 385987"/>
                  <a:gd name="connsiteX9" fmla="*/ 32043 w 221951"/>
                  <a:gd name="connsiteY9" fmla="*/ 0 h 3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951" h="385987">
                    <a:moveTo>
                      <a:pt x="32043" y="0"/>
                    </a:moveTo>
                    <a:lnTo>
                      <a:pt x="34794" y="8862"/>
                    </a:lnTo>
                    <a:cubicBezTo>
                      <a:pt x="73662" y="100756"/>
                      <a:pt x="138592" y="178943"/>
                      <a:pt x="220317" y="234155"/>
                    </a:cubicBezTo>
                    <a:lnTo>
                      <a:pt x="221951" y="235042"/>
                    </a:lnTo>
                    <a:lnTo>
                      <a:pt x="176726" y="289854"/>
                    </a:lnTo>
                    <a:lnTo>
                      <a:pt x="124547" y="385987"/>
                    </a:lnTo>
                    <a:lnTo>
                      <a:pt x="112718" y="371650"/>
                    </a:lnTo>
                    <a:cubicBezTo>
                      <a:pt x="62983" y="298032"/>
                      <a:pt x="27043" y="214327"/>
                      <a:pt x="8610" y="124245"/>
                    </a:cubicBezTo>
                    <a:lnTo>
                      <a:pt x="0" y="38837"/>
                    </a:lnTo>
                    <a:lnTo>
                      <a:pt x="32043"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Freeform: Shape 241">
                <a:extLst>
                  <a:ext uri="{FF2B5EF4-FFF2-40B4-BE49-F238E27FC236}">
                    <a16:creationId xmlns:a16="http://schemas.microsoft.com/office/drawing/2014/main" id="{88876A9E-EF79-486F-ACE0-0F0C89DBF144}"/>
                  </a:ext>
                </a:extLst>
              </p:cNvPr>
              <p:cNvSpPr/>
              <p:nvPr/>
            </p:nvSpPr>
            <p:spPr bwMode="auto">
              <a:xfrm>
                <a:off x="-4857962" y="-653424"/>
                <a:ext cx="650432" cy="415681"/>
              </a:xfrm>
              <a:custGeom>
                <a:avLst/>
                <a:gdLst>
                  <a:gd name="connsiteX0" fmla="*/ 65436 w 650432"/>
                  <a:gd name="connsiteY0" fmla="*/ 0 h 415681"/>
                  <a:gd name="connsiteX1" fmla="*/ 138094 w 650432"/>
                  <a:gd name="connsiteY1" fmla="*/ 88061 h 415681"/>
                  <a:gd name="connsiteX2" fmla="*/ 627338 w 650432"/>
                  <a:gd name="connsiteY2" fmla="*/ 290713 h 415681"/>
                  <a:gd name="connsiteX3" fmla="*/ 650432 w 650432"/>
                  <a:gd name="connsiteY3" fmla="*/ 288385 h 415681"/>
                  <a:gd name="connsiteX4" fmla="*/ 595516 w 650432"/>
                  <a:gd name="connsiteY4" fmla="*/ 333694 h 415681"/>
                  <a:gd name="connsiteX5" fmla="*/ 327110 w 650432"/>
                  <a:gd name="connsiteY5" fmla="*/ 415681 h 415681"/>
                  <a:gd name="connsiteX6" fmla="*/ 58704 w 650432"/>
                  <a:gd name="connsiteY6" fmla="*/ 333694 h 415681"/>
                  <a:gd name="connsiteX7" fmla="*/ 0 w 650432"/>
                  <a:gd name="connsiteY7" fmla="*/ 285259 h 415681"/>
                  <a:gd name="connsiteX8" fmla="*/ 13507 w 650432"/>
                  <a:gd name="connsiteY8" fmla="*/ 151272 h 415681"/>
                  <a:gd name="connsiteX9" fmla="*/ 53823 w 650432"/>
                  <a:gd name="connsiteY9" fmla="*/ 21396 h 415681"/>
                  <a:gd name="connsiteX10" fmla="*/ 65436 w 650432"/>
                  <a:gd name="connsiteY10" fmla="*/ 0 h 41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432" h="415681">
                    <a:moveTo>
                      <a:pt x="65436" y="0"/>
                    </a:moveTo>
                    <a:lnTo>
                      <a:pt x="138094" y="88061"/>
                    </a:lnTo>
                    <a:cubicBezTo>
                      <a:pt x="263302" y="213270"/>
                      <a:pt x="436276" y="290713"/>
                      <a:pt x="627338" y="290713"/>
                    </a:cubicBezTo>
                    <a:lnTo>
                      <a:pt x="650432" y="288385"/>
                    </a:lnTo>
                    <a:lnTo>
                      <a:pt x="595516" y="333694"/>
                    </a:lnTo>
                    <a:cubicBezTo>
                      <a:pt x="518898" y="385456"/>
                      <a:pt x="426534" y="415681"/>
                      <a:pt x="327110" y="415681"/>
                    </a:cubicBezTo>
                    <a:cubicBezTo>
                      <a:pt x="227686" y="415681"/>
                      <a:pt x="135322" y="385456"/>
                      <a:pt x="58704" y="333694"/>
                    </a:cubicBezTo>
                    <a:lnTo>
                      <a:pt x="0" y="285259"/>
                    </a:lnTo>
                    <a:lnTo>
                      <a:pt x="13507" y="151272"/>
                    </a:lnTo>
                    <a:cubicBezTo>
                      <a:pt x="22724" y="106231"/>
                      <a:pt x="36317" y="62784"/>
                      <a:pt x="53823" y="21396"/>
                    </a:cubicBezTo>
                    <a:lnTo>
                      <a:pt x="6543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Freeform: Shape 242">
                <a:extLst>
                  <a:ext uri="{FF2B5EF4-FFF2-40B4-BE49-F238E27FC236}">
                    <a16:creationId xmlns:a16="http://schemas.microsoft.com/office/drawing/2014/main" id="{3F00FD20-51DF-4AA6-B7BD-BD9179F819E6}"/>
                  </a:ext>
                </a:extLst>
              </p:cNvPr>
              <p:cNvSpPr/>
              <p:nvPr/>
            </p:nvSpPr>
            <p:spPr bwMode="auto">
              <a:xfrm>
                <a:off x="-4885030" y="-1197864"/>
                <a:ext cx="697554" cy="393494"/>
              </a:xfrm>
              <a:custGeom>
                <a:avLst/>
                <a:gdLst>
                  <a:gd name="connsiteX0" fmla="*/ 354178 w 697554"/>
                  <a:gd name="connsiteY0" fmla="*/ 0 h 393494"/>
                  <a:gd name="connsiteX1" fmla="*/ 693632 w 697554"/>
                  <a:gd name="connsiteY1" fmla="*/ 140606 h 393494"/>
                  <a:gd name="connsiteX2" fmla="*/ 697554 w 697554"/>
                  <a:gd name="connsiteY2" fmla="*/ 145359 h 393494"/>
                  <a:gd name="connsiteX3" fmla="*/ 578973 w 697554"/>
                  <a:gd name="connsiteY3" fmla="*/ 157313 h 393494"/>
                  <a:gd name="connsiteX4" fmla="*/ 229170 w 697554"/>
                  <a:gd name="connsiteY4" fmla="*/ 345908 h 393494"/>
                  <a:gd name="connsiteX5" fmla="*/ 189908 w 697554"/>
                  <a:gd name="connsiteY5" fmla="*/ 393494 h 393494"/>
                  <a:gd name="connsiteX6" fmla="*/ 188274 w 697554"/>
                  <a:gd name="connsiteY6" fmla="*/ 392607 h 393494"/>
                  <a:gd name="connsiteX7" fmla="*/ 2751 w 697554"/>
                  <a:gd name="connsiteY7" fmla="*/ 167314 h 393494"/>
                  <a:gd name="connsiteX8" fmla="*/ 0 w 697554"/>
                  <a:gd name="connsiteY8" fmla="*/ 158452 h 393494"/>
                  <a:gd name="connsiteX9" fmla="*/ 14724 w 697554"/>
                  <a:gd name="connsiteY9" fmla="*/ 140606 h 393494"/>
                  <a:gd name="connsiteX10" fmla="*/ 354178 w 697554"/>
                  <a:gd name="connsiteY10" fmla="*/ 0 h 39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7554" h="393494">
                    <a:moveTo>
                      <a:pt x="354178" y="0"/>
                    </a:moveTo>
                    <a:cubicBezTo>
                      <a:pt x="486743" y="0"/>
                      <a:pt x="606758" y="53733"/>
                      <a:pt x="693632" y="140606"/>
                    </a:cubicBezTo>
                    <a:lnTo>
                      <a:pt x="697554" y="145359"/>
                    </a:lnTo>
                    <a:lnTo>
                      <a:pt x="578973" y="157313"/>
                    </a:lnTo>
                    <a:cubicBezTo>
                      <a:pt x="443851" y="184963"/>
                      <a:pt x="323076" y="252001"/>
                      <a:pt x="229170" y="345908"/>
                    </a:cubicBezTo>
                    <a:lnTo>
                      <a:pt x="189908" y="393494"/>
                    </a:lnTo>
                    <a:lnTo>
                      <a:pt x="188274" y="392607"/>
                    </a:lnTo>
                    <a:cubicBezTo>
                      <a:pt x="106549" y="337395"/>
                      <a:pt x="41619" y="259208"/>
                      <a:pt x="2751" y="167314"/>
                    </a:cubicBezTo>
                    <a:lnTo>
                      <a:pt x="0" y="158452"/>
                    </a:lnTo>
                    <a:lnTo>
                      <a:pt x="14724" y="140606"/>
                    </a:lnTo>
                    <a:cubicBezTo>
                      <a:pt x="101598" y="53733"/>
                      <a:pt x="221613" y="0"/>
                      <a:pt x="354178" y="0"/>
                    </a:cubicBez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Freeform: Shape 243">
                <a:extLst>
                  <a:ext uri="{FF2B5EF4-FFF2-40B4-BE49-F238E27FC236}">
                    <a16:creationId xmlns:a16="http://schemas.microsoft.com/office/drawing/2014/main" id="{FCB1F795-29A9-40E5-AB4B-50A16A025D7E}"/>
                  </a:ext>
                </a:extLst>
              </p:cNvPr>
              <p:cNvSpPr/>
              <p:nvPr/>
            </p:nvSpPr>
            <p:spPr bwMode="auto">
              <a:xfrm>
                <a:off x="-5010912" y="-1000573"/>
                <a:ext cx="218386" cy="632408"/>
              </a:xfrm>
              <a:custGeom>
                <a:avLst/>
                <a:gdLst>
                  <a:gd name="connsiteX0" fmla="*/ 93839 w 218386"/>
                  <a:gd name="connsiteY0" fmla="*/ 0 h 632409"/>
                  <a:gd name="connsiteX1" fmla="*/ 102449 w 218386"/>
                  <a:gd name="connsiteY1" fmla="*/ 85408 h 632409"/>
                  <a:gd name="connsiteX2" fmla="*/ 206557 w 218386"/>
                  <a:gd name="connsiteY2" fmla="*/ 332813 h 632409"/>
                  <a:gd name="connsiteX3" fmla="*/ 218386 w 218386"/>
                  <a:gd name="connsiteY3" fmla="*/ 347150 h 632409"/>
                  <a:gd name="connsiteX4" fmla="*/ 206773 w 218386"/>
                  <a:gd name="connsiteY4" fmla="*/ 368546 h 632409"/>
                  <a:gd name="connsiteX5" fmla="*/ 166457 w 218386"/>
                  <a:gd name="connsiteY5" fmla="*/ 498422 h 632409"/>
                  <a:gd name="connsiteX6" fmla="*/ 152950 w 218386"/>
                  <a:gd name="connsiteY6" fmla="*/ 632409 h 632409"/>
                  <a:gd name="connsiteX7" fmla="*/ 140606 w 218386"/>
                  <a:gd name="connsiteY7" fmla="*/ 622225 h 632409"/>
                  <a:gd name="connsiteX8" fmla="*/ 0 w 218386"/>
                  <a:gd name="connsiteY8" fmla="*/ 282771 h 632409"/>
                  <a:gd name="connsiteX9" fmla="*/ 81987 w 218386"/>
                  <a:gd name="connsiteY9" fmla="*/ 14365 h 632409"/>
                  <a:gd name="connsiteX10" fmla="*/ 93839 w 218386"/>
                  <a:gd name="connsiteY10" fmla="*/ 0 h 63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386" h="632409">
                    <a:moveTo>
                      <a:pt x="93839" y="0"/>
                    </a:moveTo>
                    <a:lnTo>
                      <a:pt x="102449" y="85408"/>
                    </a:lnTo>
                    <a:cubicBezTo>
                      <a:pt x="120882" y="175490"/>
                      <a:pt x="156822" y="259195"/>
                      <a:pt x="206557" y="332813"/>
                    </a:cubicBezTo>
                    <a:lnTo>
                      <a:pt x="218386" y="347150"/>
                    </a:lnTo>
                    <a:lnTo>
                      <a:pt x="206773" y="368546"/>
                    </a:lnTo>
                    <a:cubicBezTo>
                      <a:pt x="189267" y="409934"/>
                      <a:pt x="175674" y="453381"/>
                      <a:pt x="166457" y="498422"/>
                    </a:cubicBezTo>
                    <a:lnTo>
                      <a:pt x="152950" y="632409"/>
                    </a:lnTo>
                    <a:lnTo>
                      <a:pt x="140606" y="622225"/>
                    </a:lnTo>
                    <a:cubicBezTo>
                      <a:pt x="53732" y="535351"/>
                      <a:pt x="0" y="415336"/>
                      <a:pt x="0" y="282771"/>
                    </a:cubicBezTo>
                    <a:cubicBezTo>
                      <a:pt x="0" y="183347"/>
                      <a:pt x="30224" y="90983"/>
                      <a:pt x="81987" y="14365"/>
                    </a:cubicBezTo>
                    <a:lnTo>
                      <a:pt x="9383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Freeform: Shape 244">
                <a:extLst>
                  <a:ext uri="{FF2B5EF4-FFF2-40B4-BE49-F238E27FC236}">
                    <a16:creationId xmlns:a16="http://schemas.microsoft.com/office/drawing/2014/main" id="{3341A1A6-AD39-4BB2-B44A-4BBABC617F5D}"/>
                  </a:ext>
                </a:extLst>
              </p:cNvPr>
              <p:cNvSpPr/>
              <p:nvPr/>
            </p:nvSpPr>
            <p:spPr bwMode="auto">
              <a:xfrm>
                <a:off x="-4792526" y="-848934"/>
                <a:ext cx="741734" cy="486223"/>
              </a:xfrm>
              <a:custGeom>
                <a:avLst/>
                <a:gdLst>
                  <a:gd name="connsiteX0" fmla="*/ 721309 w 741734"/>
                  <a:gd name="connsiteY0" fmla="*/ 0 h 486223"/>
                  <a:gd name="connsiteX1" fmla="*/ 731981 w 741734"/>
                  <a:gd name="connsiteY1" fmla="*/ 34382 h 486223"/>
                  <a:gd name="connsiteX2" fmla="*/ 741734 w 741734"/>
                  <a:gd name="connsiteY2" fmla="*/ 131131 h 486223"/>
                  <a:gd name="connsiteX3" fmla="*/ 601128 w 741734"/>
                  <a:gd name="connsiteY3" fmla="*/ 470585 h 486223"/>
                  <a:gd name="connsiteX4" fmla="*/ 584996 w 741734"/>
                  <a:gd name="connsiteY4" fmla="*/ 483895 h 486223"/>
                  <a:gd name="connsiteX5" fmla="*/ 561902 w 741734"/>
                  <a:gd name="connsiteY5" fmla="*/ 486223 h 486223"/>
                  <a:gd name="connsiteX6" fmla="*/ 72658 w 741734"/>
                  <a:gd name="connsiteY6" fmla="*/ 283571 h 486223"/>
                  <a:gd name="connsiteX7" fmla="*/ 0 w 741734"/>
                  <a:gd name="connsiteY7" fmla="*/ 195510 h 486223"/>
                  <a:gd name="connsiteX8" fmla="*/ 52179 w 741734"/>
                  <a:gd name="connsiteY8" fmla="*/ 99377 h 486223"/>
                  <a:gd name="connsiteX9" fmla="*/ 97404 w 741734"/>
                  <a:gd name="connsiteY9" fmla="*/ 44565 h 486223"/>
                  <a:gd name="connsiteX10" fmla="*/ 182752 w 741734"/>
                  <a:gd name="connsiteY10" fmla="*/ 90890 h 486223"/>
                  <a:gd name="connsiteX11" fmla="*/ 382070 w 741734"/>
                  <a:gd name="connsiteY11" fmla="*/ 131131 h 486223"/>
                  <a:gd name="connsiteX12" fmla="*/ 668370 w 741734"/>
                  <a:gd name="connsiteY12" fmla="*/ 43678 h 486223"/>
                  <a:gd name="connsiteX13" fmla="*/ 721309 w 741734"/>
                  <a:gd name="connsiteY13" fmla="*/ 0 h 48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734" h="486223">
                    <a:moveTo>
                      <a:pt x="721309" y="0"/>
                    </a:moveTo>
                    <a:lnTo>
                      <a:pt x="731981" y="34382"/>
                    </a:lnTo>
                    <a:cubicBezTo>
                      <a:pt x="738376" y="65633"/>
                      <a:pt x="741734" y="97990"/>
                      <a:pt x="741734" y="131131"/>
                    </a:cubicBezTo>
                    <a:cubicBezTo>
                      <a:pt x="741734" y="263696"/>
                      <a:pt x="688002" y="383711"/>
                      <a:pt x="601128" y="470585"/>
                    </a:cubicBezTo>
                    <a:lnTo>
                      <a:pt x="584996" y="483895"/>
                    </a:lnTo>
                    <a:lnTo>
                      <a:pt x="561902" y="486223"/>
                    </a:lnTo>
                    <a:cubicBezTo>
                      <a:pt x="370840" y="486223"/>
                      <a:pt x="197866" y="408780"/>
                      <a:pt x="72658" y="283571"/>
                    </a:cubicBezTo>
                    <a:lnTo>
                      <a:pt x="0" y="195510"/>
                    </a:lnTo>
                    <a:lnTo>
                      <a:pt x="52179" y="99377"/>
                    </a:lnTo>
                    <a:lnTo>
                      <a:pt x="97404" y="44565"/>
                    </a:lnTo>
                    <a:lnTo>
                      <a:pt x="182752" y="90890"/>
                    </a:lnTo>
                    <a:cubicBezTo>
                      <a:pt x="244014" y="116802"/>
                      <a:pt x="311369" y="131131"/>
                      <a:pt x="382070" y="131131"/>
                    </a:cubicBezTo>
                    <a:cubicBezTo>
                      <a:pt x="488122" y="131131"/>
                      <a:pt x="586644" y="98891"/>
                      <a:pt x="668370" y="43678"/>
                    </a:cubicBezTo>
                    <a:lnTo>
                      <a:pt x="72130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Oval 245">
                <a:extLst>
                  <a:ext uri="{FF2B5EF4-FFF2-40B4-BE49-F238E27FC236}">
                    <a16:creationId xmlns:a16="http://schemas.microsoft.com/office/drawing/2014/main" id="{1D20FBC8-D9DB-45D6-A657-F62E536D82A6}"/>
                  </a:ext>
                </a:extLst>
              </p:cNvPr>
              <p:cNvSpPr/>
              <p:nvPr/>
            </p:nvSpPr>
            <p:spPr bwMode="auto">
              <a:xfrm>
                <a:off x="-4921638" y="-737856"/>
                <a:ext cx="253617" cy="253616"/>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Oval 246">
                <a:extLst>
                  <a:ext uri="{FF2B5EF4-FFF2-40B4-BE49-F238E27FC236}">
                    <a16:creationId xmlns:a16="http://schemas.microsoft.com/office/drawing/2014/main" id="{2D6744BC-E13B-4CE9-A9C5-C705E02D6D9B}"/>
                  </a:ext>
                </a:extLst>
              </p:cNvPr>
              <p:cNvSpPr/>
              <p:nvPr/>
            </p:nvSpPr>
            <p:spPr bwMode="auto">
              <a:xfrm>
                <a:off x="-4434492" y="-820835"/>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Oval 247">
                <a:extLst>
                  <a:ext uri="{FF2B5EF4-FFF2-40B4-BE49-F238E27FC236}">
                    <a16:creationId xmlns:a16="http://schemas.microsoft.com/office/drawing/2014/main" id="{97B5344B-B109-4E6B-8907-EA5DD03E950E}"/>
                  </a:ext>
                </a:extLst>
              </p:cNvPr>
              <p:cNvSpPr/>
              <p:nvPr/>
            </p:nvSpPr>
            <p:spPr bwMode="auto">
              <a:xfrm>
                <a:off x="-4607554" y="-532521"/>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49" name="Graphic 1037">
            <a:extLst>
              <a:ext uri="{FF2B5EF4-FFF2-40B4-BE49-F238E27FC236}">
                <a16:creationId xmlns:a16="http://schemas.microsoft.com/office/drawing/2014/main" id="{BE2295D5-4382-4C40-BA83-53A672EC8959}"/>
              </a:ext>
            </a:extLst>
          </p:cNvPr>
          <p:cNvGrpSpPr/>
          <p:nvPr/>
        </p:nvGrpSpPr>
        <p:grpSpPr>
          <a:xfrm>
            <a:off x="9900683" y="3319872"/>
            <a:ext cx="409616" cy="410249"/>
            <a:chOff x="7564432" y="4899643"/>
            <a:chExt cx="1955769" cy="1958789"/>
          </a:xfrm>
          <a:solidFill>
            <a:schemeClr val="tx2"/>
          </a:solidFill>
        </p:grpSpPr>
        <p:sp>
          <p:nvSpPr>
            <p:cNvPr id="250" name="Freeform: Shape 249">
              <a:extLst>
                <a:ext uri="{FF2B5EF4-FFF2-40B4-BE49-F238E27FC236}">
                  <a16:creationId xmlns:a16="http://schemas.microsoft.com/office/drawing/2014/main" id="{D737151F-CB8D-4787-B3E3-0EDA93CFC1A4}"/>
                </a:ext>
              </a:extLst>
            </p:cNvPr>
            <p:cNvSpPr/>
            <p:nvPr/>
          </p:nvSpPr>
          <p:spPr>
            <a:xfrm>
              <a:off x="8460085" y="4899643"/>
              <a:ext cx="1060068" cy="938124"/>
            </a:xfrm>
            <a:custGeom>
              <a:avLst/>
              <a:gdLst>
                <a:gd name="connsiteX0" fmla="*/ 1060048 w 1060068"/>
                <a:gd name="connsiteY0" fmla="*/ 463969 h 938124"/>
                <a:gd name="connsiteX1" fmla="*/ 1060058 w 1060068"/>
                <a:gd name="connsiteY1" fmla="*/ 911710 h 938124"/>
                <a:gd name="connsiteX2" fmla="*/ 1042739 w 1060068"/>
                <a:gd name="connsiteY2" fmla="*/ 928911 h 938124"/>
                <a:gd name="connsiteX3" fmla="*/ 761245 w 1060068"/>
                <a:gd name="connsiteY3" fmla="*/ 930920 h 938124"/>
                <a:gd name="connsiteX4" fmla="*/ 517166 w 1060068"/>
                <a:gd name="connsiteY4" fmla="*/ 932859 h 938124"/>
                <a:gd name="connsiteX5" fmla="*/ 265210 w 1060068"/>
                <a:gd name="connsiteY5" fmla="*/ 934848 h 938124"/>
                <a:gd name="connsiteX6" fmla="*/ 29992 w 1060068"/>
                <a:gd name="connsiteY6" fmla="*/ 936837 h 938124"/>
                <a:gd name="connsiteX7" fmla="*/ 13323 w 1060068"/>
                <a:gd name="connsiteY7" fmla="*/ 937900 h 938124"/>
                <a:gd name="connsiteX8" fmla="*/ 169 w 1060068"/>
                <a:gd name="connsiteY8" fmla="*/ 926499 h 938124"/>
                <a:gd name="connsiteX9" fmla="*/ 150 w 1060068"/>
                <a:gd name="connsiteY9" fmla="*/ 919607 h 938124"/>
                <a:gd name="connsiteX10" fmla="*/ 199 w 1060068"/>
                <a:gd name="connsiteY10" fmla="*/ 170749 h 938124"/>
                <a:gd name="connsiteX11" fmla="*/ 17449 w 1060068"/>
                <a:gd name="connsiteY11" fmla="*/ 150910 h 938124"/>
                <a:gd name="connsiteX12" fmla="*/ 146932 w 1060068"/>
                <a:gd name="connsiteY12" fmla="*/ 132114 h 938124"/>
                <a:gd name="connsiteX13" fmla="*/ 276425 w 1060068"/>
                <a:gd name="connsiteY13" fmla="*/ 113368 h 938124"/>
                <a:gd name="connsiteX14" fmla="*/ 402954 w 1060068"/>
                <a:gd name="connsiteY14" fmla="*/ 94739 h 938124"/>
                <a:gd name="connsiteX15" fmla="*/ 546074 w 1060068"/>
                <a:gd name="connsiteY15" fmla="*/ 74014 h 938124"/>
                <a:gd name="connsiteX16" fmla="*/ 672603 w 1060068"/>
                <a:gd name="connsiteY16" fmla="*/ 55405 h 938124"/>
                <a:gd name="connsiteX17" fmla="*/ 815723 w 1060068"/>
                <a:gd name="connsiteY17" fmla="*/ 34660 h 938124"/>
                <a:gd name="connsiteX18" fmla="*/ 942262 w 1060068"/>
                <a:gd name="connsiteY18" fmla="*/ 16061 h 938124"/>
                <a:gd name="connsiteX19" fmla="*/ 1050330 w 1060068"/>
                <a:gd name="connsiteY19" fmla="*/ 376 h 938124"/>
                <a:gd name="connsiteX20" fmla="*/ 1059979 w 1060068"/>
                <a:gd name="connsiteY20" fmla="*/ 8342 h 938124"/>
                <a:gd name="connsiteX21" fmla="*/ 1060038 w 1060068"/>
                <a:gd name="connsiteY21" fmla="*/ 18178 h 938124"/>
                <a:gd name="connsiteX22" fmla="*/ 1060048 w 1060068"/>
                <a:gd name="connsiteY22" fmla="*/ 463969 h 93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60068" h="938124">
                  <a:moveTo>
                    <a:pt x="1060048" y="463969"/>
                  </a:moveTo>
                  <a:cubicBezTo>
                    <a:pt x="1060048" y="613213"/>
                    <a:pt x="1060038" y="762467"/>
                    <a:pt x="1060058" y="911710"/>
                  </a:cubicBezTo>
                  <a:cubicBezTo>
                    <a:pt x="1060058" y="929561"/>
                    <a:pt x="1060619" y="928793"/>
                    <a:pt x="1042739" y="928911"/>
                  </a:cubicBezTo>
                  <a:cubicBezTo>
                    <a:pt x="948908" y="929541"/>
                    <a:pt x="855076" y="930211"/>
                    <a:pt x="761245" y="930920"/>
                  </a:cubicBezTo>
                  <a:cubicBezTo>
                    <a:pt x="679889" y="931530"/>
                    <a:pt x="598523" y="932219"/>
                    <a:pt x="517166" y="932859"/>
                  </a:cubicBezTo>
                  <a:cubicBezTo>
                    <a:pt x="433181" y="933529"/>
                    <a:pt x="349195" y="934169"/>
                    <a:pt x="265210" y="934848"/>
                  </a:cubicBezTo>
                  <a:cubicBezTo>
                    <a:pt x="186808" y="935478"/>
                    <a:pt x="108395" y="936128"/>
                    <a:pt x="29992" y="936837"/>
                  </a:cubicBezTo>
                  <a:cubicBezTo>
                    <a:pt x="24429" y="936886"/>
                    <a:pt x="18867" y="937418"/>
                    <a:pt x="13323" y="937900"/>
                  </a:cubicBezTo>
                  <a:cubicBezTo>
                    <a:pt x="2463" y="938846"/>
                    <a:pt x="406" y="937123"/>
                    <a:pt x="169" y="926499"/>
                  </a:cubicBezTo>
                  <a:cubicBezTo>
                    <a:pt x="120" y="924205"/>
                    <a:pt x="150" y="921911"/>
                    <a:pt x="150" y="919607"/>
                  </a:cubicBezTo>
                  <a:cubicBezTo>
                    <a:pt x="150" y="669984"/>
                    <a:pt x="130" y="420372"/>
                    <a:pt x="199" y="170749"/>
                  </a:cubicBezTo>
                  <a:cubicBezTo>
                    <a:pt x="199" y="154090"/>
                    <a:pt x="-3129" y="153864"/>
                    <a:pt x="17449" y="150910"/>
                  </a:cubicBezTo>
                  <a:cubicBezTo>
                    <a:pt x="60623" y="144707"/>
                    <a:pt x="103767" y="138376"/>
                    <a:pt x="146932" y="132114"/>
                  </a:cubicBezTo>
                  <a:cubicBezTo>
                    <a:pt x="190096" y="125852"/>
                    <a:pt x="233270" y="119669"/>
                    <a:pt x="276425" y="113368"/>
                  </a:cubicBezTo>
                  <a:cubicBezTo>
                    <a:pt x="318604" y="107214"/>
                    <a:pt x="360774" y="100893"/>
                    <a:pt x="402954" y="94739"/>
                  </a:cubicBezTo>
                  <a:cubicBezTo>
                    <a:pt x="450657" y="87778"/>
                    <a:pt x="498380" y="80965"/>
                    <a:pt x="546074" y="74014"/>
                  </a:cubicBezTo>
                  <a:cubicBezTo>
                    <a:pt x="588263" y="67860"/>
                    <a:pt x="630423" y="61559"/>
                    <a:pt x="672603" y="55405"/>
                  </a:cubicBezTo>
                  <a:cubicBezTo>
                    <a:pt x="720306" y="48444"/>
                    <a:pt x="768019" y="41621"/>
                    <a:pt x="815723" y="34660"/>
                  </a:cubicBezTo>
                  <a:cubicBezTo>
                    <a:pt x="857912" y="28506"/>
                    <a:pt x="900072" y="22234"/>
                    <a:pt x="942262" y="16061"/>
                  </a:cubicBezTo>
                  <a:cubicBezTo>
                    <a:pt x="978278" y="10793"/>
                    <a:pt x="1014304" y="5555"/>
                    <a:pt x="1050330" y="376"/>
                  </a:cubicBezTo>
                  <a:cubicBezTo>
                    <a:pt x="1058305" y="-766"/>
                    <a:pt x="1059595" y="367"/>
                    <a:pt x="1059979" y="8342"/>
                  </a:cubicBezTo>
                  <a:cubicBezTo>
                    <a:pt x="1060136" y="11611"/>
                    <a:pt x="1060038" y="14899"/>
                    <a:pt x="1060038" y="18178"/>
                  </a:cubicBezTo>
                  <a:cubicBezTo>
                    <a:pt x="1060048" y="166781"/>
                    <a:pt x="1060048" y="315375"/>
                    <a:pt x="1060048" y="463969"/>
                  </a:cubicBezTo>
                  <a:close/>
                </a:path>
              </a:pathLst>
            </a:custGeom>
            <a:grpFill/>
            <a:ln w="983"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376F1C4C-EA94-4E4B-A558-B7A1109D7316}"/>
                </a:ext>
              </a:extLst>
            </p:cNvPr>
            <p:cNvSpPr/>
            <p:nvPr/>
          </p:nvSpPr>
          <p:spPr>
            <a:xfrm>
              <a:off x="8458414" y="5932221"/>
              <a:ext cx="1061787" cy="926211"/>
            </a:xfrm>
            <a:custGeom>
              <a:avLst/>
              <a:gdLst>
                <a:gd name="connsiteX0" fmla="*/ 1061719 w 1061787"/>
                <a:gd name="connsiteY0" fmla="*/ 926211 h 926211"/>
                <a:gd name="connsiteX1" fmla="*/ 1049234 w 1061787"/>
                <a:gd name="connsiteY1" fmla="*/ 925414 h 926211"/>
                <a:gd name="connsiteX2" fmla="*/ 905081 w 1061787"/>
                <a:gd name="connsiteY2" fmla="*/ 905082 h 926211"/>
                <a:gd name="connsiteX3" fmla="*/ 785276 w 1061787"/>
                <a:gd name="connsiteY3" fmla="*/ 888206 h 926211"/>
                <a:gd name="connsiteX4" fmla="*/ 654769 w 1061787"/>
                <a:gd name="connsiteY4" fmla="*/ 869686 h 926211"/>
                <a:gd name="connsiteX5" fmla="*/ 521328 w 1061787"/>
                <a:gd name="connsiteY5" fmla="*/ 850851 h 926211"/>
                <a:gd name="connsiteX6" fmla="*/ 373286 w 1061787"/>
                <a:gd name="connsiteY6" fmla="*/ 829929 h 926211"/>
                <a:gd name="connsiteX7" fmla="*/ 240800 w 1061787"/>
                <a:gd name="connsiteY7" fmla="*/ 811379 h 926211"/>
                <a:gd name="connsiteX8" fmla="*/ 93732 w 1061787"/>
                <a:gd name="connsiteY8" fmla="*/ 790545 h 926211"/>
                <a:gd name="connsiteX9" fmla="*/ 17741 w 1061787"/>
                <a:gd name="connsiteY9" fmla="*/ 779912 h 926211"/>
                <a:gd name="connsiteX10" fmla="*/ 1821 w 1061787"/>
                <a:gd name="connsiteY10" fmla="*/ 761805 h 926211"/>
                <a:gd name="connsiteX11" fmla="*/ 1525 w 1061787"/>
                <a:gd name="connsiteY11" fmla="*/ 329817 h 926211"/>
                <a:gd name="connsiteX12" fmla="*/ 9 w 1061787"/>
                <a:gd name="connsiteY12" fmla="*/ 16975 h 926211"/>
                <a:gd name="connsiteX13" fmla="*/ 16530 w 1061787"/>
                <a:gd name="connsiteY13" fmla="*/ 0 h 926211"/>
                <a:gd name="connsiteX14" fmla="*/ 1046300 w 1061787"/>
                <a:gd name="connsiteY14" fmla="*/ 444 h 926211"/>
                <a:gd name="connsiteX15" fmla="*/ 1061788 w 1061787"/>
                <a:gd name="connsiteY15" fmla="*/ 15537 h 926211"/>
                <a:gd name="connsiteX16" fmla="*/ 1061729 w 1061787"/>
                <a:gd name="connsiteY16" fmla="*/ 912969 h 926211"/>
                <a:gd name="connsiteX17" fmla="*/ 1061719 w 1061787"/>
                <a:gd name="connsiteY17" fmla="*/ 926211 h 92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787" h="926211">
                  <a:moveTo>
                    <a:pt x="1061719" y="926211"/>
                  </a:moveTo>
                  <a:cubicBezTo>
                    <a:pt x="1056274" y="925877"/>
                    <a:pt x="1052720" y="925906"/>
                    <a:pt x="1049234" y="925414"/>
                  </a:cubicBezTo>
                  <a:cubicBezTo>
                    <a:pt x="1001177" y="918679"/>
                    <a:pt x="953129" y="911866"/>
                    <a:pt x="905081" y="905082"/>
                  </a:cubicBezTo>
                  <a:cubicBezTo>
                    <a:pt x="865146" y="899450"/>
                    <a:pt x="825211" y="893848"/>
                    <a:pt x="785276" y="888206"/>
                  </a:cubicBezTo>
                  <a:cubicBezTo>
                    <a:pt x="741767" y="882053"/>
                    <a:pt x="698268" y="875850"/>
                    <a:pt x="654769" y="869686"/>
                  </a:cubicBezTo>
                  <a:cubicBezTo>
                    <a:pt x="610296" y="863395"/>
                    <a:pt x="565812" y="857133"/>
                    <a:pt x="521328" y="850851"/>
                  </a:cubicBezTo>
                  <a:cubicBezTo>
                    <a:pt x="471981" y="843880"/>
                    <a:pt x="422633" y="836870"/>
                    <a:pt x="373286" y="829929"/>
                  </a:cubicBezTo>
                  <a:cubicBezTo>
                    <a:pt x="329127" y="823716"/>
                    <a:pt x="284958" y="817602"/>
                    <a:pt x="240800" y="811379"/>
                  </a:cubicBezTo>
                  <a:cubicBezTo>
                    <a:pt x="191777" y="804467"/>
                    <a:pt x="142754" y="797477"/>
                    <a:pt x="93732" y="790545"/>
                  </a:cubicBezTo>
                  <a:cubicBezTo>
                    <a:pt x="68408" y="786961"/>
                    <a:pt x="43085" y="783338"/>
                    <a:pt x="17741" y="779912"/>
                  </a:cubicBezTo>
                  <a:cubicBezTo>
                    <a:pt x="1860" y="777765"/>
                    <a:pt x="1831" y="777913"/>
                    <a:pt x="1821" y="761805"/>
                  </a:cubicBezTo>
                  <a:cubicBezTo>
                    <a:pt x="1742" y="617809"/>
                    <a:pt x="1840" y="473813"/>
                    <a:pt x="1525" y="329817"/>
                  </a:cubicBezTo>
                  <a:cubicBezTo>
                    <a:pt x="1299" y="225540"/>
                    <a:pt x="511" y="121252"/>
                    <a:pt x="9" y="16975"/>
                  </a:cubicBezTo>
                  <a:cubicBezTo>
                    <a:pt x="-70" y="10"/>
                    <a:pt x="-1" y="-9"/>
                    <a:pt x="16530" y="0"/>
                  </a:cubicBezTo>
                  <a:cubicBezTo>
                    <a:pt x="359787" y="148"/>
                    <a:pt x="703044" y="296"/>
                    <a:pt x="1046300" y="444"/>
                  </a:cubicBezTo>
                  <a:cubicBezTo>
                    <a:pt x="1061758" y="453"/>
                    <a:pt x="1061788" y="473"/>
                    <a:pt x="1061788" y="15537"/>
                  </a:cubicBezTo>
                  <a:cubicBezTo>
                    <a:pt x="1061778" y="314684"/>
                    <a:pt x="1061748" y="613822"/>
                    <a:pt x="1061729" y="912969"/>
                  </a:cubicBezTo>
                  <a:cubicBezTo>
                    <a:pt x="1061719" y="916809"/>
                    <a:pt x="1061719" y="920678"/>
                    <a:pt x="1061719" y="926211"/>
                  </a:cubicBezTo>
                  <a:close/>
                </a:path>
              </a:pathLst>
            </a:custGeom>
            <a:grpFill/>
            <a:ln w="983"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76F1AF0C-3DC7-47C6-9A73-7270CCED0158}"/>
                </a:ext>
              </a:extLst>
            </p:cNvPr>
            <p:cNvSpPr/>
            <p:nvPr/>
          </p:nvSpPr>
          <p:spPr>
            <a:xfrm>
              <a:off x="7564432" y="5068296"/>
              <a:ext cx="801409" cy="775511"/>
            </a:xfrm>
            <a:custGeom>
              <a:avLst/>
              <a:gdLst>
                <a:gd name="connsiteX0" fmla="*/ 801410 w 801409"/>
                <a:gd name="connsiteY0" fmla="*/ 384934 h 775511"/>
                <a:gd name="connsiteX1" fmla="*/ 801410 w 801409"/>
                <a:gd name="connsiteY1" fmla="*/ 752993 h 775511"/>
                <a:gd name="connsiteX2" fmla="*/ 783973 w 801409"/>
                <a:gd name="connsiteY2" fmla="*/ 770065 h 775511"/>
                <a:gd name="connsiteX3" fmla="*/ 738682 w 801409"/>
                <a:gd name="connsiteY3" fmla="*/ 770115 h 775511"/>
                <a:gd name="connsiteX4" fmla="*/ 381355 w 801409"/>
                <a:gd name="connsiteY4" fmla="*/ 772104 h 775511"/>
                <a:gd name="connsiteX5" fmla="*/ 51597 w 801409"/>
                <a:gd name="connsiteY5" fmla="*/ 774112 h 775511"/>
                <a:gd name="connsiteX6" fmla="*/ 16231 w 801409"/>
                <a:gd name="connsiteY6" fmla="*/ 775471 h 775511"/>
                <a:gd name="connsiteX7" fmla="*/ 1669 w 801409"/>
                <a:gd name="connsiteY7" fmla="*/ 760544 h 775511"/>
                <a:gd name="connsiteX8" fmla="*/ 1541 w 801409"/>
                <a:gd name="connsiteY8" fmla="*/ 402322 h 775511"/>
                <a:gd name="connsiteX9" fmla="*/ 1413 w 801409"/>
                <a:gd name="connsiteY9" fmla="*/ 208457 h 775511"/>
                <a:gd name="connsiteX10" fmla="*/ 44 w 801409"/>
                <a:gd name="connsiteY10" fmla="*/ 123891 h 775511"/>
                <a:gd name="connsiteX11" fmla="*/ 133 w 801409"/>
                <a:gd name="connsiteY11" fmla="*/ 116024 h 775511"/>
                <a:gd name="connsiteX12" fmla="*/ 8965 w 801409"/>
                <a:gd name="connsiteY12" fmla="*/ 106562 h 775511"/>
                <a:gd name="connsiteX13" fmla="*/ 113282 w 801409"/>
                <a:gd name="connsiteY13" fmla="*/ 92482 h 775511"/>
                <a:gd name="connsiteX14" fmla="*/ 221468 w 801409"/>
                <a:gd name="connsiteY14" fmla="*/ 77654 h 775511"/>
                <a:gd name="connsiteX15" fmla="*/ 347239 w 801409"/>
                <a:gd name="connsiteY15" fmla="*/ 60788 h 775511"/>
                <a:gd name="connsiteX16" fmla="*/ 466148 w 801409"/>
                <a:gd name="connsiteY16" fmla="*/ 44474 h 775511"/>
                <a:gd name="connsiteX17" fmla="*/ 576294 w 801409"/>
                <a:gd name="connsiteY17" fmla="*/ 29479 h 775511"/>
                <a:gd name="connsiteX18" fmla="*/ 714697 w 801409"/>
                <a:gd name="connsiteY18" fmla="*/ 10525 h 775511"/>
                <a:gd name="connsiteX19" fmla="*/ 789762 w 801409"/>
                <a:gd name="connsiteY19" fmla="*/ 364 h 775511"/>
                <a:gd name="connsiteX20" fmla="*/ 801272 w 801409"/>
                <a:gd name="connsiteY20" fmla="*/ 9984 h 775511"/>
                <a:gd name="connsiteX21" fmla="*/ 801311 w 801409"/>
                <a:gd name="connsiteY21" fmla="*/ 18845 h 775511"/>
                <a:gd name="connsiteX22" fmla="*/ 801311 w 801409"/>
                <a:gd name="connsiteY22" fmla="*/ 384944 h 775511"/>
                <a:gd name="connsiteX23" fmla="*/ 801410 w 801409"/>
                <a:gd name="connsiteY23" fmla="*/ 384934 h 77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1409" h="775511">
                  <a:moveTo>
                    <a:pt x="801410" y="384934"/>
                  </a:moveTo>
                  <a:cubicBezTo>
                    <a:pt x="801410" y="507624"/>
                    <a:pt x="801410" y="630303"/>
                    <a:pt x="801410" y="752993"/>
                  </a:cubicBezTo>
                  <a:cubicBezTo>
                    <a:pt x="801410" y="770036"/>
                    <a:pt x="801400" y="770036"/>
                    <a:pt x="783973" y="770065"/>
                  </a:cubicBezTo>
                  <a:cubicBezTo>
                    <a:pt x="768879" y="770095"/>
                    <a:pt x="753775" y="770036"/>
                    <a:pt x="738682" y="770115"/>
                  </a:cubicBezTo>
                  <a:cubicBezTo>
                    <a:pt x="619576" y="770765"/>
                    <a:pt x="500461" y="771414"/>
                    <a:pt x="381355" y="772104"/>
                  </a:cubicBezTo>
                  <a:cubicBezTo>
                    <a:pt x="271436" y="772734"/>
                    <a:pt x="161517" y="773364"/>
                    <a:pt x="51597" y="774112"/>
                  </a:cubicBezTo>
                  <a:cubicBezTo>
                    <a:pt x="39802" y="774191"/>
                    <a:pt x="28017" y="775284"/>
                    <a:pt x="16231" y="775471"/>
                  </a:cubicBezTo>
                  <a:cubicBezTo>
                    <a:pt x="1728" y="775697"/>
                    <a:pt x="1669" y="775491"/>
                    <a:pt x="1669" y="760544"/>
                  </a:cubicBezTo>
                  <a:cubicBezTo>
                    <a:pt x="1610" y="641144"/>
                    <a:pt x="1580" y="521733"/>
                    <a:pt x="1541" y="402322"/>
                  </a:cubicBezTo>
                  <a:cubicBezTo>
                    <a:pt x="1521" y="337704"/>
                    <a:pt x="1639" y="273075"/>
                    <a:pt x="1413" y="208457"/>
                  </a:cubicBezTo>
                  <a:cubicBezTo>
                    <a:pt x="1315" y="180268"/>
                    <a:pt x="517" y="152079"/>
                    <a:pt x="44" y="123891"/>
                  </a:cubicBezTo>
                  <a:cubicBezTo>
                    <a:pt x="5" y="121272"/>
                    <a:pt x="-64" y="118633"/>
                    <a:pt x="133" y="116024"/>
                  </a:cubicBezTo>
                  <a:cubicBezTo>
                    <a:pt x="645" y="109132"/>
                    <a:pt x="2043" y="107507"/>
                    <a:pt x="8965" y="106562"/>
                  </a:cubicBezTo>
                  <a:cubicBezTo>
                    <a:pt x="43731" y="101826"/>
                    <a:pt x="78516" y="97218"/>
                    <a:pt x="113282" y="92482"/>
                  </a:cubicBezTo>
                  <a:cubicBezTo>
                    <a:pt x="149347" y="87579"/>
                    <a:pt x="185403" y="82538"/>
                    <a:pt x="221468" y="77654"/>
                  </a:cubicBezTo>
                  <a:cubicBezTo>
                    <a:pt x="263382" y="71983"/>
                    <a:pt x="305326" y="66470"/>
                    <a:pt x="347239" y="60788"/>
                  </a:cubicBezTo>
                  <a:cubicBezTo>
                    <a:pt x="386879" y="55413"/>
                    <a:pt x="426509" y="49889"/>
                    <a:pt x="466148" y="44474"/>
                  </a:cubicBezTo>
                  <a:cubicBezTo>
                    <a:pt x="502863" y="39452"/>
                    <a:pt x="539579" y="34500"/>
                    <a:pt x="576294" y="29479"/>
                  </a:cubicBezTo>
                  <a:cubicBezTo>
                    <a:pt x="622432" y="23177"/>
                    <a:pt x="668559" y="16837"/>
                    <a:pt x="714697" y="10525"/>
                  </a:cubicBezTo>
                  <a:cubicBezTo>
                    <a:pt x="739716" y="7109"/>
                    <a:pt x="764724" y="3653"/>
                    <a:pt x="789762" y="364"/>
                  </a:cubicBezTo>
                  <a:cubicBezTo>
                    <a:pt x="799175" y="-876"/>
                    <a:pt x="800927" y="748"/>
                    <a:pt x="801272" y="9984"/>
                  </a:cubicBezTo>
                  <a:cubicBezTo>
                    <a:pt x="801380" y="12928"/>
                    <a:pt x="801311" y="15891"/>
                    <a:pt x="801311" y="18845"/>
                  </a:cubicBezTo>
                  <a:cubicBezTo>
                    <a:pt x="801311" y="140875"/>
                    <a:pt x="801311" y="262905"/>
                    <a:pt x="801311" y="384944"/>
                  </a:cubicBezTo>
                  <a:cubicBezTo>
                    <a:pt x="801331" y="384934"/>
                    <a:pt x="801370" y="384934"/>
                    <a:pt x="801410" y="384934"/>
                  </a:cubicBezTo>
                  <a:close/>
                </a:path>
              </a:pathLst>
            </a:custGeom>
            <a:grpFill/>
            <a:ln w="983"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8F14B46E-B601-4CD8-AFD8-4700EF59C9DB}"/>
                </a:ext>
              </a:extLst>
            </p:cNvPr>
            <p:cNvSpPr/>
            <p:nvPr/>
          </p:nvSpPr>
          <p:spPr>
            <a:xfrm>
              <a:off x="7566045" y="5920720"/>
              <a:ext cx="799790" cy="776227"/>
            </a:xfrm>
            <a:custGeom>
              <a:avLst/>
              <a:gdLst>
                <a:gd name="connsiteX0" fmla="*/ 7 w 799790"/>
                <a:gd name="connsiteY0" fmla="*/ 333264 h 776227"/>
                <a:gd name="connsiteX1" fmla="*/ 7 w 799790"/>
                <a:gd name="connsiteY1" fmla="*/ 16385 h 776227"/>
                <a:gd name="connsiteX2" fmla="*/ 16125 w 799790"/>
                <a:gd name="connsiteY2" fmla="*/ 1 h 776227"/>
                <a:gd name="connsiteX3" fmla="*/ 101784 w 799790"/>
                <a:gd name="connsiteY3" fmla="*/ 149 h 776227"/>
                <a:gd name="connsiteX4" fmla="*/ 415779 w 799790"/>
                <a:gd name="connsiteY4" fmla="*/ 2118 h 776227"/>
                <a:gd name="connsiteX5" fmla="*/ 707128 w 799790"/>
                <a:gd name="connsiteY5" fmla="*/ 4127 h 776227"/>
                <a:gd name="connsiteX6" fmla="*/ 787785 w 799790"/>
                <a:gd name="connsiteY6" fmla="*/ 5712 h 776227"/>
                <a:gd name="connsiteX7" fmla="*/ 798104 w 799790"/>
                <a:gd name="connsiteY7" fmla="*/ 15991 h 776227"/>
                <a:gd name="connsiteX8" fmla="*/ 798183 w 799790"/>
                <a:gd name="connsiteY8" fmla="*/ 87826 h 776227"/>
                <a:gd name="connsiteX9" fmla="*/ 798242 w 799790"/>
                <a:gd name="connsiteY9" fmla="*/ 255128 h 776227"/>
                <a:gd name="connsiteX10" fmla="*/ 799748 w 799790"/>
                <a:gd name="connsiteY10" fmla="*/ 757936 h 776227"/>
                <a:gd name="connsiteX11" fmla="*/ 799640 w 799790"/>
                <a:gd name="connsiteY11" fmla="*/ 768757 h 776227"/>
                <a:gd name="connsiteX12" fmla="*/ 791182 w 799790"/>
                <a:gd name="connsiteY12" fmla="*/ 776013 h 776227"/>
                <a:gd name="connsiteX13" fmla="*/ 753128 w 799790"/>
                <a:gd name="connsiteY13" fmla="*/ 771160 h 776227"/>
                <a:gd name="connsiteX14" fmla="*/ 611820 w 799790"/>
                <a:gd name="connsiteY14" fmla="*/ 751793 h 776227"/>
                <a:gd name="connsiteX15" fmla="*/ 506617 w 799790"/>
                <a:gd name="connsiteY15" fmla="*/ 736984 h 776227"/>
                <a:gd name="connsiteX16" fmla="*/ 386724 w 799790"/>
                <a:gd name="connsiteY16" fmla="*/ 720670 h 776227"/>
                <a:gd name="connsiteX17" fmla="*/ 249334 w 799790"/>
                <a:gd name="connsiteY17" fmla="*/ 701667 h 776227"/>
                <a:gd name="connsiteX18" fmla="*/ 113855 w 799790"/>
                <a:gd name="connsiteY18" fmla="*/ 683196 h 776227"/>
                <a:gd name="connsiteX19" fmla="*/ 10542 w 799790"/>
                <a:gd name="connsiteY19" fmla="*/ 669087 h 776227"/>
                <a:gd name="connsiteX20" fmla="*/ 66 w 799790"/>
                <a:gd name="connsiteY20" fmla="*/ 657036 h 776227"/>
                <a:gd name="connsiteX21" fmla="*/ 17 w 799790"/>
                <a:gd name="connsiteY21" fmla="*/ 550750 h 776227"/>
                <a:gd name="connsiteX22" fmla="*/ 7 w 799790"/>
                <a:gd name="connsiteY22" fmla="*/ 333264 h 77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9790" h="776227">
                  <a:moveTo>
                    <a:pt x="7" y="333264"/>
                  </a:moveTo>
                  <a:cubicBezTo>
                    <a:pt x="-2" y="227638"/>
                    <a:pt x="-2" y="122011"/>
                    <a:pt x="7" y="16385"/>
                  </a:cubicBezTo>
                  <a:cubicBezTo>
                    <a:pt x="7" y="-9"/>
                    <a:pt x="27" y="-18"/>
                    <a:pt x="16125" y="1"/>
                  </a:cubicBezTo>
                  <a:cubicBezTo>
                    <a:pt x="44678" y="41"/>
                    <a:pt x="73231" y="-18"/>
                    <a:pt x="101784" y="149"/>
                  </a:cubicBezTo>
                  <a:cubicBezTo>
                    <a:pt x="206446" y="759"/>
                    <a:pt x="311117" y="1439"/>
                    <a:pt x="415779" y="2118"/>
                  </a:cubicBezTo>
                  <a:cubicBezTo>
                    <a:pt x="512899" y="2748"/>
                    <a:pt x="610018" y="3349"/>
                    <a:pt x="707128" y="4127"/>
                  </a:cubicBezTo>
                  <a:cubicBezTo>
                    <a:pt x="734017" y="4343"/>
                    <a:pt x="760896" y="5111"/>
                    <a:pt x="787785" y="5712"/>
                  </a:cubicBezTo>
                  <a:cubicBezTo>
                    <a:pt x="796942" y="5919"/>
                    <a:pt x="798045" y="6903"/>
                    <a:pt x="798104" y="15991"/>
                  </a:cubicBezTo>
                  <a:cubicBezTo>
                    <a:pt x="798252" y="39936"/>
                    <a:pt x="798173" y="63881"/>
                    <a:pt x="798183" y="87826"/>
                  </a:cubicBezTo>
                  <a:cubicBezTo>
                    <a:pt x="798202" y="143593"/>
                    <a:pt x="798094" y="199360"/>
                    <a:pt x="798242" y="255128"/>
                  </a:cubicBezTo>
                  <a:cubicBezTo>
                    <a:pt x="798695" y="422734"/>
                    <a:pt x="799246" y="590330"/>
                    <a:pt x="799748" y="757936"/>
                  </a:cubicBezTo>
                  <a:cubicBezTo>
                    <a:pt x="799758" y="761540"/>
                    <a:pt x="799886" y="765163"/>
                    <a:pt x="799640" y="768757"/>
                  </a:cubicBezTo>
                  <a:cubicBezTo>
                    <a:pt x="799177" y="775689"/>
                    <a:pt x="798104" y="776791"/>
                    <a:pt x="791182" y="776013"/>
                  </a:cubicBezTo>
                  <a:cubicBezTo>
                    <a:pt x="778471" y="774596"/>
                    <a:pt x="765800" y="772892"/>
                    <a:pt x="753128" y="771160"/>
                  </a:cubicBezTo>
                  <a:cubicBezTo>
                    <a:pt x="706015" y="764740"/>
                    <a:pt x="658913" y="758320"/>
                    <a:pt x="611820" y="751793"/>
                  </a:cubicBezTo>
                  <a:cubicBezTo>
                    <a:pt x="576739" y="746929"/>
                    <a:pt x="541698" y="741829"/>
                    <a:pt x="506617" y="736984"/>
                  </a:cubicBezTo>
                  <a:cubicBezTo>
                    <a:pt x="466662" y="731461"/>
                    <a:pt x="426688" y="726154"/>
                    <a:pt x="386724" y="720670"/>
                  </a:cubicBezTo>
                  <a:cubicBezTo>
                    <a:pt x="340921" y="714378"/>
                    <a:pt x="295137" y="707959"/>
                    <a:pt x="249334" y="701667"/>
                  </a:cubicBezTo>
                  <a:cubicBezTo>
                    <a:pt x="204181" y="695464"/>
                    <a:pt x="159018" y="689350"/>
                    <a:pt x="113855" y="683196"/>
                  </a:cubicBezTo>
                  <a:cubicBezTo>
                    <a:pt x="79414" y="678500"/>
                    <a:pt x="44973" y="673853"/>
                    <a:pt x="10542" y="669087"/>
                  </a:cubicBezTo>
                  <a:cubicBezTo>
                    <a:pt x="1405" y="667827"/>
                    <a:pt x="86" y="666350"/>
                    <a:pt x="66" y="657036"/>
                  </a:cubicBezTo>
                  <a:cubicBezTo>
                    <a:pt x="-22" y="621611"/>
                    <a:pt x="17" y="586185"/>
                    <a:pt x="17" y="550750"/>
                  </a:cubicBezTo>
                  <a:cubicBezTo>
                    <a:pt x="7" y="478255"/>
                    <a:pt x="7" y="405760"/>
                    <a:pt x="7" y="333264"/>
                  </a:cubicBezTo>
                  <a:close/>
                </a:path>
              </a:pathLst>
            </a:custGeom>
            <a:grpFill/>
            <a:ln w="983" cap="flat">
              <a:noFill/>
              <a:prstDash val="solid"/>
              <a:miter/>
            </a:ln>
          </p:spPr>
          <p:txBody>
            <a:bodyPr rtlCol="0" anchor="ctr"/>
            <a:lstStyle/>
            <a:p>
              <a:endParaRPr lang="en-US"/>
            </a:p>
          </p:txBody>
        </p:sp>
      </p:grpSp>
      <p:grpSp>
        <p:nvGrpSpPr>
          <p:cNvPr id="254" name="Graphic 276">
            <a:extLst>
              <a:ext uri="{FF2B5EF4-FFF2-40B4-BE49-F238E27FC236}">
                <a16:creationId xmlns:a16="http://schemas.microsoft.com/office/drawing/2014/main" id="{D819B2FE-DDE4-4A7A-93FE-8382D6027CFE}"/>
              </a:ext>
            </a:extLst>
          </p:cNvPr>
          <p:cNvGrpSpPr/>
          <p:nvPr/>
        </p:nvGrpSpPr>
        <p:grpSpPr>
          <a:xfrm>
            <a:off x="3144588" y="4429228"/>
            <a:ext cx="504492" cy="256899"/>
            <a:chOff x="3463925" y="7276909"/>
            <a:chExt cx="283940" cy="144589"/>
          </a:xfrm>
          <a:solidFill>
            <a:schemeClr val="tx1"/>
          </a:solidFill>
        </p:grpSpPr>
        <p:sp>
          <p:nvSpPr>
            <p:cNvPr id="255" name="Freeform: Shape 254">
              <a:extLst>
                <a:ext uri="{FF2B5EF4-FFF2-40B4-BE49-F238E27FC236}">
                  <a16:creationId xmlns:a16="http://schemas.microsoft.com/office/drawing/2014/main" id="{E769A141-410E-49E1-99ED-E5ADE6C5DB32}"/>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46934B06-A7A3-46B2-9F0C-452E542FCF16}"/>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70A56B76-AC74-4D20-A3C5-DFF03B3DCFF3}"/>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endParaRPr lang="en-US"/>
            </a:p>
          </p:txBody>
        </p:sp>
      </p:grpSp>
      <p:grpSp>
        <p:nvGrpSpPr>
          <p:cNvPr id="258" name="Group 257">
            <a:extLst>
              <a:ext uri="{FF2B5EF4-FFF2-40B4-BE49-F238E27FC236}">
                <a16:creationId xmlns:a16="http://schemas.microsoft.com/office/drawing/2014/main" id="{AC9DDABC-2967-40E4-9FC2-38E19BDEF905}"/>
              </a:ext>
            </a:extLst>
          </p:cNvPr>
          <p:cNvGrpSpPr/>
          <p:nvPr/>
        </p:nvGrpSpPr>
        <p:grpSpPr>
          <a:xfrm>
            <a:off x="2853753" y="4781469"/>
            <a:ext cx="1016021" cy="778490"/>
            <a:chOff x="3833971" y="2798914"/>
            <a:chExt cx="1195800" cy="916239"/>
          </a:xfrm>
        </p:grpSpPr>
        <p:grpSp>
          <p:nvGrpSpPr>
            <p:cNvPr id="259" name="Graphic 1030">
              <a:extLst>
                <a:ext uri="{FF2B5EF4-FFF2-40B4-BE49-F238E27FC236}">
                  <a16:creationId xmlns:a16="http://schemas.microsoft.com/office/drawing/2014/main" id="{634EB4D4-2DD6-4848-A11E-A544D04403B5}"/>
                </a:ext>
              </a:extLst>
            </p:cNvPr>
            <p:cNvGrpSpPr/>
            <p:nvPr/>
          </p:nvGrpSpPr>
          <p:grpSpPr>
            <a:xfrm>
              <a:off x="3833971" y="2798914"/>
              <a:ext cx="566201" cy="697168"/>
              <a:chOff x="3896270" y="2690723"/>
              <a:chExt cx="506031" cy="623080"/>
            </a:xfrm>
          </p:grpSpPr>
          <p:sp>
            <p:nvSpPr>
              <p:cNvPr id="274" name="Freeform: Shape 273">
                <a:extLst>
                  <a:ext uri="{FF2B5EF4-FFF2-40B4-BE49-F238E27FC236}">
                    <a16:creationId xmlns:a16="http://schemas.microsoft.com/office/drawing/2014/main" id="{935D47DF-E551-4D97-8AE4-F3E19836D0E2}"/>
                  </a:ext>
                </a:extLst>
              </p:cNvPr>
              <p:cNvSpPr/>
              <p:nvPr/>
            </p:nvSpPr>
            <p:spPr>
              <a:xfrm>
                <a:off x="3896270"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F56A3DFA-4077-4215-A676-E8755C244B54}"/>
                  </a:ext>
                </a:extLst>
              </p:cNvPr>
              <p:cNvSpPr/>
              <p:nvPr/>
            </p:nvSpPr>
            <p:spPr>
              <a:xfrm>
                <a:off x="3919916"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23F2880B-B3D3-48BC-B5BE-6F6E5E999A81}"/>
                  </a:ext>
                </a:extLst>
              </p:cNvPr>
              <p:cNvSpPr/>
              <p:nvPr/>
            </p:nvSpPr>
            <p:spPr>
              <a:xfrm>
                <a:off x="3919916"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331FBE05-6833-4B95-8DFA-019A2EDBA8FA}"/>
                  </a:ext>
                </a:extLst>
              </p:cNvPr>
              <p:cNvSpPr/>
              <p:nvPr/>
            </p:nvSpPr>
            <p:spPr>
              <a:xfrm>
                <a:off x="3919916"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99282ED5-65FD-42F0-A232-88F41651F531}"/>
                  </a:ext>
                </a:extLst>
              </p:cNvPr>
              <p:cNvSpPr/>
              <p:nvPr/>
            </p:nvSpPr>
            <p:spPr>
              <a:xfrm>
                <a:off x="3919916"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5E8B3E04-466D-4048-A1F3-C88E090CBDAC}"/>
                  </a:ext>
                </a:extLst>
              </p:cNvPr>
              <p:cNvSpPr/>
              <p:nvPr/>
            </p:nvSpPr>
            <p:spPr>
              <a:xfrm>
                <a:off x="3943562"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nvGrpSpPr>
            <p:cNvPr id="260" name="Graphic 365">
              <a:extLst>
                <a:ext uri="{FF2B5EF4-FFF2-40B4-BE49-F238E27FC236}">
                  <a16:creationId xmlns:a16="http://schemas.microsoft.com/office/drawing/2014/main" id="{0BDD7D13-3613-4FD5-894A-73867EC38938}"/>
                </a:ext>
              </a:extLst>
            </p:cNvPr>
            <p:cNvGrpSpPr/>
            <p:nvPr/>
          </p:nvGrpSpPr>
          <p:grpSpPr>
            <a:xfrm>
              <a:off x="4463570" y="2798914"/>
              <a:ext cx="566201" cy="697168"/>
              <a:chOff x="4458961" y="2690723"/>
              <a:chExt cx="506031" cy="623080"/>
            </a:xfrm>
          </p:grpSpPr>
          <p:sp>
            <p:nvSpPr>
              <p:cNvPr id="268" name="Freeform: Shape 267">
                <a:extLst>
                  <a:ext uri="{FF2B5EF4-FFF2-40B4-BE49-F238E27FC236}">
                    <a16:creationId xmlns:a16="http://schemas.microsoft.com/office/drawing/2014/main" id="{21F8C0FE-A3D7-4016-9B1F-87B03268B1F2}"/>
                  </a:ext>
                </a:extLst>
              </p:cNvPr>
              <p:cNvSpPr/>
              <p:nvPr/>
            </p:nvSpPr>
            <p:spPr>
              <a:xfrm>
                <a:off x="4458961"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7366D1DE-DF47-4057-BAF6-D9051FA43720}"/>
                  </a:ext>
                </a:extLst>
              </p:cNvPr>
              <p:cNvSpPr/>
              <p:nvPr/>
            </p:nvSpPr>
            <p:spPr>
              <a:xfrm>
                <a:off x="4482607"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87640239-2A33-485A-A6BB-5D3C768BC25E}"/>
                  </a:ext>
                </a:extLst>
              </p:cNvPr>
              <p:cNvSpPr/>
              <p:nvPr/>
            </p:nvSpPr>
            <p:spPr>
              <a:xfrm>
                <a:off x="4482607"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2E8DDDDF-D32D-41FC-B85E-CBCF60EB10E1}"/>
                  </a:ext>
                </a:extLst>
              </p:cNvPr>
              <p:cNvSpPr/>
              <p:nvPr/>
            </p:nvSpPr>
            <p:spPr>
              <a:xfrm>
                <a:off x="4482607"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rgbClr val="0071BC"/>
              </a:solidFill>
              <a:ln w="1313"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EAEFD692-410C-4065-A676-09596DF304CE}"/>
                  </a:ext>
                </a:extLst>
              </p:cNvPr>
              <p:cNvSpPr/>
              <p:nvPr/>
            </p:nvSpPr>
            <p:spPr>
              <a:xfrm>
                <a:off x="4482607"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AA88F6C4-1B6A-4E78-8CA5-1FD6DB47A90A}"/>
                  </a:ext>
                </a:extLst>
              </p:cNvPr>
              <p:cNvSpPr/>
              <p:nvPr/>
            </p:nvSpPr>
            <p:spPr>
              <a:xfrm>
                <a:off x="4506253"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nvGrpSpPr>
            <p:cNvPr id="261" name="Graphic 366">
              <a:extLst>
                <a:ext uri="{FF2B5EF4-FFF2-40B4-BE49-F238E27FC236}">
                  <a16:creationId xmlns:a16="http://schemas.microsoft.com/office/drawing/2014/main" id="{1DA6DC42-43F6-4251-B3D7-F300AAD5FC00}"/>
                </a:ext>
              </a:extLst>
            </p:cNvPr>
            <p:cNvGrpSpPr/>
            <p:nvPr/>
          </p:nvGrpSpPr>
          <p:grpSpPr>
            <a:xfrm>
              <a:off x="4148770" y="3017985"/>
              <a:ext cx="566201" cy="697168"/>
              <a:chOff x="4177615" y="2886513"/>
              <a:chExt cx="506031" cy="623080"/>
            </a:xfrm>
          </p:grpSpPr>
          <p:sp>
            <p:nvSpPr>
              <p:cNvPr id="262" name="Freeform: Shape 261">
                <a:extLst>
                  <a:ext uri="{FF2B5EF4-FFF2-40B4-BE49-F238E27FC236}">
                    <a16:creationId xmlns:a16="http://schemas.microsoft.com/office/drawing/2014/main" id="{6CAEF7BE-44E5-46DD-ADA4-F5D9E71A853B}"/>
                  </a:ext>
                </a:extLst>
              </p:cNvPr>
              <p:cNvSpPr/>
              <p:nvPr/>
            </p:nvSpPr>
            <p:spPr>
              <a:xfrm>
                <a:off x="4177615" y="288651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4309CAA8-F63B-49E8-9007-065F0E2DB457}"/>
                  </a:ext>
                </a:extLst>
              </p:cNvPr>
              <p:cNvSpPr/>
              <p:nvPr/>
            </p:nvSpPr>
            <p:spPr>
              <a:xfrm>
                <a:off x="4201261" y="314434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860EC2B9-A542-4D1A-8269-5A5818F626E3}"/>
                  </a:ext>
                </a:extLst>
              </p:cNvPr>
              <p:cNvSpPr/>
              <p:nvPr/>
            </p:nvSpPr>
            <p:spPr>
              <a:xfrm>
                <a:off x="4201261" y="330482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1B230651-4851-41CF-8614-1585895EE67F}"/>
                  </a:ext>
                </a:extLst>
              </p:cNvPr>
              <p:cNvSpPr/>
              <p:nvPr/>
            </p:nvSpPr>
            <p:spPr>
              <a:xfrm>
                <a:off x="4201261" y="288887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998CCD95-149F-424E-9E05-E7A6471EC40E}"/>
                  </a:ext>
                </a:extLst>
              </p:cNvPr>
              <p:cNvSpPr/>
              <p:nvPr/>
            </p:nvSpPr>
            <p:spPr>
              <a:xfrm>
                <a:off x="4201261" y="288887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2BBAF505-7862-4B6E-8612-62455F8D3F76}"/>
                  </a:ext>
                </a:extLst>
              </p:cNvPr>
              <p:cNvSpPr/>
              <p:nvPr/>
            </p:nvSpPr>
            <p:spPr>
              <a:xfrm>
                <a:off x="4224907" y="291252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pic>
        <p:nvPicPr>
          <p:cNvPr id="280" name="Picture 279" descr="A close up of a logo&#10;&#10;Description automatically generated">
            <a:extLst>
              <a:ext uri="{FF2B5EF4-FFF2-40B4-BE49-F238E27FC236}">
                <a16:creationId xmlns:a16="http://schemas.microsoft.com/office/drawing/2014/main" id="{2746C265-4848-4C88-B983-C71C17EC3B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8156" y="4285344"/>
            <a:ext cx="884883" cy="180059"/>
          </a:xfrm>
          <a:prstGeom prst="rect">
            <a:avLst/>
          </a:prstGeom>
        </p:spPr>
      </p:pic>
      <p:pic>
        <p:nvPicPr>
          <p:cNvPr id="281" name="Picture 280" descr="A close up of a logo&#10;&#10;Description automatically generated">
            <a:extLst>
              <a:ext uri="{FF2B5EF4-FFF2-40B4-BE49-F238E27FC236}">
                <a16:creationId xmlns:a16="http://schemas.microsoft.com/office/drawing/2014/main" id="{E09F89AB-073B-41F6-A35C-61FF19FDD4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7185" y="5103313"/>
            <a:ext cx="539760" cy="441257"/>
          </a:xfrm>
          <a:prstGeom prst="rect">
            <a:avLst/>
          </a:prstGeom>
        </p:spPr>
      </p:pic>
      <p:pic>
        <p:nvPicPr>
          <p:cNvPr id="282" name="Picture 281" descr="A picture containing dark, night, room, drawing&#10;&#10;Description automatically generated">
            <a:extLst>
              <a:ext uri="{FF2B5EF4-FFF2-40B4-BE49-F238E27FC236}">
                <a16:creationId xmlns:a16="http://schemas.microsoft.com/office/drawing/2014/main" id="{AF7F5284-312A-432D-B606-28BB7D06BB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87475" y="4612389"/>
            <a:ext cx="436117" cy="449927"/>
          </a:xfrm>
          <a:prstGeom prst="rect">
            <a:avLst/>
          </a:prstGeom>
        </p:spPr>
      </p:pic>
      <p:grpSp>
        <p:nvGrpSpPr>
          <p:cNvPr id="283" name="Group 282">
            <a:extLst>
              <a:ext uri="{FF2B5EF4-FFF2-40B4-BE49-F238E27FC236}">
                <a16:creationId xmlns:a16="http://schemas.microsoft.com/office/drawing/2014/main" id="{BBCC2992-D14D-4045-BFEA-A66534B6C161}"/>
              </a:ext>
            </a:extLst>
          </p:cNvPr>
          <p:cNvGrpSpPr/>
          <p:nvPr/>
        </p:nvGrpSpPr>
        <p:grpSpPr>
          <a:xfrm>
            <a:off x="8924132" y="4570381"/>
            <a:ext cx="759311" cy="759308"/>
            <a:chOff x="-593644" y="7516599"/>
            <a:chExt cx="694020" cy="694018"/>
          </a:xfrm>
        </p:grpSpPr>
        <p:pic>
          <p:nvPicPr>
            <p:cNvPr id="284" name="Graphic 283" descr="Monitor">
              <a:extLst>
                <a:ext uri="{FF2B5EF4-FFF2-40B4-BE49-F238E27FC236}">
                  <a16:creationId xmlns:a16="http://schemas.microsoft.com/office/drawing/2014/main" id="{6081FD6D-66F0-4CB2-BD56-1B96ED66EB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3644" y="7516599"/>
              <a:ext cx="694020" cy="694018"/>
            </a:xfrm>
            <a:prstGeom prst="rect">
              <a:avLst/>
            </a:prstGeom>
          </p:spPr>
        </p:pic>
        <p:pic>
          <p:nvPicPr>
            <p:cNvPr id="285" name="Graphic 284">
              <a:extLst>
                <a:ext uri="{FF2B5EF4-FFF2-40B4-BE49-F238E27FC236}">
                  <a16:creationId xmlns:a16="http://schemas.microsoft.com/office/drawing/2014/main" id="{207F91D6-FD4D-4013-A938-D418EF44CE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2091" y="7688110"/>
              <a:ext cx="234040" cy="258416"/>
            </a:xfrm>
            <a:prstGeom prst="rect">
              <a:avLst/>
            </a:prstGeom>
          </p:spPr>
        </p:pic>
      </p:grpSp>
      <p:grpSp>
        <p:nvGrpSpPr>
          <p:cNvPr id="286" name="Graphic 276">
            <a:extLst>
              <a:ext uri="{FF2B5EF4-FFF2-40B4-BE49-F238E27FC236}">
                <a16:creationId xmlns:a16="http://schemas.microsoft.com/office/drawing/2014/main" id="{25B13C3D-EAA2-4139-9D1E-6BCC67CEDEE3}"/>
              </a:ext>
            </a:extLst>
          </p:cNvPr>
          <p:cNvGrpSpPr/>
          <p:nvPr/>
        </p:nvGrpSpPr>
        <p:grpSpPr>
          <a:xfrm>
            <a:off x="10078788" y="4429228"/>
            <a:ext cx="504492" cy="256899"/>
            <a:chOff x="3463925" y="7276909"/>
            <a:chExt cx="283940" cy="144589"/>
          </a:xfrm>
          <a:solidFill>
            <a:schemeClr val="tx1"/>
          </a:solidFill>
        </p:grpSpPr>
        <p:sp>
          <p:nvSpPr>
            <p:cNvPr id="287" name="Freeform: Shape 286">
              <a:extLst>
                <a:ext uri="{FF2B5EF4-FFF2-40B4-BE49-F238E27FC236}">
                  <a16:creationId xmlns:a16="http://schemas.microsoft.com/office/drawing/2014/main" id="{120B22C4-FDAB-4B9B-BF66-5E4EBA8E4C9A}"/>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BAC6D21C-35FC-41AD-94F2-9C1E0AD49C31}"/>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40739BF7-4A34-4302-A149-729E34226A28}"/>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endParaRPr lang="en-US"/>
            </a:p>
          </p:txBody>
        </p:sp>
      </p:grpSp>
      <p:grpSp>
        <p:nvGrpSpPr>
          <p:cNvPr id="290" name="Group 289">
            <a:extLst>
              <a:ext uri="{FF2B5EF4-FFF2-40B4-BE49-F238E27FC236}">
                <a16:creationId xmlns:a16="http://schemas.microsoft.com/office/drawing/2014/main" id="{DF5BC5D6-FCAC-4522-9B1A-997691F71681}"/>
              </a:ext>
            </a:extLst>
          </p:cNvPr>
          <p:cNvGrpSpPr/>
          <p:nvPr/>
        </p:nvGrpSpPr>
        <p:grpSpPr>
          <a:xfrm>
            <a:off x="9787953" y="4781469"/>
            <a:ext cx="1016021" cy="778490"/>
            <a:chOff x="3833971" y="2798914"/>
            <a:chExt cx="1195800" cy="916239"/>
          </a:xfrm>
        </p:grpSpPr>
        <p:grpSp>
          <p:nvGrpSpPr>
            <p:cNvPr id="291" name="Graphic 1030">
              <a:extLst>
                <a:ext uri="{FF2B5EF4-FFF2-40B4-BE49-F238E27FC236}">
                  <a16:creationId xmlns:a16="http://schemas.microsoft.com/office/drawing/2014/main" id="{7030A158-790F-4102-BB2E-77958CBA0E21}"/>
                </a:ext>
              </a:extLst>
            </p:cNvPr>
            <p:cNvGrpSpPr/>
            <p:nvPr/>
          </p:nvGrpSpPr>
          <p:grpSpPr>
            <a:xfrm>
              <a:off x="3833971" y="2798914"/>
              <a:ext cx="566201" cy="697168"/>
              <a:chOff x="3896270" y="2690723"/>
              <a:chExt cx="506031" cy="623080"/>
            </a:xfrm>
          </p:grpSpPr>
          <p:sp>
            <p:nvSpPr>
              <p:cNvPr id="306" name="Freeform: Shape 305">
                <a:extLst>
                  <a:ext uri="{FF2B5EF4-FFF2-40B4-BE49-F238E27FC236}">
                    <a16:creationId xmlns:a16="http://schemas.microsoft.com/office/drawing/2014/main" id="{20864C37-CC16-4589-B79A-7F334C8F2D12}"/>
                  </a:ext>
                </a:extLst>
              </p:cNvPr>
              <p:cNvSpPr/>
              <p:nvPr/>
            </p:nvSpPr>
            <p:spPr>
              <a:xfrm>
                <a:off x="3896270"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59C0490E-98B5-49BA-846E-8097A2DF0EA2}"/>
                  </a:ext>
                </a:extLst>
              </p:cNvPr>
              <p:cNvSpPr/>
              <p:nvPr/>
            </p:nvSpPr>
            <p:spPr>
              <a:xfrm>
                <a:off x="3919916"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38CF80EC-31ED-43EA-96FD-DD19A4217007}"/>
                  </a:ext>
                </a:extLst>
              </p:cNvPr>
              <p:cNvSpPr/>
              <p:nvPr/>
            </p:nvSpPr>
            <p:spPr>
              <a:xfrm>
                <a:off x="3919916"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EF6022CB-067B-447A-A6C5-97BE007CD705}"/>
                  </a:ext>
                </a:extLst>
              </p:cNvPr>
              <p:cNvSpPr/>
              <p:nvPr/>
            </p:nvSpPr>
            <p:spPr>
              <a:xfrm>
                <a:off x="3919916"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9F8207AB-AFD3-425A-A031-32CDC6196196}"/>
                  </a:ext>
                </a:extLst>
              </p:cNvPr>
              <p:cNvSpPr/>
              <p:nvPr/>
            </p:nvSpPr>
            <p:spPr>
              <a:xfrm>
                <a:off x="3919916"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76D3FD82-7467-470B-AAE0-CB33599ED0E8}"/>
                  </a:ext>
                </a:extLst>
              </p:cNvPr>
              <p:cNvSpPr/>
              <p:nvPr/>
            </p:nvSpPr>
            <p:spPr>
              <a:xfrm>
                <a:off x="3943562"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nvGrpSpPr>
            <p:cNvPr id="292" name="Graphic 365">
              <a:extLst>
                <a:ext uri="{FF2B5EF4-FFF2-40B4-BE49-F238E27FC236}">
                  <a16:creationId xmlns:a16="http://schemas.microsoft.com/office/drawing/2014/main" id="{40DA2C2C-4259-4F30-B16F-4542ABA5C69F}"/>
                </a:ext>
              </a:extLst>
            </p:cNvPr>
            <p:cNvGrpSpPr/>
            <p:nvPr/>
          </p:nvGrpSpPr>
          <p:grpSpPr>
            <a:xfrm>
              <a:off x="4463570" y="2798914"/>
              <a:ext cx="566201" cy="697168"/>
              <a:chOff x="4458961" y="2690723"/>
              <a:chExt cx="506031" cy="623080"/>
            </a:xfrm>
          </p:grpSpPr>
          <p:sp>
            <p:nvSpPr>
              <p:cNvPr id="300" name="Freeform: Shape 299">
                <a:extLst>
                  <a:ext uri="{FF2B5EF4-FFF2-40B4-BE49-F238E27FC236}">
                    <a16:creationId xmlns:a16="http://schemas.microsoft.com/office/drawing/2014/main" id="{351046C6-073D-44BE-B690-09260F435F52}"/>
                  </a:ext>
                </a:extLst>
              </p:cNvPr>
              <p:cNvSpPr/>
              <p:nvPr/>
            </p:nvSpPr>
            <p:spPr>
              <a:xfrm>
                <a:off x="4458961"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25D9BF4D-0A58-45E0-A77E-D90CC64F4BF8}"/>
                  </a:ext>
                </a:extLst>
              </p:cNvPr>
              <p:cNvSpPr/>
              <p:nvPr/>
            </p:nvSpPr>
            <p:spPr>
              <a:xfrm>
                <a:off x="4482607"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B1E805B7-2D8B-4E6D-BDF0-4F4A19F35FAB}"/>
                  </a:ext>
                </a:extLst>
              </p:cNvPr>
              <p:cNvSpPr/>
              <p:nvPr/>
            </p:nvSpPr>
            <p:spPr>
              <a:xfrm>
                <a:off x="4482607"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504598F0-336C-450C-A908-076B0DF6D6D2}"/>
                  </a:ext>
                </a:extLst>
              </p:cNvPr>
              <p:cNvSpPr/>
              <p:nvPr/>
            </p:nvSpPr>
            <p:spPr>
              <a:xfrm>
                <a:off x="4482607"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rgbClr val="0071BC"/>
              </a:solidFill>
              <a:ln w="1313"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83CBE5E4-847A-4CB8-B3B1-776A632518CB}"/>
                  </a:ext>
                </a:extLst>
              </p:cNvPr>
              <p:cNvSpPr/>
              <p:nvPr/>
            </p:nvSpPr>
            <p:spPr>
              <a:xfrm>
                <a:off x="4482607"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20916949-7C8C-424D-BFDE-583C66254D0D}"/>
                  </a:ext>
                </a:extLst>
              </p:cNvPr>
              <p:cNvSpPr/>
              <p:nvPr/>
            </p:nvSpPr>
            <p:spPr>
              <a:xfrm>
                <a:off x="4506253"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nvGrpSpPr>
            <p:cNvPr id="293" name="Graphic 366">
              <a:extLst>
                <a:ext uri="{FF2B5EF4-FFF2-40B4-BE49-F238E27FC236}">
                  <a16:creationId xmlns:a16="http://schemas.microsoft.com/office/drawing/2014/main" id="{B6DB39EB-6E2D-48A7-B873-20401975D193}"/>
                </a:ext>
              </a:extLst>
            </p:cNvPr>
            <p:cNvGrpSpPr/>
            <p:nvPr/>
          </p:nvGrpSpPr>
          <p:grpSpPr>
            <a:xfrm>
              <a:off x="4148770" y="3017985"/>
              <a:ext cx="566201" cy="697168"/>
              <a:chOff x="4177615" y="2886513"/>
              <a:chExt cx="506031" cy="623080"/>
            </a:xfrm>
          </p:grpSpPr>
          <p:sp>
            <p:nvSpPr>
              <p:cNvPr id="294" name="Freeform: Shape 293">
                <a:extLst>
                  <a:ext uri="{FF2B5EF4-FFF2-40B4-BE49-F238E27FC236}">
                    <a16:creationId xmlns:a16="http://schemas.microsoft.com/office/drawing/2014/main" id="{6B80280C-33A0-442B-8306-A119E7CBB445}"/>
                  </a:ext>
                </a:extLst>
              </p:cNvPr>
              <p:cNvSpPr/>
              <p:nvPr/>
            </p:nvSpPr>
            <p:spPr>
              <a:xfrm>
                <a:off x="4177615" y="288651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523A6052-A381-4F89-A94F-19357BBAC1FE}"/>
                  </a:ext>
                </a:extLst>
              </p:cNvPr>
              <p:cNvSpPr/>
              <p:nvPr/>
            </p:nvSpPr>
            <p:spPr>
              <a:xfrm>
                <a:off x="4201261" y="314434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15D826EF-2CD3-4174-9D38-3DA56458860D}"/>
                  </a:ext>
                </a:extLst>
              </p:cNvPr>
              <p:cNvSpPr/>
              <p:nvPr/>
            </p:nvSpPr>
            <p:spPr>
              <a:xfrm>
                <a:off x="4201261" y="330482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758FE545-AEA9-4EEA-B9BE-794A742D67D0}"/>
                  </a:ext>
                </a:extLst>
              </p:cNvPr>
              <p:cNvSpPr/>
              <p:nvPr/>
            </p:nvSpPr>
            <p:spPr>
              <a:xfrm>
                <a:off x="4201261" y="288887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D8D2DD41-25A0-479F-8328-454A1C0A0FC8}"/>
                  </a:ext>
                </a:extLst>
              </p:cNvPr>
              <p:cNvSpPr/>
              <p:nvPr/>
            </p:nvSpPr>
            <p:spPr>
              <a:xfrm>
                <a:off x="4201261" y="288887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801CFC1B-8154-49A3-AA80-968A02BCD8A8}"/>
                  </a:ext>
                </a:extLst>
              </p:cNvPr>
              <p:cNvSpPr/>
              <p:nvPr/>
            </p:nvSpPr>
            <p:spPr>
              <a:xfrm>
                <a:off x="4224907" y="291252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pic>
        <p:nvPicPr>
          <p:cNvPr id="312" name="Picture 311" descr="A close up of a logo&#10;&#10;Description automatically generated">
            <a:extLst>
              <a:ext uri="{FF2B5EF4-FFF2-40B4-BE49-F238E27FC236}">
                <a16:creationId xmlns:a16="http://schemas.microsoft.com/office/drawing/2014/main" id="{C521938D-6E35-42FB-AA34-5A0DFECB1D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42356" y="4285344"/>
            <a:ext cx="884883" cy="180059"/>
          </a:xfrm>
          <a:prstGeom prst="rect">
            <a:avLst/>
          </a:prstGeom>
        </p:spPr>
      </p:pic>
      <p:pic>
        <p:nvPicPr>
          <p:cNvPr id="313" name="Picture 312" descr="A close up of a logo&#10;&#10;Description automatically generated">
            <a:extLst>
              <a:ext uri="{FF2B5EF4-FFF2-40B4-BE49-F238E27FC236}">
                <a16:creationId xmlns:a16="http://schemas.microsoft.com/office/drawing/2014/main" id="{AAA33B42-6389-4303-B104-F3E49E2D9C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1385" y="5103313"/>
            <a:ext cx="539760" cy="441257"/>
          </a:xfrm>
          <a:prstGeom prst="rect">
            <a:avLst/>
          </a:prstGeom>
        </p:spPr>
      </p:pic>
      <p:pic>
        <p:nvPicPr>
          <p:cNvPr id="314" name="Picture 313" descr="A picture containing dark, night, room, drawing&#10;&#10;Description automatically generated">
            <a:extLst>
              <a:ext uri="{FF2B5EF4-FFF2-40B4-BE49-F238E27FC236}">
                <a16:creationId xmlns:a16="http://schemas.microsoft.com/office/drawing/2014/main" id="{F23900F3-CAEF-4FE3-9879-D9B637C72D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21675" y="4612389"/>
            <a:ext cx="436117" cy="449927"/>
          </a:xfrm>
          <a:prstGeom prst="rect">
            <a:avLst/>
          </a:prstGeom>
        </p:spPr>
      </p:pic>
    </p:spTree>
    <p:extLst>
      <p:ext uri="{BB962C8B-B14F-4D97-AF65-F5344CB8AC3E}">
        <p14:creationId xmlns:p14="http://schemas.microsoft.com/office/powerpoint/2010/main" val="2318967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44"/>
                                        </p:tgtEl>
                                        <p:attrNameLst>
                                          <p:attrName>style.visibility</p:attrName>
                                        </p:attrNameLst>
                                      </p:cBhvr>
                                      <p:to>
                                        <p:strVal val="visible"/>
                                      </p:to>
                                    </p:set>
                                    <p:animEffect transition="in" filter="fade">
                                      <p:cBhvr>
                                        <p:cTn id="15" dur="500"/>
                                        <p:tgtEl>
                                          <p:spTgt spid="14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5"/>
                                        </p:tgtEl>
                                        <p:attrNameLst>
                                          <p:attrName>style.visibility</p:attrName>
                                        </p:attrNameLst>
                                      </p:cBhvr>
                                      <p:to>
                                        <p:strVal val="visible"/>
                                      </p:to>
                                    </p:set>
                                    <p:animEffect transition="in" filter="fade">
                                      <p:cBhvr>
                                        <p:cTn id="18" dur="500"/>
                                        <p:tgtEl>
                                          <p:spTgt spid="14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6"/>
                                        </p:tgtEl>
                                        <p:attrNameLst>
                                          <p:attrName>style.visibility</p:attrName>
                                        </p:attrNameLst>
                                      </p:cBhvr>
                                      <p:to>
                                        <p:strVal val="visible"/>
                                      </p:to>
                                    </p:set>
                                    <p:animEffect transition="in" filter="fade">
                                      <p:cBhvr>
                                        <p:cTn id="21" dur="500"/>
                                        <p:tgtEl>
                                          <p:spTgt spid="1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3"/>
                                        </p:tgtEl>
                                        <p:attrNameLst>
                                          <p:attrName>style.visibility</p:attrName>
                                        </p:attrNameLst>
                                      </p:cBhvr>
                                      <p:to>
                                        <p:strVal val="visible"/>
                                      </p:to>
                                    </p:set>
                                    <p:animEffect transition="in" filter="fade">
                                      <p:cBhvr>
                                        <p:cTn id="24" dur="500"/>
                                        <p:tgtEl>
                                          <p:spTgt spid="193"/>
                                        </p:tgtEl>
                                      </p:cBhvr>
                                    </p:animEffect>
                                  </p:childTnLst>
                                </p:cTn>
                              </p:par>
                              <p:par>
                                <p:cTn id="25" presetID="10" presetClass="entr" presetSubtype="0" fill="hold" nodeType="withEffect">
                                  <p:stCondLst>
                                    <p:cond delay="0"/>
                                  </p:stCondLst>
                                  <p:childTnLst>
                                    <p:set>
                                      <p:cBhvr>
                                        <p:cTn id="26" dur="1" fill="hold">
                                          <p:stCondLst>
                                            <p:cond delay="0"/>
                                          </p:stCondLst>
                                        </p:cTn>
                                        <p:tgtEl>
                                          <p:spTgt spid="224"/>
                                        </p:tgtEl>
                                        <p:attrNameLst>
                                          <p:attrName>style.visibility</p:attrName>
                                        </p:attrNameLst>
                                      </p:cBhvr>
                                      <p:to>
                                        <p:strVal val="visible"/>
                                      </p:to>
                                    </p:set>
                                    <p:animEffect transition="in" filter="fade">
                                      <p:cBhvr>
                                        <p:cTn id="27" dur="500"/>
                                        <p:tgtEl>
                                          <p:spTgt spid="224"/>
                                        </p:tgtEl>
                                      </p:cBhvr>
                                    </p:animEffect>
                                  </p:childTnLst>
                                </p:cTn>
                              </p:par>
                              <p:par>
                                <p:cTn id="28" presetID="10" presetClass="entr" presetSubtype="0" fill="hold" nodeType="withEffect">
                                  <p:stCondLst>
                                    <p:cond delay="0"/>
                                  </p:stCondLst>
                                  <p:childTnLst>
                                    <p:set>
                                      <p:cBhvr>
                                        <p:cTn id="29" dur="1" fill="hold">
                                          <p:stCondLst>
                                            <p:cond delay="0"/>
                                          </p:stCondLst>
                                        </p:cTn>
                                        <p:tgtEl>
                                          <p:spTgt spid="225"/>
                                        </p:tgtEl>
                                        <p:attrNameLst>
                                          <p:attrName>style.visibility</p:attrName>
                                        </p:attrNameLst>
                                      </p:cBhvr>
                                      <p:to>
                                        <p:strVal val="visible"/>
                                      </p:to>
                                    </p:set>
                                    <p:animEffect transition="in" filter="fade">
                                      <p:cBhvr>
                                        <p:cTn id="30" dur="500"/>
                                        <p:tgtEl>
                                          <p:spTgt spid="225"/>
                                        </p:tgtEl>
                                      </p:cBhvr>
                                    </p:animEffect>
                                  </p:childTnLst>
                                </p:cTn>
                              </p:par>
                              <p:par>
                                <p:cTn id="31" presetID="10" presetClass="entr" presetSubtype="0" fill="hold" nodeType="withEffect">
                                  <p:stCondLst>
                                    <p:cond delay="0"/>
                                  </p:stCondLst>
                                  <p:childTnLst>
                                    <p:set>
                                      <p:cBhvr>
                                        <p:cTn id="32" dur="1" fill="hold">
                                          <p:stCondLst>
                                            <p:cond delay="0"/>
                                          </p:stCondLst>
                                        </p:cTn>
                                        <p:tgtEl>
                                          <p:spTgt spid="237"/>
                                        </p:tgtEl>
                                        <p:attrNameLst>
                                          <p:attrName>style.visibility</p:attrName>
                                        </p:attrNameLst>
                                      </p:cBhvr>
                                      <p:to>
                                        <p:strVal val="visible"/>
                                      </p:to>
                                    </p:set>
                                    <p:animEffect transition="in" filter="fade">
                                      <p:cBhvr>
                                        <p:cTn id="33" dur="500"/>
                                        <p:tgtEl>
                                          <p:spTgt spid="237"/>
                                        </p:tgtEl>
                                      </p:cBhvr>
                                    </p:animEffect>
                                  </p:childTnLst>
                                </p:cTn>
                              </p:par>
                              <p:par>
                                <p:cTn id="34" presetID="10" presetClass="entr" presetSubtype="0" fill="hold" nodeType="withEffect">
                                  <p:stCondLst>
                                    <p:cond delay="0"/>
                                  </p:stCondLst>
                                  <p:childTnLst>
                                    <p:set>
                                      <p:cBhvr>
                                        <p:cTn id="35" dur="1" fill="hold">
                                          <p:stCondLst>
                                            <p:cond delay="0"/>
                                          </p:stCondLst>
                                        </p:cTn>
                                        <p:tgtEl>
                                          <p:spTgt spid="249"/>
                                        </p:tgtEl>
                                        <p:attrNameLst>
                                          <p:attrName>style.visibility</p:attrName>
                                        </p:attrNameLst>
                                      </p:cBhvr>
                                      <p:to>
                                        <p:strVal val="visible"/>
                                      </p:to>
                                    </p:set>
                                    <p:animEffect transition="in" filter="fade">
                                      <p:cBhvr>
                                        <p:cTn id="36" dur="500"/>
                                        <p:tgtEl>
                                          <p:spTgt spid="249"/>
                                        </p:tgtEl>
                                      </p:cBhvr>
                                    </p:animEffect>
                                  </p:childTnLst>
                                </p:cTn>
                              </p:par>
                              <p:par>
                                <p:cTn id="37" presetID="10" presetClass="entr" presetSubtype="0" fill="hold" nodeType="withEffect">
                                  <p:stCondLst>
                                    <p:cond delay="0"/>
                                  </p:stCondLst>
                                  <p:childTnLst>
                                    <p:set>
                                      <p:cBhvr>
                                        <p:cTn id="38" dur="1" fill="hold">
                                          <p:stCondLst>
                                            <p:cond delay="0"/>
                                          </p:stCondLst>
                                        </p:cTn>
                                        <p:tgtEl>
                                          <p:spTgt spid="283"/>
                                        </p:tgtEl>
                                        <p:attrNameLst>
                                          <p:attrName>style.visibility</p:attrName>
                                        </p:attrNameLst>
                                      </p:cBhvr>
                                      <p:to>
                                        <p:strVal val="visible"/>
                                      </p:to>
                                    </p:set>
                                    <p:animEffect transition="in" filter="fade">
                                      <p:cBhvr>
                                        <p:cTn id="39" dur="500"/>
                                        <p:tgtEl>
                                          <p:spTgt spid="283"/>
                                        </p:tgtEl>
                                      </p:cBhvr>
                                    </p:animEffect>
                                  </p:childTnLst>
                                </p:cTn>
                              </p:par>
                              <p:par>
                                <p:cTn id="40" presetID="10" presetClass="entr" presetSubtype="0" fill="hold" nodeType="withEffect">
                                  <p:stCondLst>
                                    <p:cond delay="0"/>
                                  </p:stCondLst>
                                  <p:childTnLst>
                                    <p:set>
                                      <p:cBhvr>
                                        <p:cTn id="41" dur="1" fill="hold">
                                          <p:stCondLst>
                                            <p:cond delay="0"/>
                                          </p:stCondLst>
                                        </p:cTn>
                                        <p:tgtEl>
                                          <p:spTgt spid="286"/>
                                        </p:tgtEl>
                                        <p:attrNameLst>
                                          <p:attrName>style.visibility</p:attrName>
                                        </p:attrNameLst>
                                      </p:cBhvr>
                                      <p:to>
                                        <p:strVal val="visible"/>
                                      </p:to>
                                    </p:set>
                                    <p:animEffect transition="in" filter="fade">
                                      <p:cBhvr>
                                        <p:cTn id="42" dur="500"/>
                                        <p:tgtEl>
                                          <p:spTgt spid="286"/>
                                        </p:tgtEl>
                                      </p:cBhvr>
                                    </p:animEffect>
                                  </p:childTnLst>
                                </p:cTn>
                              </p:par>
                              <p:par>
                                <p:cTn id="43" presetID="10" presetClass="entr" presetSubtype="0" fill="hold" nodeType="withEffect">
                                  <p:stCondLst>
                                    <p:cond delay="0"/>
                                  </p:stCondLst>
                                  <p:childTnLst>
                                    <p:set>
                                      <p:cBhvr>
                                        <p:cTn id="44" dur="1" fill="hold">
                                          <p:stCondLst>
                                            <p:cond delay="0"/>
                                          </p:stCondLst>
                                        </p:cTn>
                                        <p:tgtEl>
                                          <p:spTgt spid="290"/>
                                        </p:tgtEl>
                                        <p:attrNameLst>
                                          <p:attrName>style.visibility</p:attrName>
                                        </p:attrNameLst>
                                      </p:cBhvr>
                                      <p:to>
                                        <p:strVal val="visible"/>
                                      </p:to>
                                    </p:set>
                                    <p:animEffect transition="in" filter="fade">
                                      <p:cBhvr>
                                        <p:cTn id="45" dur="500"/>
                                        <p:tgtEl>
                                          <p:spTgt spid="290"/>
                                        </p:tgtEl>
                                      </p:cBhvr>
                                    </p:animEffect>
                                  </p:childTnLst>
                                </p:cTn>
                              </p:par>
                              <p:par>
                                <p:cTn id="46" presetID="10" presetClass="entr" presetSubtype="0" fill="hold" nodeType="withEffect">
                                  <p:stCondLst>
                                    <p:cond delay="0"/>
                                  </p:stCondLst>
                                  <p:childTnLst>
                                    <p:set>
                                      <p:cBhvr>
                                        <p:cTn id="47" dur="1" fill="hold">
                                          <p:stCondLst>
                                            <p:cond delay="0"/>
                                          </p:stCondLst>
                                        </p:cTn>
                                        <p:tgtEl>
                                          <p:spTgt spid="312"/>
                                        </p:tgtEl>
                                        <p:attrNameLst>
                                          <p:attrName>style.visibility</p:attrName>
                                        </p:attrNameLst>
                                      </p:cBhvr>
                                      <p:to>
                                        <p:strVal val="visible"/>
                                      </p:to>
                                    </p:set>
                                    <p:animEffect transition="in" filter="fade">
                                      <p:cBhvr>
                                        <p:cTn id="48" dur="500"/>
                                        <p:tgtEl>
                                          <p:spTgt spid="312"/>
                                        </p:tgtEl>
                                      </p:cBhvr>
                                    </p:animEffect>
                                  </p:childTnLst>
                                </p:cTn>
                              </p:par>
                              <p:par>
                                <p:cTn id="49" presetID="10" presetClass="entr" presetSubtype="0" fill="hold" nodeType="withEffect">
                                  <p:stCondLst>
                                    <p:cond delay="0"/>
                                  </p:stCondLst>
                                  <p:childTnLst>
                                    <p:set>
                                      <p:cBhvr>
                                        <p:cTn id="50" dur="1" fill="hold">
                                          <p:stCondLst>
                                            <p:cond delay="0"/>
                                          </p:stCondLst>
                                        </p:cTn>
                                        <p:tgtEl>
                                          <p:spTgt spid="313"/>
                                        </p:tgtEl>
                                        <p:attrNameLst>
                                          <p:attrName>style.visibility</p:attrName>
                                        </p:attrNameLst>
                                      </p:cBhvr>
                                      <p:to>
                                        <p:strVal val="visible"/>
                                      </p:to>
                                    </p:set>
                                    <p:animEffect transition="in" filter="fade">
                                      <p:cBhvr>
                                        <p:cTn id="51" dur="500"/>
                                        <p:tgtEl>
                                          <p:spTgt spid="313"/>
                                        </p:tgtEl>
                                      </p:cBhvr>
                                    </p:animEffect>
                                  </p:childTnLst>
                                </p:cTn>
                              </p:par>
                              <p:par>
                                <p:cTn id="52" presetID="10" presetClass="entr" presetSubtype="0" fill="hold" nodeType="withEffect">
                                  <p:stCondLst>
                                    <p:cond delay="0"/>
                                  </p:stCondLst>
                                  <p:childTnLst>
                                    <p:set>
                                      <p:cBhvr>
                                        <p:cTn id="53" dur="1" fill="hold">
                                          <p:stCondLst>
                                            <p:cond delay="0"/>
                                          </p:stCondLst>
                                        </p:cTn>
                                        <p:tgtEl>
                                          <p:spTgt spid="314"/>
                                        </p:tgtEl>
                                        <p:attrNameLst>
                                          <p:attrName>style.visibility</p:attrName>
                                        </p:attrNameLst>
                                      </p:cBhvr>
                                      <p:to>
                                        <p:strVal val="visible"/>
                                      </p:to>
                                    </p:set>
                                    <p:animEffect transition="in" filter="fade">
                                      <p:cBhvr>
                                        <p:cTn id="54" dur="5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144" grpId="0" animBg="1"/>
      <p:bldP spid="145" grpId="0" animBg="1"/>
      <p:bldP spid="146" grpId="0" animBg="1"/>
      <p:bldP spid="19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9EB3-9ECD-48CB-8E85-7496B4D2D9D4}"/>
              </a:ext>
            </a:extLst>
          </p:cNvPr>
          <p:cNvSpPr>
            <a:spLocks noGrp="1"/>
          </p:cNvSpPr>
          <p:nvPr>
            <p:ph type="title"/>
          </p:nvPr>
        </p:nvSpPr>
        <p:spPr/>
        <p:txBody>
          <a:bodyPr/>
          <a:lstStyle/>
          <a:p>
            <a:pPr>
              <a:lnSpc>
                <a:spcPct val="100000"/>
              </a:lnSpc>
            </a:pPr>
            <a:r>
              <a:rPr lang="en-US" sz="2750" dirty="0">
                <a:solidFill>
                  <a:schemeClr val="tx1"/>
                </a:solidFill>
              </a:rPr>
              <a:t>Migrating your Virtual Desktop Infrastructure (VDI) </a:t>
            </a:r>
            <a:br>
              <a:rPr lang="en-US" sz="2750" dirty="0">
                <a:solidFill>
                  <a:schemeClr val="tx1"/>
                </a:solidFill>
              </a:rPr>
            </a:br>
            <a:r>
              <a:rPr lang="en-US" sz="2750" dirty="0">
                <a:solidFill>
                  <a:schemeClr val="tx1"/>
                </a:solidFill>
              </a:rPr>
              <a:t>to Windows Virtual Desktop</a:t>
            </a:r>
          </a:p>
        </p:txBody>
      </p:sp>
      <p:sp>
        <p:nvSpPr>
          <p:cNvPr id="58" name="TextBox 57">
            <a:extLst>
              <a:ext uri="{FF2B5EF4-FFF2-40B4-BE49-F238E27FC236}">
                <a16:creationId xmlns:a16="http://schemas.microsoft.com/office/drawing/2014/main" id="{4DF223B2-77F6-4EAD-9B41-2C1E212C18FB}"/>
              </a:ext>
            </a:extLst>
          </p:cNvPr>
          <p:cNvSpPr txBox="1"/>
          <p:nvPr/>
        </p:nvSpPr>
        <p:spPr>
          <a:xfrm>
            <a:off x="5204371" y="1925559"/>
            <a:ext cx="1780484" cy="1661993"/>
          </a:xfrm>
          <a:prstGeom prst="rect">
            <a:avLst/>
          </a:prstGeom>
          <a:noFill/>
          <a:ln w="38100">
            <a:noFill/>
            <a:prstDash val="dash"/>
          </a:ln>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w="3175">
                  <a:noFill/>
                </a:ln>
                <a:effectLst/>
                <a:uLnTx/>
                <a:uFillTx/>
                <a:latin typeface="Segoe UI Semibold"/>
                <a:ea typeface="+mn-ea"/>
                <a:cs typeface="Segoe UI" pitchFamily="34" charset="0"/>
              </a:rPr>
              <a:t>Azure Migrate (Integration with Lakeside for Assessment) </a:t>
            </a:r>
            <a:r>
              <a:rPr kumimoji="0" lang="en-US" sz="1800" b="0" i="0" u="none" strike="noStrike" kern="0" cap="none" spc="0" normalizeH="0" baseline="0" noProof="0" dirty="0">
                <a:ln w="3175">
                  <a:noFill/>
                </a:ln>
                <a:solidFill>
                  <a:schemeClr val="tx2"/>
                </a:solidFill>
                <a:effectLst/>
                <a:uLnTx/>
                <a:uFillTx/>
                <a:latin typeface="Segoe UI Semibold"/>
                <a:ea typeface="+mn-ea"/>
                <a:cs typeface="Segoe UI" pitchFamily="34" charset="0"/>
              </a:rPr>
              <a:t>Partner tools for Migration</a:t>
            </a:r>
          </a:p>
        </p:txBody>
      </p:sp>
      <p:sp>
        <p:nvSpPr>
          <p:cNvPr id="48" name="Rectangle 47">
            <a:extLst>
              <a:ext uri="{FF2B5EF4-FFF2-40B4-BE49-F238E27FC236}">
                <a16:creationId xmlns:a16="http://schemas.microsoft.com/office/drawing/2014/main" id="{1778DAE5-189D-413D-B4DA-A1ED0CFC81E8}"/>
              </a:ext>
            </a:extLst>
          </p:cNvPr>
          <p:cNvSpPr/>
          <p:nvPr/>
        </p:nvSpPr>
        <p:spPr bwMode="auto">
          <a:xfrm>
            <a:off x="434168" y="1581607"/>
            <a:ext cx="4646942" cy="4963656"/>
          </a:xfrm>
          <a:prstGeom prst="rect">
            <a:avLst/>
          </a:prstGeom>
          <a:solidFill>
            <a:schemeClr val="accent1"/>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latin typeface="+mj-lt"/>
                <a:ea typeface="Segoe UI" pitchFamily="34" charset="0"/>
                <a:cs typeface="Segoe UI" pitchFamily="34" charset="0"/>
              </a:rPr>
              <a:t>VDI Deployment</a:t>
            </a:r>
          </a:p>
        </p:txBody>
      </p:sp>
      <p:sp>
        <p:nvSpPr>
          <p:cNvPr id="49" name="Rectangle 41">
            <a:extLst>
              <a:ext uri="{FF2B5EF4-FFF2-40B4-BE49-F238E27FC236}">
                <a16:creationId xmlns:a16="http://schemas.microsoft.com/office/drawing/2014/main" id="{C6A18BEC-AAB0-4CF5-AC47-029CFD0116C5}"/>
              </a:ext>
            </a:extLst>
          </p:cNvPr>
          <p:cNvSpPr/>
          <p:nvPr/>
        </p:nvSpPr>
        <p:spPr bwMode="auto">
          <a:xfrm>
            <a:off x="567507" y="2346488"/>
            <a:ext cx="4380262" cy="1643815"/>
          </a:xfrm>
          <a:prstGeom prst="rect">
            <a:avLst/>
          </a:prstGeom>
          <a:noFill/>
          <a:ln w="12700" cap="flat" cmpd="sng" algn="ctr">
            <a:solidFill>
              <a:schemeClr val="tx1"/>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effectLst/>
                <a:uLnTx/>
                <a:uFillTx/>
                <a:ea typeface="+mn-ea"/>
                <a:cs typeface="Segoe UI" panose="020B0502040204020203" pitchFamily="34" charset="0"/>
              </a:rPr>
              <a:t>Virtual Desktops </a:t>
            </a:r>
            <a:br>
              <a:rPr kumimoji="0" lang="en-US" sz="1800" b="0" i="0" u="none" strike="noStrike" kern="0" cap="none" spc="0" normalizeH="0" baseline="0" noProof="0" dirty="0">
                <a:ln w="3175">
                  <a:noFill/>
                </a:ln>
                <a:effectLst/>
                <a:uLnTx/>
                <a:uFillTx/>
                <a:ea typeface="+mn-ea"/>
                <a:cs typeface="Segoe UI" panose="020B0502040204020203" pitchFamily="34" charset="0"/>
              </a:rPr>
            </a:br>
            <a:r>
              <a:rPr kumimoji="0" lang="en-US" sz="1800" b="0" i="0" u="none" strike="noStrike" kern="0" cap="none" spc="0" normalizeH="0" baseline="0" noProof="0" dirty="0">
                <a:ln w="3175">
                  <a:noFill/>
                </a:ln>
                <a:effectLst/>
                <a:uLnTx/>
                <a:uFillTx/>
                <a:ea typeface="+mn-ea"/>
                <a:cs typeface="Segoe UI" panose="020B0502040204020203" pitchFamily="34" charset="0"/>
              </a:rPr>
              <a:t>(RDS/VMware/Citrix) </a:t>
            </a:r>
          </a:p>
        </p:txBody>
      </p:sp>
      <p:sp>
        <p:nvSpPr>
          <p:cNvPr id="50" name="Rectangle 41">
            <a:extLst>
              <a:ext uri="{FF2B5EF4-FFF2-40B4-BE49-F238E27FC236}">
                <a16:creationId xmlns:a16="http://schemas.microsoft.com/office/drawing/2014/main" id="{ABD36F8E-6BCA-4530-A2AC-076DC1EB8951}"/>
              </a:ext>
            </a:extLst>
          </p:cNvPr>
          <p:cNvSpPr/>
          <p:nvPr/>
        </p:nvSpPr>
        <p:spPr bwMode="auto">
          <a:xfrm>
            <a:off x="567507" y="4117959"/>
            <a:ext cx="4380262" cy="1643815"/>
          </a:xfrm>
          <a:prstGeom prst="rect">
            <a:avLst/>
          </a:prstGeom>
          <a:noFill/>
          <a:ln w="12700" cap="flat" cmpd="sng" algn="ctr">
            <a:solidFill>
              <a:schemeClr val="tx1"/>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effectLst/>
                <a:uLnTx/>
                <a:uFillTx/>
                <a:ea typeface="+mn-ea"/>
                <a:cs typeface="Segoe UI" panose="020B0502040204020203" pitchFamily="34" charset="0"/>
              </a:rPr>
              <a:t>VDI Infrastructure</a:t>
            </a:r>
          </a:p>
        </p:txBody>
      </p:sp>
      <p:pic>
        <p:nvPicPr>
          <p:cNvPr id="60" name="Picture 59" descr="A picture containing drawing&#10;&#10;Description automatically generated">
            <a:extLst>
              <a:ext uri="{FF2B5EF4-FFF2-40B4-BE49-F238E27FC236}">
                <a16:creationId xmlns:a16="http://schemas.microsoft.com/office/drawing/2014/main" id="{B7D0650F-4DE9-454C-A633-6BAE6B2D4D90}"/>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180" t="18325" r="24455" b="12066"/>
          <a:stretch/>
        </p:blipFill>
        <p:spPr>
          <a:xfrm>
            <a:off x="527130" y="5958676"/>
            <a:ext cx="1076325" cy="317953"/>
          </a:xfrm>
          <a:prstGeom prst="rect">
            <a:avLst/>
          </a:prstGeom>
        </p:spPr>
      </p:pic>
      <p:sp>
        <p:nvSpPr>
          <p:cNvPr id="61" name="TextBox 60">
            <a:extLst>
              <a:ext uri="{FF2B5EF4-FFF2-40B4-BE49-F238E27FC236}">
                <a16:creationId xmlns:a16="http://schemas.microsoft.com/office/drawing/2014/main" id="{A151DA5A-8079-45E2-8F9F-E93EC3AE9298}"/>
              </a:ext>
            </a:extLst>
          </p:cNvPr>
          <p:cNvSpPr txBox="1"/>
          <p:nvPr/>
        </p:nvSpPr>
        <p:spPr>
          <a:xfrm>
            <a:off x="1868875" y="5994542"/>
            <a:ext cx="868027" cy="246221"/>
          </a:xfrm>
          <a:prstGeom prst="rect">
            <a:avLst/>
          </a:prstGeom>
          <a:noFill/>
        </p:spPr>
        <p:txBody>
          <a:bodyPr wrap="square" lIns="0" tIns="0" rIns="0" bIns="0" rtlCol="0">
            <a:spAutoFit/>
          </a:bodyPr>
          <a:lstStyle/>
          <a:p>
            <a:pPr algn="ctr"/>
            <a:r>
              <a:rPr lang="en-US" sz="1600" dirty="0"/>
              <a:t>VMware</a:t>
            </a:r>
          </a:p>
        </p:txBody>
      </p:sp>
      <p:sp>
        <p:nvSpPr>
          <p:cNvPr id="62" name="TextBox 61">
            <a:extLst>
              <a:ext uri="{FF2B5EF4-FFF2-40B4-BE49-F238E27FC236}">
                <a16:creationId xmlns:a16="http://schemas.microsoft.com/office/drawing/2014/main" id="{03EDC96E-6A19-4662-9CC8-B42874BA41AC}"/>
              </a:ext>
            </a:extLst>
          </p:cNvPr>
          <p:cNvSpPr txBox="1"/>
          <p:nvPr/>
        </p:nvSpPr>
        <p:spPr>
          <a:xfrm>
            <a:off x="3002322" y="5994542"/>
            <a:ext cx="431077" cy="246221"/>
          </a:xfrm>
          <a:prstGeom prst="rect">
            <a:avLst/>
          </a:prstGeom>
          <a:noFill/>
        </p:spPr>
        <p:txBody>
          <a:bodyPr wrap="square" lIns="0" tIns="0" rIns="0" bIns="0" rtlCol="0" anchor="t">
            <a:spAutoFit/>
          </a:bodyPr>
          <a:lstStyle/>
          <a:p>
            <a:pPr algn="ctr"/>
            <a:r>
              <a:rPr lang="en-US" sz="1600"/>
              <a:t>AWS</a:t>
            </a:r>
            <a:endParaRPr lang="en-US" sz="1600" dirty="0"/>
          </a:p>
        </p:txBody>
      </p:sp>
      <p:sp>
        <p:nvSpPr>
          <p:cNvPr id="63" name="TextBox 62">
            <a:extLst>
              <a:ext uri="{FF2B5EF4-FFF2-40B4-BE49-F238E27FC236}">
                <a16:creationId xmlns:a16="http://schemas.microsoft.com/office/drawing/2014/main" id="{0CA707DC-BF37-40E1-A30E-10D7BCD3ACEF}"/>
              </a:ext>
            </a:extLst>
          </p:cNvPr>
          <p:cNvSpPr txBox="1"/>
          <p:nvPr/>
        </p:nvSpPr>
        <p:spPr>
          <a:xfrm>
            <a:off x="3698819" y="5994542"/>
            <a:ext cx="1271744" cy="246221"/>
          </a:xfrm>
          <a:prstGeom prst="rect">
            <a:avLst/>
          </a:prstGeom>
          <a:noFill/>
        </p:spPr>
        <p:txBody>
          <a:bodyPr wrap="square" lIns="0" tIns="0" rIns="0" bIns="0" rtlCol="0">
            <a:spAutoFit/>
          </a:bodyPr>
          <a:lstStyle/>
          <a:p>
            <a:pPr algn="ctr"/>
            <a:r>
              <a:rPr lang="en-US" sz="1600" dirty="0"/>
              <a:t>Google Cloud</a:t>
            </a:r>
          </a:p>
        </p:txBody>
      </p:sp>
      <p:grpSp>
        <p:nvGrpSpPr>
          <p:cNvPr id="9" name="Group 8">
            <a:extLst>
              <a:ext uri="{FF2B5EF4-FFF2-40B4-BE49-F238E27FC236}">
                <a16:creationId xmlns:a16="http://schemas.microsoft.com/office/drawing/2014/main" id="{169F846E-F83C-42E8-B4B9-3E816720C8CB}"/>
              </a:ext>
            </a:extLst>
          </p:cNvPr>
          <p:cNvGrpSpPr/>
          <p:nvPr/>
        </p:nvGrpSpPr>
        <p:grpSpPr>
          <a:xfrm>
            <a:off x="3759123" y="2717743"/>
            <a:ext cx="987381" cy="901303"/>
            <a:chOff x="3576595" y="2693495"/>
            <a:chExt cx="1109605" cy="1012872"/>
          </a:xfrm>
        </p:grpSpPr>
        <p:grpSp>
          <p:nvGrpSpPr>
            <p:cNvPr id="65" name="Group 64">
              <a:extLst>
                <a:ext uri="{FF2B5EF4-FFF2-40B4-BE49-F238E27FC236}">
                  <a16:creationId xmlns:a16="http://schemas.microsoft.com/office/drawing/2014/main" id="{6711A3D0-EB9F-4F46-9AE8-DCD4A138B3BB}"/>
                </a:ext>
              </a:extLst>
            </p:cNvPr>
            <p:cNvGrpSpPr/>
            <p:nvPr/>
          </p:nvGrpSpPr>
          <p:grpSpPr>
            <a:xfrm>
              <a:off x="3576595" y="3141042"/>
              <a:ext cx="565327" cy="565325"/>
              <a:chOff x="-1261824" y="7516599"/>
              <a:chExt cx="694020" cy="694018"/>
            </a:xfrm>
          </p:grpSpPr>
          <p:pic>
            <p:nvPicPr>
              <p:cNvPr id="83" name="Graphic 82" descr="Monitor">
                <a:extLst>
                  <a:ext uri="{FF2B5EF4-FFF2-40B4-BE49-F238E27FC236}">
                    <a16:creationId xmlns:a16="http://schemas.microsoft.com/office/drawing/2014/main" id="{E4C15A89-8D93-47A4-B264-EE5CF2DD74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1824" y="7516599"/>
                <a:ext cx="694020" cy="694018"/>
              </a:xfrm>
              <a:prstGeom prst="rect">
                <a:avLst/>
              </a:prstGeom>
            </p:spPr>
          </p:pic>
          <p:pic>
            <p:nvPicPr>
              <p:cNvPr id="84" name="Graphic 83">
                <a:extLst>
                  <a:ext uri="{FF2B5EF4-FFF2-40B4-BE49-F238E27FC236}">
                    <a16:creationId xmlns:a16="http://schemas.microsoft.com/office/drawing/2014/main" id="{16ADA46B-FFA2-46B3-9249-5C3275F61E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0989" y="7689631"/>
                <a:ext cx="234040" cy="258415"/>
              </a:xfrm>
              <a:prstGeom prst="rect">
                <a:avLst/>
              </a:prstGeom>
            </p:spPr>
          </p:pic>
        </p:grpSp>
        <p:grpSp>
          <p:nvGrpSpPr>
            <p:cNvPr id="66" name="Group 65">
              <a:extLst>
                <a:ext uri="{FF2B5EF4-FFF2-40B4-BE49-F238E27FC236}">
                  <a16:creationId xmlns:a16="http://schemas.microsoft.com/office/drawing/2014/main" id="{B3E34261-E7B8-4804-9F53-5F0E3E67ECF5}"/>
                </a:ext>
              </a:extLst>
            </p:cNvPr>
            <p:cNvGrpSpPr/>
            <p:nvPr/>
          </p:nvGrpSpPr>
          <p:grpSpPr>
            <a:xfrm>
              <a:off x="4120873" y="3141042"/>
              <a:ext cx="565327" cy="565325"/>
              <a:chOff x="-593644" y="7516599"/>
              <a:chExt cx="694020" cy="694018"/>
            </a:xfrm>
          </p:grpSpPr>
          <p:pic>
            <p:nvPicPr>
              <p:cNvPr id="81" name="Graphic 80" descr="Monitor">
                <a:extLst>
                  <a:ext uri="{FF2B5EF4-FFF2-40B4-BE49-F238E27FC236}">
                    <a16:creationId xmlns:a16="http://schemas.microsoft.com/office/drawing/2014/main" id="{62EFFD6B-09DA-42F3-A1A3-678A498CBE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644" y="7516599"/>
                <a:ext cx="694020" cy="694018"/>
              </a:xfrm>
              <a:prstGeom prst="rect">
                <a:avLst/>
              </a:prstGeom>
            </p:spPr>
          </p:pic>
          <p:pic>
            <p:nvPicPr>
              <p:cNvPr id="82" name="Graphic 81">
                <a:extLst>
                  <a:ext uri="{FF2B5EF4-FFF2-40B4-BE49-F238E27FC236}">
                    <a16:creationId xmlns:a16="http://schemas.microsoft.com/office/drawing/2014/main" id="{83622663-F781-40AC-9D65-98C583D425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2091" y="7688110"/>
                <a:ext cx="234040" cy="258416"/>
              </a:xfrm>
              <a:prstGeom prst="rect">
                <a:avLst/>
              </a:prstGeom>
            </p:spPr>
          </p:pic>
        </p:grpSp>
        <p:grpSp>
          <p:nvGrpSpPr>
            <p:cNvPr id="67" name="Group 66">
              <a:extLst>
                <a:ext uri="{FF2B5EF4-FFF2-40B4-BE49-F238E27FC236}">
                  <a16:creationId xmlns:a16="http://schemas.microsoft.com/office/drawing/2014/main" id="{AEAF7D02-BC45-4B04-9596-73837214103B}"/>
                </a:ext>
              </a:extLst>
            </p:cNvPr>
            <p:cNvGrpSpPr/>
            <p:nvPr/>
          </p:nvGrpSpPr>
          <p:grpSpPr>
            <a:xfrm>
              <a:off x="3848734" y="2693495"/>
              <a:ext cx="565327" cy="569063"/>
              <a:chOff x="-930682" y="6967171"/>
              <a:chExt cx="694020" cy="694018"/>
            </a:xfrm>
          </p:grpSpPr>
          <p:pic>
            <p:nvPicPr>
              <p:cNvPr id="79" name="Graphic 78" descr="Monitor">
                <a:extLst>
                  <a:ext uri="{FF2B5EF4-FFF2-40B4-BE49-F238E27FC236}">
                    <a16:creationId xmlns:a16="http://schemas.microsoft.com/office/drawing/2014/main" id="{E0E63160-3FCF-4FAF-828D-2377C4D2CD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0682" y="6967171"/>
                <a:ext cx="694020" cy="694018"/>
              </a:xfrm>
              <a:prstGeom prst="rect">
                <a:avLst/>
              </a:prstGeom>
            </p:spPr>
          </p:pic>
          <p:pic>
            <p:nvPicPr>
              <p:cNvPr id="80" name="Graphic 79">
                <a:extLst>
                  <a:ext uri="{FF2B5EF4-FFF2-40B4-BE49-F238E27FC236}">
                    <a16:creationId xmlns:a16="http://schemas.microsoft.com/office/drawing/2014/main" id="{7A6A7EE3-6155-43D7-BD70-12EF3987A6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9129" y="7138682"/>
                <a:ext cx="234040" cy="258416"/>
              </a:xfrm>
              <a:prstGeom prst="rect">
                <a:avLst/>
              </a:prstGeom>
            </p:spPr>
          </p:pic>
        </p:grpSp>
      </p:grpSp>
      <p:pic>
        <p:nvPicPr>
          <p:cNvPr id="10" name="Graphic 9" descr="Caret Right">
            <a:extLst>
              <a:ext uri="{FF2B5EF4-FFF2-40B4-BE49-F238E27FC236}">
                <a16:creationId xmlns:a16="http://schemas.microsoft.com/office/drawing/2014/main" id="{E89BD33A-DF69-41AE-9A25-534BF1D3D24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49339" y="3552447"/>
            <a:ext cx="1121494" cy="1121493"/>
          </a:xfrm>
          <a:prstGeom prst="rect">
            <a:avLst/>
          </a:prstGeom>
        </p:spPr>
      </p:pic>
      <p:sp>
        <p:nvSpPr>
          <p:cNvPr id="110" name="Rectangle 109">
            <a:extLst>
              <a:ext uri="{FF2B5EF4-FFF2-40B4-BE49-F238E27FC236}">
                <a16:creationId xmlns:a16="http://schemas.microsoft.com/office/drawing/2014/main" id="{6785FEA0-7DA9-48AA-B800-F097C546E48E}"/>
              </a:ext>
            </a:extLst>
          </p:cNvPr>
          <p:cNvSpPr/>
          <p:nvPr/>
        </p:nvSpPr>
        <p:spPr bwMode="auto">
          <a:xfrm>
            <a:off x="7348364" y="1568579"/>
            <a:ext cx="4646942" cy="4963656"/>
          </a:xfrm>
          <a:prstGeom prst="rect">
            <a:avLst/>
          </a:prstGeom>
          <a:solidFill>
            <a:schemeClr val="accent1"/>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2"/>
                </a:solidFill>
                <a:latin typeface="+mj-lt"/>
                <a:ea typeface="Segoe UI" pitchFamily="34" charset="0"/>
                <a:cs typeface="Segoe UI" pitchFamily="34" charset="0"/>
              </a:rPr>
              <a:t>VDI Deployment</a:t>
            </a:r>
          </a:p>
        </p:txBody>
      </p:sp>
      <p:sp>
        <p:nvSpPr>
          <p:cNvPr id="111" name="Rectangle 41">
            <a:extLst>
              <a:ext uri="{FF2B5EF4-FFF2-40B4-BE49-F238E27FC236}">
                <a16:creationId xmlns:a16="http://schemas.microsoft.com/office/drawing/2014/main" id="{9499C456-7173-4C03-AA98-3D05D725C3E2}"/>
              </a:ext>
            </a:extLst>
          </p:cNvPr>
          <p:cNvSpPr/>
          <p:nvPr/>
        </p:nvSpPr>
        <p:spPr bwMode="auto">
          <a:xfrm>
            <a:off x="7492847" y="2346488"/>
            <a:ext cx="4380262" cy="1643815"/>
          </a:xfrm>
          <a:prstGeom prst="rect">
            <a:avLst/>
          </a:prstGeom>
          <a:noFill/>
          <a:ln w="12700" cap="flat" cmpd="sng" algn="ctr">
            <a:solidFill>
              <a:schemeClr val="tx2"/>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chemeClr val="tx2"/>
                </a:solidFill>
                <a:effectLst/>
                <a:uLnTx/>
                <a:uFillTx/>
                <a:latin typeface="+mj-lt"/>
                <a:ea typeface="+mn-ea"/>
                <a:cs typeface="Segoe UI" panose="020B0502040204020203" pitchFamily="34" charset="0"/>
              </a:rPr>
              <a:t>Windows Virtual </a:t>
            </a:r>
            <a:br>
              <a:rPr kumimoji="0" lang="en-US" sz="1800" b="0" i="0" u="none" strike="noStrike" kern="0" cap="none" spc="0" normalizeH="0" baseline="0" noProof="0" dirty="0">
                <a:ln w="3175">
                  <a:noFill/>
                </a:ln>
                <a:solidFill>
                  <a:schemeClr val="tx2"/>
                </a:solidFill>
                <a:effectLst/>
                <a:uLnTx/>
                <a:uFillTx/>
                <a:latin typeface="+mj-lt"/>
                <a:ea typeface="+mn-ea"/>
                <a:cs typeface="Segoe UI" panose="020B0502040204020203" pitchFamily="34" charset="0"/>
              </a:rPr>
            </a:br>
            <a:r>
              <a:rPr kumimoji="0" lang="en-US" sz="1800" b="0" i="0" u="none" strike="noStrike" kern="0" cap="none" spc="0" normalizeH="0" baseline="0" noProof="0" dirty="0">
                <a:ln w="3175">
                  <a:noFill/>
                </a:ln>
                <a:solidFill>
                  <a:schemeClr val="tx2"/>
                </a:solidFill>
                <a:effectLst/>
                <a:uLnTx/>
                <a:uFillTx/>
                <a:latin typeface="+mj-lt"/>
                <a:ea typeface="+mn-ea"/>
                <a:cs typeface="Segoe UI" panose="020B0502040204020203" pitchFamily="34" charset="0"/>
              </a:rPr>
              <a:t>Desktop (native </a:t>
            </a:r>
            <a:br>
              <a:rPr kumimoji="0" lang="en-US" sz="1800" b="0" i="0" u="none" strike="noStrike" kern="0" cap="none" spc="0" normalizeH="0" baseline="0" noProof="0" dirty="0">
                <a:ln w="3175">
                  <a:noFill/>
                </a:ln>
                <a:solidFill>
                  <a:schemeClr val="tx2"/>
                </a:solidFill>
                <a:effectLst/>
                <a:uLnTx/>
                <a:uFillTx/>
                <a:latin typeface="+mj-lt"/>
                <a:ea typeface="+mn-ea"/>
                <a:cs typeface="Segoe UI" panose="020B0502040204020203" pitchFamily="34" charset="0"/>
              </a:rPr>
            </a:br>
            <a:r>
              <a:rPr kumimoji="0" lang="en-US" sz="1800" b="0" i="0" u="none" strike="noStrike" kern="0" cap="none" spc="0" normalizeH="0" baseline="0" noProof="0" dirty="0">
                <a:ln w="3175">
                  <a:noFill/>
                </a:ln>
                <a:solidFill>
                  <a:schemeClr val="tx2"/>
                </a:solidFill>
                <a:effectLst/>
                <a:uLnTx/>
                <a:uFillTx/>
                <a:latin typeface="+mj-lt"/>
                <a:ea typeface="+mn-ea"/>
                <a:cs typeface="Segoe UI" panose="020B0502040204020203" pitchFamily="34" charset="0"/>
              </a:rPr>
              <a:t>or VMware/Citrix)</a:t>
            </a:r>
          </a:p>
        </p:txBody>
      </p:sp>
      <p:sp>
        <p:nvSpPr>
          <p:cNvPr id="112" name="Rectangle 41">
            <a:extLst>
              <a:ext uri="{FF2B5EF4-FFF2-40B4-BE49-F238E27FC236}">
                <a16:creationId xmlns:a16="http://schemas.microsoft.com/office/drawing/2014/main" id="{EFF0117F-0024-4111-AB6A-8C5CA0DAD28E}"/>
              </a:ext>
            </a:extLst>
          </p:cNvPr>
          <p:cNvSpPr/>
          <p:nvPr/>
        </p:nvSpPr>
        <p:spPr bwMode="auto">
          <a:xfrm>
            <a:off x="7492847" y="4117959"/>
            <a:ext cx="4380262" cy="1643815"/>
          </a:xfrm>
          <a:prstGeom prst="rect">
            <a:avLst/>
          </a:prstGeom>
          <a:noFill/>
          <a:ln w="12700" cap="flat" cmpd="sng" algn="ctr">
            <a:solidFill>
              <a:schemeClr val="tx2"/>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chemeClr val="tx2"/>
                </a:solidFill>
                <a:effectLst/>
                <a:uLnTx/>
                <a:uFillTx/>
                <a:latin typeface="+mj-lt"/>
                <a:ea typeface="+mn-ea"/>
                <a:cs typeface="Segoe UI" panose="020B0502040204020203" pitchFamily="34" charset="0"/>
              </a:rPr>
              <a:t>Azure IaaS</a:t>
            </a:r>
          </a:p>
        </p:txBody>
      </p:sp>
      <p:grpSp>
        <p:nvGrpSpPr>
          <p:cNvPr id="158" name="Group 157">
            <a:extLst>
              <a:ext uri="{FF2B5EF4-FFF2-40B4-BE49-F238E27FC236}">
                <a16:creationId xmlns:a16="http://schemas.microsoft.com/office/drawing/2014/main" id="{D242C989-A272-4DAF-A6B8-F6A9F67ACF79}"/>
              </a:ext>
            </a:extLst>
          </p:cNvPr>
          <p:cNvGrpSpPr/>
          <p:nvPr/>
        </p:nvGrpSpPr>
        <p:grpSpPr>
          <a:xfrm>
            <a:off x="9678033" y="4673940"/>
            <a:ext cx="565327" cy="565325"/>
            <a:chOff x="-593644" y="7516599"/>
            <a:chExt cx="694020" cy="694018"/>
          </a:xfrm>
        </p:grpSpPr>
        <p:pic>
          <p:nvPicPr>
            <p:cNvPr id="159" name="Graphic 158" descr="Monitor">
              <a:extLst>
                <a:ext uri="{FF2B5EF4-FFF2-40B4-BE49-F238E27FC236}">
                  <a16:creationId xmlns:a16="http://schemas.microsoft.com/office/drawing/2014/main" id="{FB767E23-7C65-4557-992A-2B00831ACC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644" y="7516599"/>
              <a:ext cx="694020" cy="694018"/>
            </a:xfrm>
            <a:prstGeom prst="rect">
              <a:avLst/>
            </a:prstGeom>
          </p:spPr>
        </p:pic>
        <p:pic>
          <p:nvPicPr>
            <p:cNvPr id="160" name="Graphic 159">
              <a:extLst>
                <a:ext uri="{FF2B5EF4-FFF2-40B4-BE49-F238E27FC236}">
                  <a16:creationId xmlns:a16="http://schemas.microsoft.com/office/drawing/2014/main" id="{5E7F6221-0762-440D-8843-BE4F675DA4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2091" y="7688110"/>
              <a:ext cx="234040" cy="258416"/>
            </a:xfrm>
            <a:prstGeom prst="rect">
              <a:avLst/>
            </a:prstGeom>
          </p:spPr>
        </p:pic>
      </p:grpSp>
      <p:grpSp>
        <p:nvGrpSpPr>
          <p:cNvPr id="179" name="Group 178">
            <a:extLst>
              <a:ext uri="{FF2B5EF4-FFF2-40B4-BE49-F238E27FC236}">
                <a16:creationId xmlns:a16="http://schemas.microsoft.com/office/drawing/2014/main" id="{2CC8C306-741B-4CD7-A546-9DC404630D1A}"/>
              </a:ext>
            </a:extLst>
          </p:cNvPr>
          <p:cNvGrpSpPr/>
          <p:nvPr/>
        </p:nvGrpSpPr>
        <p:grpSpPr>
          <a:xfrm>
            <a:off x="10592314" y="2717743"/>
            <a:ext cx="987381" cy="901303"/>
            <a:chOff x="3576595" y="2693495"/>
            <a:chExt cx="1109605" cy="1012872"/>
          </a:xfrm>
        </p:grpSpPr>
        <p:grpSp>
          <p:nvGrpSpPr>
            <p:cNvPr id="180" name="Group 179">
              <a:extLst>
                <a:ext uri="{FF2B5EF4-FFF2-40B4-BE49-F238E27FC236}">
                  <a16:creationId xmlns:a16="http://schemas.microsoft.com/office/drawing/2014/main" id="{B1B8083F-45BA-46BD-AA4D-0A48B70EB9A5}"/>
                </a:ext>
              </a:extLst>
            </p:cNvPr>
            <p:cNvGrpSpPr/>
            <p:nvPr/>
          </p:nvGrpSpPr>
          <p:grpSpPr>
            <a:xfrm>
              <a:off x="3576595" y="3141042"/>
              <a:ext cx="565327" cy="565325"/>
              <a:chOff x="-1261824" y="7516599"/>
              <a:chExt cx="694020" cy="694018"/>
            </a:xfrm>
          </p:grpSpPr>
          <p:pic>
            <p:nvPicPr>
              <p:cNvPr id="187" name="Graphic 186" descr="Monitor">
                <a:extLst>
                  <a:ext uri="{FF2B5EF4-FFF2-40B4-BE49-F238E27FC236}">
                    <a16:creationId xmlns:a16="http://schemas.microsoft.com/office/drawing/2014/main" id="{786FBCB5-985F-4A6A-90C2-77F0FFD2DE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1824" y="7516599"/>
                <a:ext cx="694020" cy="694018"/>
              </a:xfrm>
              <a:prstGeom prst="rect">
                <a:avLst/>
              </a:prstGeom>
            </p:spPr>
          </p:pic>
          <p:pic>
            <p:nvPicPr>
              <p:cNvPr id="188" name="Graphic 187">
                <a:extLst>
                  <a:ext uri="{FF2B5EF4-FFF2-40B4-BE49-F238E27FC236}">
                    <a16:creationId xmlns:a16="http://schemas.microsoft.com/office/drawing/2014/main" id="{8484C8A1-9B0F-4368-992D-4323D9C151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0989" y="7689631"/>
                <a:ext cx="234040" cy="258415"/>
              </a:xfrm>
              <a:prstGeom prst="rect">
                <a:avLst/>
              </a:prstGeom>
            </p:spPr>
          </p:pic>
        </p:grpSp>
        <p:grpSp>
          <p:nvGrpSpPr>
            <p:cNvPr id="181" name="Group 180">
              <a:extLst>
                <a:ext uri="{FF2B5EF4-FFF2-40B4-BE49-F238E27FC236}">
                  <a16:creationId xmlns:a16="http://schemas.microsoft.com/office/drawing/2014/main" id="{3967FEA7-3F69-49AC-98D5-B9968722B4AA}"/>
                </a:ext>
              </a:extLst>
            </p:cNvPr>
            <p:cNvGrpSpPr/>
            <p:nvPr/>
          </p:nvGrpSpPr>
          <p:grpSpPr>
            <a:xfrm>
              <a:off x="4120873" y="3141042"/>
              <a:ext cx="565327" cy="565325"/>
              <a:chOff x="-593644" y="7516599"/>
              <a:chExt cx="694020" cy="694018"/>
            </a:xfrm>
          </p:grpSpPr>
          <p:pic>
            <p:nvPicPr>
              <p:cNvPr id="185" name="Graphic 184" descr="Monitor">
                <a:extLst>
                  <a:ext uri="{FF2B5EF4-FFF2-40B4-BE49-F238E27FC236}">
                    <a16:creationId xmlns:a16="http://schemas.microsoft.com/office/drawing/2014/main" id="{D7CDE77B-D4F3-495C-94C6-BAEE848808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644" y="7516599"/>
                <a:ext cx="694020" cy="694018"/>
              </a:xfrm>
              <a:prstGeom prst="rect">
                <a:avLst/>
              </a:prstGeom>
            </p:spPr>
          </p:pic>
          <p:pic>
            <p:nvPicPr>
              <p:cNvPr id="186" name="Graphic 185">
                <a:extLst>
                  <a:ext uri="{FF2B5EF4-FFF2-40B4-BE49-F238E27FC236}">
                    <a16:creationId xmlns:a16="http://schemas.microsoft.com/office/drawing/2014/main" id="{D9751E2F-D02A-47AB-B46F-24C736F3C1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2091" y="7688110"/>
                <a:ext cx="234040" cy="258416"/>
              </a:xfrm>
              <a:prstGeom prst="rect">
                <a:avLst/>
              </a:prstGeom>
            </p:spPr>
          </p:pic>
        </p:grpSp>
        <p:grpSp>
          <p:nvGrpSpPr>
            <p:cNvPr id="182" name="Group 181">
              <a:extLst>
                <a:ext uri="{FF2B5EF4-FFF2-40B4-BE49-F238E27FC236}">
                  <a16:creationId xmlns:a16="http://schemas.microsoft.com/office/drawing/2014/main" id="{839C8A70-39EE-4CBD-A15B-062C1DE1CEA5}"/>
                </a:ext>
              </a:extLst>
            </p:cNvPr>
            <p:cNvGrpSpPr/>
            <p:nvPr/>
          </p:nvGrpSpPr>
          <p:grpSpPr>
            <a:xfrm>
              <a:off x="3848734" y="2693495"/>
              <a:ext cx="565327" cy="569063"/>
              <a:chOff x="-930682" y="6967171"/>
              <a:chExt cx="694020" cy="694018"/>
            </a:xfrm>
          </p:grpSpPr>
          <p:pic>
            <p:nvPicPr>
              <p:cNvPr id="183" name="Graphic 182" descr="Monitor">
                <a:extLst>
                  <a:ext uri="{FF2B5EF4-FFF2-40B4-BE49-F238E27FC236}">
                    <a16:creationId xmlns:a16="http://schemas.microsoft.com/office/drawing/2014/main" id="{5E80BB03-C77D-4135-8D4D-EAFBFD5768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0682" y="6967171"/>
                <a:ext cx="694020" cy="694018"/>
              </a:xfrm>
              <a:prstGeom prst="rect">
                <a:avLst/>
              </a:prstGeom>
            </p:spPr>
          </p:pic>
          <p:pic>
            <p:nvPicPr>
              <p:cNvPr id="184" name="Graphic 183">
                <a:extLst>
                  <a:ext uri="{FF2B5EF4-FFF2-40B4-BE49-F238E27FC236}">
                    <a16:creationId xmlns:a16="http://schemas.microsoft.com/office/drawing/2014/main" id="{E12D7888-B5AB-4A58-A7BF-803346590F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9129" y="7138682"/>
                <a:ext cx="234040" cy="258416"/>
              </a:xfrm>
              <a:prstGeom prst="rect">
                <a:avLst/>
              </a:prstGeom>
            </p:spPr>
          </p:pic>
        </p:grpSp>
      </p:grpSp>
      <p:grpSp>
        <p:nvGrpSpPr>
          <p:cNvPr id="189" name="Group 188">
            <a:extLst>
              <a:ext uri="{FF2B5EF4-FFF2-40B4-BE49-F238E27FC236}">
                <a16:creationId xmlns:a16="http://schemas.microsoft.com/office/drawing/2014/main" id="{CE2D7833-2AA6-4083-B031-9EE3F302EF8D}"/>
              </a:ext>
            </a:extLst>
          </p:cNvPr>
          <p:cNvGrpSpPr/>
          <p:nvPr/>
        </p:nvGrpSpPr>
        <p:grpSpPr>
          <a:xfrm>
            <a:off x="8759005" y="5927633"/>
            <a:ext cx="2122775" cy="348996"/>
            <a:chOff x="8393658" y="6449927"/>
            <a:chExt cx="2122775" cy="348996"/>
          </a:xfrm>
        </p:grpSpPr>
        <p:pic>
          <p:nvPicPr>
            <p:cNvPr id="190" name="Picture 189" descr="Microsoft Azure Logo&#10;">
              <a:extLst>
                <a:ext uri="{FF2B5EF4-FFF2-40B4-BE49-F238E27FC236}">
                  <a16:creationId xmlns:a16="http://schemas.microsoft.com/office/drawing/2014/main" id="{59DEBF7D-5470-4BBC-8D51-5F85D164B1DD}"/>
                </a:ext>
              </a:extLst>
            </p:cNvPr>
            <p:cNvPicPr>
              <a:picLocks noChangeAspect="1"/>
            </p:cNvPicPr>
            <p:nvPr/>
          </p:nvPicPr>
          <p:blipFill rotWithShape="1">
            <a:blip r:embed="rId10"/>
            <a:srcRect l="8636" t="23738" r="75972" b="29140"/>
            <a:stretch/>
          </p:blipFill>
          <p:spPr>
            <a:xfrm>
              <a:off x="8393658" y="6449927"/>
              <a:ext cx="344644" cy="348995"/>
            </a:xfrm>
            <a:prstGeom prst="rect">
              <a:avLst/>
            </a:prstGeom>
          </p:spPr>
        </p:pic>
        <p:pic>
          <p:nvPicPr>
            <p:cNvPr id="191" name="Picture 190" descr="Microsoft Azure Logo&#10;">
              <a:extLst>
                <a:ext uri="{FF2B5EF4-FFF2-40B4-BE49-F238E27FC236}">
                  <a16:creationId xmlns:a16="http://schemas.microsoft.com/office/drawing/2014/main" id="{D8F17A42-7E43-414E-B4C7-61F09D16617B}"/>
                </a:ext>
              </a:extLst>
            </p:cNvPr>
            <p:cNvPicPr>
              <a:picLocks noChangeAspect="1"/>
            </p:cNvPicPr>
            <p:nvPr/>
          </p:nvPicPr>
          <p:blipFill rotWithShape="1">
            <a:blip r:embed="rId11">
              <a:biLevel thresh="25000"/>
              <a:extLst>
                <a:ext uri="{BEBA8EAE-BF5A-486C-A8C5-ECC9F3942E4B}">
                  <a14:imgProps xmlns:a14="http://schemas.microsoft.com/office/drawing/2010/main">
                    <a14:imgLayer r:embed="rId12">
                      <a14:imgEffect>
                        <a14:brightnessContrast bright="-100000"/>
                      </a14:imgEffect>
                    </a14:imgLayer>
                  </a14:imgProps>
                </a:ext>
              </a:extLst>
            </a:blip>
            <a:srcRect l="23707" t="30928" b="29139"/>
            <a:stretch/>
          </p:blipFill>
          <p:spPr>
            <a:xfrm>
              <a:off x="8808156" y="6503179"/>
              <a:ext cx="1708277" cy="295744"/>
            </a:xfrm>
            <a:prstGeom prst="rect">
              <a:avLst/>
            </a:prstGeom>
          </p:spPr>
        </p:pic>
      </p:grpSp>
      <p:grpSp>
        <p:nvGrpSpPr>
          <p:cNvPr id="14" name="Group 13">
            <a:extLst>
              <a:ext uri="{FF2B5EF4-FFF2-40B4-BE49-F238E27FC236}">
                <a16:creationId xmlns:a16="http://schemas.microsoft.com/office/drawing/2014/main" id="{B46D1EEB-F789-48B5-A44C-C5516151D8C4}"/>
              </a:ext>
            </a:extLst>
          </p:cNvPr>
          <p:cNvGrpSpPr/>
          <p:nvPr/>
        </p:nvGrpSpPr>
        <p:grpSpPr>
          <a:xfrm>
            <a:off x="10429660" y="4646360"/>
            <a:ext cx="350875" cy="539987"/>
            <a:chOff x="10122195" y="4456419"/>
            <a:chExt cx="427455" cy="657841"/>
          </a:xfrm>
        </p:grpSpPr>
        <p:sp>
          <p:nvSpPr>
            <p:cNvPr id="11" name="Rectangle: Rounded Corners 10">
              <a:extLst>
                <a:ext uri="{FF2B5EF4-FFF2-40B4-BE49-F238E27FC236}">
                  <a16:creationId xmlns:a16="http://schemas.microsoft.com/office/drawing/2014/main" id="{412A290C-CD8B-44A4-8C2D-BE1F1977C089}"/>
                </a:ext>
              </a:extLst>
            </p:cNvPr>
            <p:cNvSpPr/>
            <p:nvPr/>
          </p:nvSpPr>
          <p:spPr bwMode="auto">
            <a:xfrm>
              <a:off x="10122195" y="4456419"/>
              <a:ext cx="427455" cy="657841"/>
            </a:xfrm>
            <a:prstGeom prst="roundRect">
              <a:avLst>
                <a:gd name="adj" fmla="val 9217"/>
              </a:avLst>
            </a:prstGeom>
            <a:solidFill>
              <a:schemeClr val="accent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a:extLst>
                <a:ext uri="{FF2B5EF4-FFF2-40B4-BE49-F238E27FC236}">
                  <a16:creationId xmlns:a16="http://schemas.microsoft.com/office/drawing/2014/main" id="{3B1B164F-B04B-481E-B772-FA512475B723}"/>
                </a:ext>
              </a:extLst>
            </p:cNvPr>
            <p:cNvSpPr/>
            <p:nvPr/>
          </p:nvSpPr>
          <p:spPr bwMode="auto">
            <a:xfrm>
              <a:off x="10172536" y="4551590"/>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a:extLst>
                <a:ext uri="{FF2B5EF4-FFF2-40B4-BE49-F238E27FC236}">
                  <a16:creationId xmlns:a16="http://schemas.microsoft.com/office/drawing/2014/main" id="{840BCDBE-A840-423E-85E2-CD28D5B74EB9}"/>
                </a:ext>
              </a:extLst>
            </p:cNvPr>
            <p:cNvSpPr/>
            <p:nvPr/>
          </p:nvSpPr>
          <p:spPr bwMode="auto">
            <a:xfrm>
              <a:off x="10172536" y="4651673"/>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a:extLst>
                <a:ext uri="{FF2B5EF4-FFF2-40B4-BE49-F238E27FC236}">
                  <a16:creationId xmlns:a16="http://schemas.microsoft.com/office/drawing/2014/main" id="{29198FC0-D81D-414B-A4E4-EA981DC64679}"/>
                </a:ext>
              </a:extLst>
            </p:cNvPr>
            <p:cNvSpPr/>
            <p:nvPr/>
          </p:nvSpPr>
          <p:spPr bwMode="auto">
            <a:xfrm>
              <a:off x="10172536" y="4751757"/>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A4CB00BF-C7F9-409B-8DF2-7BF517AC6E03}"/>
                </a:ext>
              </a:extLst>
            </p:cNvPr>
            <p:cNvSpPr/>
            <p:nvPr/>
          </p:nvSpPr>
          <p:spPr bwMode="auto">
            <a:xfrm>
              <a:off x="10164907" y="4549504"/>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a:extLst>
                <a:ext uri="{FF2B5EF4-FFF2-40B4-BE49-F238E27FC236}">
                  <a16:creationId xmlns:a16="http://schemas.microsoft.com/office/drawing/2014/main" id="{983C8305-46E4-408D-A876-A465B5C2AABB}"/>
                </a:ext>
              </a:extLst>
            </p:cNvPr>
            <p:cNvSpPr/>
            <p:nvPr/>
          </p:nvSpPr>
          <p:spPr bwMode="auto">
            <a:xfrm>
              <a:off x="10164907" y="4647313"/>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a:extLst>
                <a:ext uri="{FF2B5EF4-FFF2-40B4-BE49-F238E27FC236}">
                  <a16:creationId xmlns:a16="http://schemas.microsoft.com/office/drawing/2014/main" id="{264F7DB7-FD39-4833-A9EF-D99108E3CFD7}"/>
                </a:ext>
              </a:extLst>
            </p:cNvPr>
            <p:cNvSpPr/>
            <p:nvPr/>
          </p:nvSpPr>
          <p:spPr bwMode="auto">
            <a:xfrm>
              <a:off x="10164907" y="4745122"/>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8" name="Group 197">
            <a:extLst>
              <a:ext uri="{FF2B5EF4-FFF2-40B4-BE49-F238E27FC236}">
                <a16:creationId xmlns:a16="http://schemas.microsoft.com/office/drawing/2014/main" id="{C7C9F09F-97EA-4A61-9DEE-89839C79830D}"/>
              </a:ext>
            </a:extLst>
          </p:cNvPr>
          <p:cNvGrpSpPr/>
          <p:nvPr/>
        </p:nvGrpSpPr>
        <p:grpSpPr>
          <a:xfrm>
            <a:off x="10865595" y="4646360"/>
            <a:ext cx="350875" cy="539987"/>
            <a:chOff x="10122195" y="4456419"/>
            <a:chExt cx="427455" cy="657841"/>
          </a:xfrm>
        </p:grpSpPr>
        <p:sp>
          <p:nvSpPr>
            <p:cNvPr id="199" name="Rectangle: Rounded Corners 198">
              <a:extLst>
                <a:ext uri="{FF2B5EF4-FFF2-40B4-BE49-F238E27FC236}">
                  <a16:creationId xmlns:a16="http://schemas.microsoft.com/office/drawing/2014/main" id="{C0F984CB-6812-48EA-929D-9E2514D07D01}"/>
                </a:ext>
              </a:extLst>
            </p:cNvPr>
            <p:cNvSpPr/>
            <p:nvPr/>
          </p:nvSpPr>
          <p:spPr bwMode="auto">
            <a:xfrm>
              <a:off x="10122195" y="4456419"/>
              <a:ext cx="427455" cy="657841"/>
            </a:xfrm>
            <a:prstGeom prst="roundRect">
              <a:avLst>
                <a:gd name="adj" fmla="val 9217"/>
              </a:avLst>
            </a:prstGeom>
            <a:solidFill>
              <a:schemeClr val="accent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BDC1B809-E862-4D51-8DAE-8C4AD8DDBF81}"/>
                </a:ext>
              </a:extLst>
            </p:cNvPr>
            <p:cNvSpPr/>
            <p:nvPr/>
          </p:nvSpPr>
          <p:spPr bwMode="auto">
            <a:xfrm>
              <a:off x="10172536" y="4551590"/>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a:extLst>
                <a:ext uri="{FF2B5EF4-FFF2-40B4-BE49-F238E27FC236}">
                  <a16:creationId xmlns:a16="http://schemas.microsoft.com/office/drawing/2014/main" id="{D89ABF90-E6CA-4C64-9585-B1AB7A2BCF40}"/>
                </a:ext>
              </a:extLst>
            </p:cNvPr>
            <p:cNvSpPr/>
            <p:nvPr/>
          </p:nvSpPr>
          <p:spPr bwMode="auto">
            <a:xfrm>
              <a:off x="10172536" y="4651673"/>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Rectangle 201">
              <a:extLst>
                <a:ext uri="{FF2B5EF4-FFF2-40B4-BE49-F238E27FC236}">
                  <a16:creationId xmlns:a16="http://schemas.microsoft.com/office/drawing/2014/main" id="{54B74484-A66B-4DFC-973A-9217AF2278C7}"/>
                </a:ext>
              </a:extLst>
            </p:cNvPr>
            <p:cNvSpPr/>
            <p:nvPr/>
          </p:nvSpPr>
          <p:spPr bwMode="auto">
            <a:xfrm>
              <a:off x="10172536" y="4751757"/>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Oval 202">
              <a:extLst>
                <a:ext uri="{FF2B5EF4-FFF2-40B4-BE49-F238E27FC236}">
                  <a16:creationId xmlns:a16="http://schemas.microsoft.com/office/drawing/2014/main" id="{210694A8-6B14-46AB-806C-A7045C9675FA}"/>
                </a:ext>
              </a:extLst>
            </p:cNvPr>
            <p:cNvSpPr/>
            <p:nvPr/>
          </p:nvSpPr>
          <p:spPr bwMode="auto">
            <a:xfrm>
              <a:off x="10164907" y="4549504"/>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a:extLst>
                <a:ext uri="{FF2B5EF4-FFF2-40B4-BE49-F238E27FC236}">
                  <a16:creationId xmlns:a16="http://schemas.microsoft.com/office/drawing/2014/main" id="{F9FFFA7F-FF8F-4F62-9098-09E05ED72565}"/>
                </a:ext>
              </a:extLst>
            </p:cNvPr>
            <p:cNvSpPr/>
            <p:nvPr/>
          </p:nvSpPr>
          <p:spPr bwMode="auto">
            <a:xfrm>
              <a:off x="10164907" y="4647313"/>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a:extLst>
                <a:ext uri="{FF2B5EF4-FFF2-40B4-BE49-F238E27FC236}">
                  <a16:creationId xmlns:a16="http://schemas.microsoft.com/office/drawing/2014/main" id="{F12FEE50-AEB2-4548-BBFD-07C3BB22AB39}"/>
                </a:ext>
              </a:extLst>
            </p:cNvPr>
            <p:cNvSpPr/>
            <p:nvPr/>
          </p:nvSpPr>
          <p:spPr bwMode="auto">
            <a:xfrm>
              <a:off x="10164907" y="4745122"/>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6" name="Group 205">
            <a:extLst>
              <a:ext uri="{FF2B5EF4-FFF2-40B4-BE49-F238E27FC236}">
                <a16:creationId xmlns:a16="http://schemas.microsoft.com/office/drawing/2014/main" id="{B325B312-1707-4C6A-95B8-21CBD704E364}"/>
              </a:ext>
            </a:extLst>
          </p:cNvPr>
          <p:cNvGrpSpPr/>
          <p:nvPr/>
        </p:nvGrpSpPr>
        <p:grpSpPr>
          <a:xfrm>
            <a:off x="11301530" y="4646360"/>
            <a:ext cx="350875" cy="539987"/>
            <a:chOff x="10122195" y="4456419"/>
            <a:chExt cx="427455" cy="657841"/>
          </a:xfrm>
        </p:grpSpPr>
        <p:sp>
          <p:nvSpPr>
            <p:cNvPr id="207" name="Rectangle: Rounded Corners 206">
              <a:extLst>
                <a:ext uri="{FF2B5EF4-FFF2-40B4-BE49-F238E27FC236}">
                  <a16:creationId xmlns:a16="http://schemas.microsoft.com/office/drawing/2014/main" id="{2F0B0FC1-D260-41F7-B612-B824264A3911}"/>
                </a:ext>
              </a:extLst>
            </p:cNvPr>
            <p:cNvSpPr/>
            <p:nvPr/>
          </p:nvSpPr>
          <p:spPr bwMode="auto">
            <a:xfrm>
              <a:off x="10122195" y="4456419"/>
              <a:ext cx="427455" cy="657841"/>
            </a:xfrm>
            <a:prstGeom prst="roundRect">
              <a:avLst>
                <a:gd name="adj" fmla="val 9217"/>
              </a:avLst>
            </a:prstGeom>
            <a:solidFill>
              <a:schemeClr val="accent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a:extLst>
                <a:ext uri="{FF2B5EF4-FFF2-40B4-BE49-F238E27FC236}">
                  <a16:creationId xmlns:a16="http://schemas.microsoft.com/office/drawing/2014/main" id="{72E44119-2F6C-4C20-A953-4AA27E6703F9}"/>
                </a:ext>
              </a:extLst>
            </p:cNvPr>
            <p:cNvSpPr/>
            <p:nvPr/>
          </p:nvSpPr>
          <p:spPr bwMode="auto">
            <a:xfrm>
              <a:off x="10172536" y="4551590"/>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9" name="Rectangle 208">
              <a:extLst>
                <a:ext uri="{FF2B5EF4-FFF2-40B4-BE49-F238E27FC236}">
                  <a16:creationId xmlns:a16="http://schemas.microsoft.com/office/drawing/2014/main" id="{C06F8E3B-9148-4249-8F15-261E82AC5B4B}"/>
                </a:ext>
              </a:extLst>
            </p:cNvPr>
            <p:cNvSpPr/>
            <p:nvPr/>
          </p:nvSpPr>
          <p:spPr bwMode="auto">
            <a:xfrm>
              <a:off x="10172536" y="4651673"/>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0" name="Rectangle 209">
              <a:extLst>
                <a:ext uri="{FF2B5EF4-FFF2-40B4-BE49-F238E27FC236}">
                  <a16:creationId xmlns:a16="http://schemas.microsoft.com/office/drawing/2014/main" id="{7E6B81B5-EBBE-4936-A282-934EF6F6D06C}"/>
                </a:ext>
              </a:extLst>
            </p:cNvPr>
            <p:cNvSpPr/>
            <p:nvPr/>
          </p:nvSpPr>
          <p:spPr bwMode="auto">
            <a:xfrm>
              <a:off x="10172536" y="4751757"/>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Oval 210">
              <a:extLst>
                <a:ext uri="{FF2B5EF4-FFF2-40B4-BE49-F238E27FC236}">
                  <a16:creationId xmlns:a16="http://schemas.microsoft.com/office/drawing/2014/main" id="{A415535F-5751-4C4B-95B1-AC93017EB3E4}"/>
                </a:ext>
              </a:extLst>
            </p:cNvPr>
            <p:cNvSpPr/>
            <p:nvPr/>
          </p:nvSpPr>
          <p:spPr bwMode="auto">
            <a:xfrm>
              <a:off x="10164907" y="4549504"/>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2" name="Oval 211">
              <a:extLst>
                <a:ext uri="{FF2B5EF4-FFF2-40B4-BE49-F238E27FC236}">
                  <a16:creationId xmlns:a16="http://schemas.microsoft.com/office/drawing/2014/main" id="{D49162AB-4456-4CA9-A855-155941E6B8D3}"/>
                </a:ext>
              </a:extLst>
            </p:cNvPr>
            <p:cNvSpPr/>
            <p:nvPr/>
          </p:nvSpPr>
          <p:spPr bwMode="auto">
            <a:xfrm>
              <a:off x="10164907" y="4647313"/>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3" name="Oval 212">
              <a:extLst>
                <a:ext uri="{FF2B5EF4-FFF2-40B4-BE49-F238E27FC236}">
                  <a16:creationId xmlns:a16="http://schemas.microsoft.com/office/drawing/2014/main" id="{89A860F6-547E-4222-BDB5-9D4F641EFCCB}"/>
                </a:ext>
              </a:extLst>
            </p:cNvPr>
            <p:cNvSpPr/>
            <p:nvPr/>
          </p:nvSpPr>
          <p:spPr bwMode="auto">
            <a:xfrm>
              <a:off x="10164907" y="4745122"/>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4" name="Group 213">
            <a:extLst>
              <a:ext uri="{FF2B5EF4-FFF2-40B4-BE49-F238E27FC236}">
                <a16:creationId xmlns:a16="http://schemas.microsoft.com/office/drawing/2014/main" id="{E7A15E72-9DBC-44BA-9749-F3C8FB6914DA}"/>
              </a:ext>
            </a:extLst>
          </p:cNvPr>
          <p:cNvGrpSpPr/>
          <p:nvPr/>
        </p:nvGrpSpPr>
        <p:grpSpPr>
          <a:xfrm>
            <a:off x="3273948" y="4646360"/>
            <a:ext cx="350875" cy="539987"/>
            <a:chOff x="10122195" y="4456419"/>
            <a:chExt cx="427455" cy="657841"/>
          </a:xfrm>
        </p:grpSpPr>
        <p:sp>
          <p:nvSpPr>
            <p:cNvPr id="215" name="Rectangle: Rounded Corners 214">
              <a:extLst>
                <a:ext uri="{FF2B5EF4-FFF2-40B4-BE49-F238E27FC236}">
                  <a16:creationId xmlns:a16="http://schemas.microsoft.com/office/drawing/2014/main" id="{0479B76E-0D1F-4FBA-BEDC-866587C457C7}"/>
                </a:ext>
              </a:extLst>
            </p:cNvPr>
            <p:cNvSpPr/>
            <p:nvPr/>
          </p:nvSpPr>
          <p:spPr bwMode="auto">
            <a:xfrm>
              <a:off x="10122195" y="4456419"/>
              <a:ext cx="427455" cy="657841"/>
            </a:xfrm>
            <a:prstGeom prst="roundRect">
              <a:avLst>
                <a:gd name="adj" fmla="val 9217"/>
              </a:avLst>
            </a:prstGeom>
            <a:solidFill>
              <a:schemeClr val="accent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Rectangle 215">
              <a:extLst>
                <a:ext uri="{FF2B5EF4-FFF2-40B4-BE49-F238E27FC236}">
                  <a16:creationId xmlns:a16="http://schemas.microsoft.com/office/drawing/2014/main" id="{8B409F09-2DA4-4866-AED5-B977CB93636C}"/>
                </a:ext>
              </a:extLst>
            </p:cNvPr>
            <p:cNvSpPr/>
            <p:nvPr/>
          </p:nvSpPr>
          <p:spPr bwMode="auto">
            <a:xfrm>
              <a:off x="10172536" y="4551590"/>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Rectangle 216">
              <a:extLst>
                <a:ext uri="{FF2B5EF4-FFF2-40B4-BE49-F238E27FC236}">
                  <a16:creationId xmlns:a16="http://schemas.microsoft.com/office/drawing/2014/main" id="{B267B074-9C72-446D-8EB4-A77C6D2EA072}"/>
                </a:ext>
              </a:extLst>
            </p:cNvPr>
            <p:cNvSpPr/>
            <p:nvPr/>
          </p:nvSpPr>
          <p:spPr bwMode="auto">
            <a:xfrm>
              <a:off x="10172536" y="4651673"/>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8" name="Rectangle 217">
              <a:extLst>
                <a:ext uri="{FF2B5EF4-FFF2-40B4-BE49-F238E27FC236}">
                  <a16:creationId xmlns:a16="http://schemas.microsoft.com/office/drawing/2014/main" id="{40942D44-9959-40C2-B9BA-11FDD7993D52}"/>
                </a:ext>
              </a:extLst>
            </p:cNvPr>
            <p:cNvSpPr/>
            <p:nvPr/>
          </p:nvSpPr>
          <p:spPr bwMode="auto">
            <a:xfrm>
              <a:off x="10172536" y="4751757"/>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9" name="Oval 218">
              <a:extLst>
                <a:ext uri="{FF2B5EF4-FFF2-40B4-BE49-F238E27FC236}">
                  <a16:creationId xmlns:a16="http://schemas.microsoft.com/office/drawing/2014/main" id="{B947E11E-610E-419A-AFF5-21292132FCCC}"/>
                </a:ext>
              </a:extLst>
            </p:cNvPr>
            <p:cNvSpPr/>
            <p:nvPr/>
          </p:nvSpPr>
          <p:spPr bwMode="auto">
            <a:xfrm>
              <a:off x="10164907" y="4549504"/>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Oval 219">
              <a:extLst>
                <a:ext uri="{FF2B5EF4-FFF2-40B4-BE49-F238E27FC236}">
                  <a16:creationId xmlns:a16="http://schemas.microsoft.com/office/drawing/2014/main" id="{100AB35D-897C-4E6C-A865-1437BFD17C45}"/>
                </a:ext>
              </a:extLst>
            </p:cNvPr>
            <p:cNvSpPr/>
            <p:nvPr/>
          </p:nvSpPr>
          <p:spPr bwMode="auto">
            <a:xfrm>
              <a:off x="10164907" y="4647313"/>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a:extLst>
                <a:ext uri="{FF2B5EF4-FFF2-40B4-BE49-F238E27FC236}">
                  <a16:creationId xmlns:a16="http://schemas.microsoft.com/office/drawing/2014/main" id="{60AD1F62-D197-4E74-902A-8F761ED5BB14}"/>
                </a:ext>
              </a:extLst>
            </p:cNvPr>
            <p:cNvSpPr/>
            <p:nvPr/>
          </p:nvSpPr>
          <p:spPr bwMode="auto">
            <a:xfrm>
              <a:off x="10164907" y="4745122"/>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2" name="Group 221">
            <a:extLst>
              <a:ext uri="{FF2B5EF4-FFF2-40B4-BE49-F238E27FC236}">
                <a16:creationId xmlns:a16="http://schemas.microsoft.com/office/drawing/2014/main" id="{996B31E8-5F7E-4C39-AE15-5B5C25504297}"/>
              </a:ext>
            </a:extLst>
          </p:cNvPr>
          <p:cNvGrpSpPr/>
          <p:nvPr/>
        </p:nvGrpSpPr>
        <p:grpSpPr>
          <a:xfrm>
            <a:off x="3709883" y="4646360"/>
            <a:ext cx="350875" cy="539987"/>
            <a:chOff x="10122195" y="4456419"/>
            <a:chExt cx="427455" cy="657841"/>
          </a:xfrm>
        </p:grpSpPr>
        <p:sp>
          <p:nvSpPr>
            <p:cNvPr id="223" name="Rectangle: Rounded Corners 222">
              <a:extLst>
                <a:ext uri="{FF2B5EF4-FFF2-40B4-BE49-F238E27FC236}">
                  <a16:creationId xmlns:a16="http://schemas.microsoft.com/office/drawing/2014/main" id="{D7F2128D-CC10-4BDA-9918-42E6BE89D654}"/>
                </a:ext>
              </a:extLst>
            </p:cNvPr>
            <p:cNvSpPr/>
            <p:nvPr/>
          </p:nvSpPr>
          <p:spPr bwMode="auto">
            <a:xfrm>
              <a:off x="10122195" y="4456419"/>
              <a:ext cx="427455" cy="657841"/>
            </a:xfrm>
            <a:prstGeom prst="roundRect">
              <a:avLst>
                <a:gd name="adj" fmla="val 9217"/>
              </a:avLst>
            </a:prstGeom>
            <a:solidFill>
              <a:schemeClr val="accent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Rectangle 223">
              <a:extLst>
                <a:ext uri="{FF2B5EF4-FFF2-40B4-BE49-F238E27FC236}">
                  <a16:creationId xmlns:a16="http://schemas.microsoft.com/office/drawing/2014/main" id="{32EE55DC-7177-418E-A839-411F76583E83}"/>
                </a:ext>
              </a:extLst>
            </p:cNvPr>
            <p:cNvSpPr/>
            <p:nvPr/>
          </p:nvSpPr>
          <p:spPr bwMode="auto">
            <a:xfrm>
              <a:off x="10172536" y="4551590"/>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A2C3F091-8044-461B-A099-6804571D253C}"/>
                </a:ext>
              </a:extLst>
            </p:cNvPr>
            <p:cNvSpPr/>
            <p:nvPr/>
          </p:nvSpPr>
          <p:spPr bwMode="auto">
            <a:xfrm>
              <a:off x="10172536" y="4651673"/>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a:extLst>
                <a:ext uri="{FF2B5EF4-FFF2-40B4-BE49-F238E27FC236}">
                  <a16:creationId xmlns:a16="http://schemas.microsoft.com/office/drawing/2014/main" id="{D7BEB57E-FD9B-42F2-915B-52B87D7341B1}"/>
                </a:ext>
              </a:extLst>
            </p:cNvPr>
            <p:cNvSpPr/>
            <p:nvPr/>
          </p:nvSpPr>
          <p:spPr bwMode="auto">
            <a:xfrm>
              <a:off x="10172536" y="4751757"/>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7" name="Oval 226">
              <a:extLst>
                <a:ext uri="{FF2B5EF4-FFF2-40B4-BE49-F238E27FC236}">
                  <a16:creationId xmlns:a16="http://schemas.microsoft.com/office/drawing/2014/main" id="{D5C500D5-EFB2-4E8D-A0B3-2790F5880B1D}"/>
                </a:ext>
              </a:extLst>
            </p:cNvPr>
            <p:cNvSpPr/>
            <p:nvPr/>
          </p:nvSpPr>
          <p:spPr bwMode="auto">
            <a:xfrm>
              <a:off x="10164907" y="4549504"/>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8" name="Oval 227">
              <a:extLst>
                <a:ext uri="{FF2B5EF4-FFF2-40B4-BE49-F238E27FC236}">
                  <a16:creationId xmlns:a16="http://schemas.microsoft.com/office/drawing/2014/main" id="{7FE1D8F5-847C-4FE8-8119-6C8D7DBEE94D}"/>
                </a:ext>
              </a:extLst>
            </p:cNvPr>
            <p:cNvSpPr/>
            <p:nvPr/>
          </p:nvSpPr>
          <p:spPr bwMode="auto">
            <a:xfrm>
              <a:off x="10164907" y="4647313"/>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9" name="Oval 228">
              <a:extLst>
                <a:ext uri="{FF2B5EF4-FFF2-40B4-BE49-F238E27FC236}">
                  <a16:creationId xmlns:a16="http://schemas.microsoft.com/office/drawing/2014/main" id="{ABA470A1-0496-4E26-99AF-07030EC87441}"/>
                </a:ext>
              </a:extLst>
            </p:cNvPr>
            <p:cNvSpPr/>
            <p:nvPr/>
          </p:nvSpPr>
          <p:spPr bwMode="auto">
            <a:xfrm>
              <a:off x="10164907" y="4745122"/>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0" name="Group 229">
            <a:extLst>
              <a:ext uri="{FF2B5EF4-FFF2-40B4-BE49-F238E27FC236}">
                <a16:creationId xmlns:a16="http://schemas.microsoft.com/office/drawing/2014/main" id="{F63B4237-4770-4DF4-A424-518011D8571C}"/>
              </a:ext>
            </a:extLst>
          </p:cNvPr>
          <p:cNvGrpSpPr/>
          <p:nvPr/>
        </p:nvGrpSpPr>
        <p:grpSpPr>
          <a:xfrm>
            <a:off x="4145818" y="4646360"/>
            <a:ext cx="350875" cy="539987"/>
            <a:chOff x="10122195" y="4456419"/>
            <a:chExt cx="427455" cy="657841"/>
          </a:xfrm>
        </p:grpSpPr>
        <p:sp>
          <p:nvSpPr>
            <p:cNvPr id="231" name="Rectangle: Rounded Corners 230">
              <a:extLst>
                <a:ext uri="{FF2B5EF4-FFF2-40B4-BE49-F238E27FC236}">
                  <a16:creationId xmlns:a16="http://schemas.microsoft.com/office/drawing/2014/main" id="{2A0A39A0-BDB6-4C8E-9836-5AA0C5648BE9}"/>
                </a:ext>
              </a:extLst>
            </p:cNvPr>
            <p:cNvSpPr/>
            <p:nvPr/>
          </p:nvSpPr>
          <p:spPr bwMode="auto">
            <a:xfrm>
              <a:off x="10122195" y="4456419"/>
              <a:ext cx="427455" cy="657841"/>
            </a:xfrm>
            <a:prstGeom prst="roundRect">
              <a:avLst>
                <a:gd name="adj" fmla="val 9217"/>
              </a:avLst>
            </a:prstGeom>
            <a:solidFill>
              <a:schemeClr val="accent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Rectangle 231">
              <a:extLst>
                <a:ext uri="{FF2B5EF4-FFF2-40B4-BE49-F238E27FC236}">
                  <a16:creationId xmlns:a16="http://schemas.microsoft.com/office/drawing/2014/main" id="{20A95A60-73A2-4EE9-89D8-D83FBA7AD060}"/>
                </a:ext>
              </a:extLst>
            </p:cNvPr>
            <p:cNvSpPr/>
            <p:nvPr/>
          </p:nvSpPr>
          <p:spPr bwMode="auto">
            <a:xfrm>
              <a:off x="10172536" y="4551590"/>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Rectangle 232">
              <a:extLst>
                <a:ext uri="{FF2B5EF4-FFF2-40B4-BE49-F238E27FC236}">
                  <a16:creationId xmlns:a16="http://schemas.microsoft.com/office/drawing/2014/main" id="{E557AD7A-747D-458C-80F8-FF12DDCF7C87}"/>
                </a:ext>
              </a:extLst>
            </p:cNvPr>
            <p:cNvSpPr/>
            <p:nvPr/>
          </p:nvSpPr>
          <p:spPr bwMode="auto">
            <a:xfrm>
              <a:off x="10172536" y="4651673"/>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Rectangle 233">
              <a:extLst>
                <a:ext uri="{FF2B5EF4-FFF2-40B4-BE49-F238E27FC236}">
                  <a16:creationId xmlns:a16="http://schemas.microsoft.com/office/drawing/2014/main" id="{378A37B2-EDC7-4B6C-AB4E-6922782BFD4B}"/>
                </a:ext>
              </a:extLst>
            </p:cNvPr>
            <p:cNvSpPr/>
            <p:nvPr/>
          </p:nvSpPr>
          <p:spPr bwMode="auto">
            <a:xfrm>
              <a:off x="10172536" y="4751757"/>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a:extLst>
                <a:ext uri="{FF2B5EF4-FFF2-40B4-BE49-F238E27FC236}">
                  <a16:creationId xmlns:a16="http://schemas.microsoft.com/office/drawing/2014/main" id="{33A451F2-DE0C-4E89-8B94-AD3307BD32B6}"/>
                </a:ext>
              </a:extLst>
            </p:cNvPr>
            <p:cNvSpPr/>
            <p:nvPr/>
          </p:nvSpPr>
          <p:spPr bwMode="auto">
            <a:xfrm>
              <a:off x="10164907" y="4549504"/>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Oval 235">
              <a:extLst>
                <a:ext uri="{FF2B5EF4-FFF2-40B4-BE49-F238E27FC236}">
                  <a16:creationId xmlns:a16="http://schemas.microsoft.com/office/drawing/2014/main" id="{EB5A7D31-5876-47E1-B262-D9CD5176FBE6}"/>
                </a:ext>
              </a:extLst>
            </p:cNvPr>
            <p:cNvSpPr/>
            <p:nvPr/>
          </p:nvSpPr>
          <p:spPr bwMode="auto">
            <a:xfrm>
              <a:off x="10164907" y="4647313"/>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a:extLst>
                <a:ext uri="{FF2B5EF4-FFF2-40B4-BE49-F238E27FC236}">
                  <a16:creationId xmlns:a16="http://schemas.microsoft.com/office/drawing/2014/main" id="{D5C8880F-4ADF-454A-BD41-33946DDDF4B1}"/>
                </a:ext>
              </a:extLst>
            </p:cNvPr>
            <p:cNvSpPr/>
            <p:nvPr/>
          </p:nvSpPr>
          <p:spPr bwMode="auto">
            <a:xfrm>
              <a:off x="10164907" y="4745122"/>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8" name="Graphic 1037">
            <a:extLst>
              <a:ext uri="{FF2B5EF4-FFF2-40B4-BE49-F238E27FC236}">
                <a16:creationId xmlns:a16="http://schemas.microsoft.com/office/drawing/2014/main" id="{49FFD1EE-EB8F-4E7F-8995-EBBA481F5763}"/>
              </a:ext>
            </a:extLst>
          </p:cNvPr>
          <p:cNvGrpSpPr/>
          <p:nvPr/>
        </p:nvGrpSpPr>
        <p:grpSpPr>
          <a:xfrm>
            <a:off x="10000944" y="2957270"/>
            <a:ext cx="409616" cy="410249"/>
            <a:chOff x="7564432" y="4899643"/>
            <a:chExt cx="1955769" cy="1958789"/>
          </a:xfrm>
          <a:solidFill>
            <a:schemeClr val="tx2"/>
          </a:solidFill>
        </p:grpSpPr>
        <p:sp>
          <p:nvSpPr>
            <p:cNvPr id="239" name="Freeform: Shape 238">
              <a:extLst>
                <a:ext uri="{FF2B5EF4-FFF2-40B4-BE49-F238E27FC236}">
                  <a16:creationId xmlns:a16="http://schemas.microsoft.com/office/drawing/2014/main" id="{92162C09-0346-4DA2-B494-BC9492E80F0B}"/>
                </a:ext>
              </a:extLst>
            </p:cNvPr>
            <p:cNvSpPr/>
            <p:nvPr/>
          </p:nvSpPr>
          <p:spPr>
            <a:xfrm>
              <a:off x="8460085" y="4899643"/>
              <a:ext cx="1060068" cy="938124"/>
            </a:xfrm>
            <a:custGeom>
              <a:avLst/>
              <a:gdLst>
                <a:gd name="connsiteX0" fmla="*/ 1060048 w 1060068"/>
                <a:gd name="connsiteY0" fmla="*/ 463969 h 938124"/>
                <a:gd name="connsiteX1" fmla="*/ 1060058 w 1060068"/>
                <a:gd name="connsiteY1" fmla="*/ 911710 h 938124"/>
                <a:gd name="connsiteX2" fmla="*/ 1042739 w 1060068"/>
                <a:gd name="connsiteY2" fmla="*/ 928911 h 938124"/>
                <a:gd name="connsiteX3" fmla="*/ 761245 w 1060068"/>
                <a:gd name="connsiteY3" fmla="*/ 930920 h 938124"/>
                <a:gd name="connsiteX4" fmla="*/ 517166 w 1060068"/>
                <a:gd name="connsiteY4" fmla="*/ 932859 h 938124"/>
                <a:gd name="connsiteX5" fmla="*/ 265210 w 1060068"/>
                <a:gd name="connsiteY5" fmla="*/ 934848 h 938124"/>
                <a:gd name="connsiteX6" fmla="*/ 29992 w 1060068"/>
                <a:gd name="connsiteY6" fmla="*/ 936837 h 938124"/>
                <a:gd name="connsiteX7" fmla="*/ 13323 w 1060068"/>
                <a:gd name="connsiteY7" fmla="*/ 937900 h 938124"/>
                <a:gd name="connsiteX8" fmla="*/ 169 w 1060068"/>
                <a:gd name="connsiteY8" fmla="*/ 926499 h 938124"/>
                <a:gd name="connsiteX9" fmla="*/ 150 w 1060068"/>
                <a:gd name="connsiteY9" fmla="*/ 919607 h 938124"/>
                <a:gd name="connsiteX10" fmla="*/ 199 w 1060068"/>
                <a:gd name="connsiteY10" fmla="*/ 170749 h 938124"/>
                <a:gd name="connsiteX11" fmla="*/ 17449 w 1060068"/>
                <a:gd name="connsiteY11" fmla="*/ 150910 h 938124"/>
                <a:gd name="connsiteX12" fmla="*/ 146932 w 1060068"/>
                <a:gd name="connsiteY12" fmla="*/ 132114 h 938124"/>
                <a:gd name="connsiteX13" fmla="*/ 276425 w 1060068"/>
                <a:gd name="connsiteY13" fmla="*/ 113368 h 938124"/>
                <a:gd name="connsiteX14" fmla="*/ 402954 w 1060068"/>
                <a:gd name="connsiteY14" fmla="*/ 94739 h 938124"/>
                <a:gd name="connsiteX15" fmla="*/ 546074 w 1060068"/>
                <a:gd name="connsiteY15" fmla="*/ 74014 h 938124"/>
                <a:gd name="connsiteX16" fmla="*/ 672603 w 1060068"/>
                <a:gd name="connsiteY16" fmla="*/ 55405 h 938124"/>
                <a:gd name="connsiteX17" fmla="*/ 815723 w 1060068"/>
                <a:gd name="connsiteY17" fmla="*/ 34660 h 938124"/>
                <a:gd name="connsiteX18" fmla="*/ 942262 w 1060068"/>
                <a:gd name="connsiteY18" fmla="*/ 16061 h 938124"/>
                <a:gd name="connsiteX19" fmla="*/ 1050330 w 1060068"/>
                <a:gd name="connsiteY19" fmla="*/ 376 h 938124"/>
                <a:gd name="connsiteX20" fmla="*/ 1059979 w 1060068"/>
                <a:gd name="connsiteY20" fmla="*/ 8342 h 938124"/>
                <a:gd name="connsiteX21" fmla="*/ 1060038 w 1060068"/>
                <a:gd name="connsiteY21" fmla="*/ 18178 h 938124"/>
                <a:gd name="connsiteX22" fmla="*/ 1060048 w 1060068"/>
                <a:gd name="connsiteY22" fmla="*/ 463969 h 93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60068" h="938124">
                  <a:moveTo>
                    <a:pt x="1060048" y="463969"/>
                  </a:moveTo>
                  <a:cubicBezTo>
                    <a:pt x="1060048" y="613213"/>
                    <a:pt x="1060038" y="762467"/>
                    <a:pt x="1060058" y="911710"/>
                  </a:cubicBezTo>
                  <a:cubicBezTo>
                    <a:pt x="1060058" y="929561"/>
                    <a:pt x="1060619" y="928793"/>
                    <a:pt x="1042739" y="928911"/>
                  </a:cubicBezTo>
                  <a:cubicBezTo>
                    <a:pt x="948908" y="929541"/>
                    <a:pt x="855076" y="930211"/>
                    <a:pt x="761245" y="930920"/>
                  </a:cubicBezTo>
                  <a:cubicBezTo>
                    <a:pt x="679889" y="931530"/>
                    <a:pt x="598523" y="932219"/>
                    <a:pt x="517166" y="932859"/>
                  </a:cubicBezTo>
                  <a:cubicBezTo>
                    <a:pt x="433181" y="933529"/>
                    <a:pt x="349195" y="934169"/>
                    <a:pt x="265210" y="934848"/>
                  </a:cubicBezTo>
                  <a:cubicBezTo>
                    <a:pt x="186808" y="935478"/>
                    <a:pt x="108395" y="936128"/>
                    <a:pt x="29992" y="936837"/>
                  </a:cubicBezTo>
                  <a:cubicBezTo>
                    <a:pt x="24429" y="936886"/>
                    <a:pt x="18867" y="937418"/>
                    <a:pt x="13323" y="937900"/>
                  </a:cubicBezTo>
                  <a:cubicBezTo>
                    <a:pt x="2463" y="938846"/>
                    <a:pt x="406" y="937123"/>
                    <a:pt x="169" y="926499"/>
                  </a:cubicBezTo>
                  <a:cubicBezTo>
                    <a:pt x="120" y="924205"/>
                    <a:pt x="150" y="921911"/>
                    <a:pt x="150" y="919607"/>
                  </a:cubicBezTo>
                  <a:cubicBezTo>
                    <a:pt x="150" y="669984"/>
                    <a:pt x="130" y="420372"/>
                    <a:pt x="199" y="170749"/>
                  </a:cubicBezTo>
                  <a:cubicBezTo>
                    <a:pt x="199" y="154090"/>
                    <a:pt x="-3129" y="153864"/>
                    <a:pt x="17449" y="150910"/>
                  </a:cubicBezTo>
                  <a:cubicBezTo>
                    <a:pt x="60623" y="144707"/>
                    <a:pt x="103767" y="138376"/>
                    <a:pt x="146932" y="132114"/>
                  </a:cubicBezTo>
                  <a:cubicBezTo>
                    <a:pt x="190096" y="125852"/>
                    <a:pt x="233270" y="119669"/>
                    <a:pt x="276425" y="113368"/>
                  </a:cubicBezTo>
                  <a:cubicBezTo>
                    <a:pt x="318604" y="107214"/>
                    <a:pt x="360774" y="100893"/>
                    <a:pt x="402954" y="94739"/>
                  </a:cubicBezTo>
                  <a:cubicBezTo>
                    <a:pt x="450657" y="87778"/>
                    <a:pt x="498380" y="80965"/>
                    <a:pt x="546074" y="74014"/>
                  </a:cubicBezTo>
                  <a:cubicBezTo>
                    <a:pt x="588263" y="67860"/>
                    <a:pt x="630423" y="61559"/>
                    <a:pt x="672603" y="55405"/>
                  </a:cubicBezTo>
                  <a:cubicBezTo>
                    <a:pt x="720306" y="48444"/>
                    <a:pt x="768019" y="41621"/>
                    <a:pt x="815723" y="34660"/>
                  </a:cubicBezTo>
                  <a:cubicBezTo>
                    <a:pt x="857912" y="28506"/>
                    <a:pt x="900072" y="22234"/>
                    <a:pt x="942262" y="16061"/>
                  </a:cubicBezTo>
                  <a:cubicBezTo>
                    <a:pt x="978278" y="10793"/>
                    <a:pt x="1014304" y="5555"/>
                    <a:pt x="1050330" y="376"/>
                  </a:cubicBezTo>
                  <a:cubicBezTo>
                    <a:pt x="1058305" y="-766"/>
                    <a:pt x="1059595" y="367"/>
                    <a:pt x="1059979" y="8342"/>
                  </a:cubicBezTo>
                  <a:cubicBezTo>
                    <a:pt x="1060136" y="11611"/>
                    <a:pt x="1060038" y="14899"/>
                    <a:pt x="1060038" y="18178"/>
                  </a:cubicBezTo>
                  <a:cubicBezTo>
                    <a:pt x="1060048" y="166781"/>
                    <a:pt x="1060048" y="315375"/>
                    <a:pt x="1060048" y="463969"/>
                  </a:cubicBezTo>
                  <a:close/>
                </a:path>
              </a:pathLst>
            </a:custGeom>
            <a:grpFill/>
            <a:ln w="983"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9333BA13-BF1B-4B46-BD1A-BFE9F430636C}"/>
                </a:ext>
              </a:extLst>
            </p:cNvPr>
            <p:cNvSpPr/>
            <p:nvPr/>
          </p:nvSpPr>
          <p:spPr>
            <a:xfrm>
              <a:off x="8458414" y="5932221"/>
              <a:ext cx="1061787" cy="926211"/>
            </a:xfrm>
            <a:custGeom>
              <a:avLst/>
              <a:gdLst>
                <a:gd name="connsiteX0" fmla="*/ 1061719 w 1061787"/>
                <a:gd name="connsiteY0" fmla="*/ 926211 h 926211"/>
                <a:gd name="connsiteX1" fmla="*/ 1049234 w 1061787"/>
                <a:gd name="connsiteY1" fmla="*/ 925414 h 926211"/>
                <a:gd name="connsiteX2" fmla="*/ 905081 w 1061787"/>
                <a:gd name="connsiteY2" fmla="*/ 905082 h 926211"/>
                <a:gd name="connsiteX3" fmla="*/ 785276 w 1061787"/>
                <a:gd name="connsiteY3" fmla="*/ 888206 h 926211"/>
                <a:gd name="connsiteX4" fmla="*/ 654769 w 1061787"/>
                <a:gd name="connsiteY4" fmla="*/ 869686 h 926211"/>
                <a:gd name="connsiteX5" fmla="*/ 521328 w 1061787"/>
                <a:gd name="connsiteY5" fmla="*/ 850851 h 926211"/>
                <a:gd name="connsiteX6" fmla="*/ 373286 w 1061787"/>
                <a:gd name="connsiteY6" fmla="*/ 829929 h 926211"/>
                <a:gd name="connsiteX7" fmla="*/ 240800 w 1061787"/>
                <a:gd name="connsiteY7" fmla="*/ 811379 h 926211"/>
                <a:gd name="connsiteX8" fmla="*/ 93732 w 1061787"/>
                <a:gd name="connsiteY8" fmla="*/ 790545 h 926211"/>
                <a:gd name="connsiteX9" fmla="*/ 17741 w 1061787"/>
                <a:gd name="connsiteY9" fmla="*/ 779912 h 926211"/>
                <a:gd name="connsiteX10" fmla="*/ 1821 w 1061787"/>
                <a:gd name="connsiteY10" fmla="*/ 761805 h 926211"/>
                <a:gd name="connsiteX11" fmla="*/ 1525 w 1061787"/>
                <a:gd name="connsiteY11" fmla="*/ 329817 h 926211"/>
                <a:gd name="connsiteX12" fmla="*/ 9 w 1061787"/>
                <a:gd name="connsiteY12" fmla="*/ 16975 h 926211"/>
                <a:gd name="connsiteX13" fmla="*/ 16530 w 1061787"/>
                <a:gd name="connsiteY13" fmla="*/ 0 h 926211"/>
                <a:gd name="connsiteX14" fmla="*/ 1046300 w 1061787"/>
                <a:gd name="connsiteY14" fmla="*/ 444 h 926211"/>
                <a:gd name="connsiteX15" fmla="*/ 1061788 w 1061787"/>
                <a:gd name="connsiteY15" fmla="*/ 15537 h 926211"/>
                <a:gd name="connsiteX16" fmla="*/ 1061729 w 1061787"/>
                <a:gd name="connsiteY16" fmla="*/ 912969 h 926211"/>
                <a:gd name="connsiteX17" fmla="*/ 1061719 w 1061787"/>
                <a:gd name="connsiteY17" fmla="*/ 926211 h 92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787" h="926211">
                  <a:moveTo>
                    <a:pt x="1061719" y="926211"/>
                  </a:moveTo>
                  <a:cubicBezTo>
                    <a:pt x="1056274" y="925877"/>
                    <a:pt x="1052720" y="925906"/>
                    <a:pt x="1049234" y="925414"/>
                  </a:cubicBezTo>
                  <a:cubicBezTo>
                    <a:pt x="1001177" y="918679"/>
                    <a:pt x="953129" y="911866"/>
                    <a:pt x="905081" y="905082"/>
                  </a:cubicBezTo>
                  <a:cubicBezTo>
                    <a:pt x="865146" y="899450"/>
                    <a:pt x="825211" y="893848"/>
                    <a:pt x="785276" y="888206"/>
                  </a:cubicBezTo>
                  <a:cubicBezTo>
                    <a:pt x="741767" y="882053"/>
                    <a:pt x="698268" y="875850"/>
                    <a:pt x="654769" y="869686"/>
                  </a:cubicBezTo>
                  <a:cubicBezTo>
                    <a:pt x="610296" y="863395"/>
                    <a:pt x="565812" y="857133"/>
                    <a:pt x="521328" y="850851"/>
                  </a:cubicBezTo>
                  <a:cubicBezTo>
                    <a:pt x="471981" y="843880"/>
                    <a:pt x="422633" y="836870"/>
                    <a:pt x="373286" y="829929"/>
                  </a:cubicBezTo>
                  <a:cubicBezTo>
                    <a:pt x="329127" y="823716"/>
                    <a:pt x="284958" y="817602"/>
                    <a:pt x="240800" y="811379"/>
                  </a:cubicBezTo>
                  <a:cubicBezTo>
                    <a:pt x="191777" y="804467"/>
                    <a:pt x="142754" y="797477"/>
                    <a:pt x="93732" y="790545"/>
                  </a:cubicBezTo>
                  <a:cubicBezTo>
                    <a:pt x="68408" y="786961"/>
                    <a:pt x="43085" y="783338"/>
                    <a:pt x="17741" y="779912"/>
                  </a:cubicBezTo>
                  <a:cubicBezTo>
                    <a:pt x="1860" y="777765"/>
                    <a:pt x="1831" y="777913"/>
                    <a:pt x="1821" y="761805"/>
                  </a:cubicBezTo>
                  <a:cubicBezTo>
                    <a:pt x="1742" y="617809"/>
                    <a:pt x="1840" y="473813"/>
                    <a:pt x="1525" y="329817"/>
                  </a:cubicBezTo>
                  <a:cubicBezTo>
                    <a:pt x="1299" y="225540"/>
                    <a:pt x="511" y="121252"/>
                    <a:pt x="9" y="16975"/>
                  </a:cubicBezTo>
                  <a:cubicBezTo>
                    <a:pt x="-70" y="10"/>
                    <a:pt x="-1" y="-9"/>
                    <a:pt x="16530" y="0"/>
                  </a:cubicBezTo>
                  <a:cubicBezTo>
                    <a:pt x="359787" y="148"/>
                    <a:pt x="703044" y="296"/>
                    <a:pt x="1046300" y="444"/>
                  </a:cubicBezTo>
                  <a:cubicBezTo>
                    <a:pt x="1061758" y="453"/>
                    <a:pt x="1061788" y="473"/>
                    <a:pt x="1061788" y="15537"/>
                  </a:cubicBezTo>
                  <a:cubicBezTo>
                    <a:pt x="1061778" y="314684"/>
                    <a:pt x="1061748" y="613822"/>
                    <a:pt x="1061729" y="912969"/>
                  </a:cubicBezTo>
                  <a:cubicBezTo>
                    <a:pt x="1061719" y="916809"/>
                    <a:pt x="1061719" y="920678"/>
                    <a:pt x="1061719" y="926211"/>
                  </a:cubicBezTo>
                  <a:close/>
                </a:path>
              </a:pathLst>
            </a:custGeom>
            <a:grpFill/>
            <a:ln w="983"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503B6B6D-DCF7-46A3-8018-8D6F07F785D3}"/>
                </a:ext>
              </a:extLst>
            </p:cNvPr>
            <p:cNvSpPr/>
            <p:nvPr/>
          </p:nvSpPr>
          <p:spPr>
            <a:xfrm>
              <a:off x="7564432" y="5068296"/>
              <a:ext cx="801409" cy="775511"/>
            </a:xfrm>
            <a:custGeom>
              <a:avLst/>
              <a:gdLst>
                <a:gd name="connsiteX0" fmla="*/ 801410 w 801409"/>
                <a:gd name="connsiteY0" fmla="*/ 384934 h 775511"/>
                <a:gd name="connsiteX1" fmla="*/ 801410 w 801409"/>
                <a:gd name="connsiteY1" fmla="*/ 752993 h 775511"/>
                <a:gd name="connsiteX2" fmla="*/ 783973 w 801409"/>
                <a:gd name="connsiteY2" fmla="*/ 770065 h 775511"/>
                <a:gd name="connsiteX3" fmla="*/ 738682 w 801409"/>
                <a:gd name="connsiteY3" fmla="*/ 770115 h 775511"/>
                <a:gd name="connsiteX4" fmla="*/ 381355 w 801409"/>
                <a:gd name="connsiteY4" fmla="*/ 772104 h 775511"/>
                <a:gd name="connsiteX5" fmla="*/ 51597 w 801409"/>
                <a:gd name="connsiteY5" fmla="*/ 774112 h 775511"/>
                <a:gd name="connsiteX6" fmla="*/ 16231 w 801409"/>
                <a:gd name="connsiteY6" fmla="*/ 775471 h 775511"/>
                <a:gd name="connsiteX7" fmla="*/ 1669 w 801409"/>
                <a:gd name="connsiteY7" fmla="*/ 760544 h 775511"/>
                <a:gd name="connsiteX8" fmla="*/ 1541 w 801409"/>
                <a:gd name="connsiteY8" fmla="*/ 402322 h 775511"/>
                <a:gd name="connsiteX9" fmla="*/ 1413 w 801409"/>
                <a:gd name="connsiteY9" fmla="*/ 208457 h 775511"/>
                <a:gd name="connsiteX10" fmla="*/ 44 w 801409"/>
                <a:gd name="connsiteY10" fmla="*/ 123891 h 775511"/>
                <a:gd name="connsiteX11" fmla="*/ 133 w 801409"/>
                <a:gd name="connsiteY11" fmla="*/ 116024 h 775511"/>
                <a:gd name="connsiteX12" fmla="*/ 8965 w 801409"/>
                <a:gd name="connsiteY12" fmla="*/ 106562 h 775511"/>
                <a:gd name="connsiteX13" fmla="*/ 113282 w 801409"/>
                <a:gd name="connsiteY13" fmla="*/ 92482 h 775511"/>
                <a:gd name="connsiteX14" fmla="*/ 221468 w 801409"/>
                <a:gd name="connsiteY14" fmla="*/ 77654 h 775511"/>
                <a:gd name="connsiteX15" fmla="*/ 347239 w 801409"/>
                <a:gd name="connsiteY15" fmla="*/ 60788 h 775511"/>
                <a:gd name="connsiteX16" fmla="*/ 466148 w 801409"/>
                <a:gd name="connsiteY16" fmla="*/ 44474 h 775511"/>
                <a:gd name="connsiteX17" fmla="*/ 576294 w 801409"/>
                <a:gd name="connsiteY17" fmla="*/ 29479 h 775511"/>
                <a:gd name="connsiteX18" fmla="*/ 714697 w 801409"/>
                <a:gd name="connsiteY18" fmla="*/ 10525 h 775511"/>
                <a:gd name="connsiteX19" fmla="*/ 789762 w 801409"/>
                <a:gd name="connsiteY19" fmla="*/ 364 h 775511"/>
                <a:gd name="connsiteX20" fmla="*/ 801272 w 801409"/>
                <a:gd name="connsiteY20" fmla="*/ 9984 h 775511"/>
                <a:gd name="connsiteX21" fmla="*/ 801311 w 801409"/>
                <a:gd name="connsiteY21" fmla="*/ 18845 h 775511"/>
                <a:gd name="connsiteX22" fmla="*/ 801311 w 801409"/>
                <a:gd name="connsiteY22" fmla="*/ 384944 h 775511"/>
                <a:gd name="connsiteX23" fmla="*/ 801410 w 801409"/>
                <a:gd name="connsiteY23" fmla="*/ 384934 h 77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1409" h="775511">
                  <a:moveTo>
                    <a:pt x="801410" y="384934"/>
                  </a:moveTo>
                  <a:cubicBezTo>
                    <a:pt x="801410" y="507624"/>
                    <a:pt x="801410" y="630303"/>
                    <a:pt x="801410" y="752993"/>
                  </a:cubicBezTo>
                  <a:cubicBezTo>
                    <a:pt x="801410" y="770036"/>
                    <a:pt x="801400" y="770036"/>
                    <a:pt x="783973" y="770065"/>
                  </a:cubicBezTo>
                  <a:cubicBezTo>
                    <a:pt x="768879" y="770095"/>
                    <a:pt x="753775" y="770036"/>
                    <a:pt x="738682" y="770115"/>
                  </a:cubicBezTo>
                  <a:cubicBezTo>
                    <a:pt x="619576" y="770765"/>
                    <a:pt x="500461" y="771414"/>
                    <a:pt x="381355" y="772104"/>
                  </a:cubicBezTo>
                  <a:cubicBezTo>
                    <a:pt x="271436" y="772734"/>
                    <a:pt x="161517" y="773364"/>
                    <a:pt x="51597" y="774112"/>
                  </a:cubicBezTo>
                  <a:cubicBezTo>
                    <a:pt x="39802" y="774191"/>
                    <a:pt x="28017" y="775284"/>
                    <a:pt x="16231" y="775471"/>
                  </a:cubicBezTo>
                  <a:cubicBezTo>
                    <a:pt x="1728" y="775697"/>
                    <a:pt x="1669" y="775491"/>
                    <a:pt x="1669" y="760544"/>
                  </a:cubicBezTo>
                  <a:cubicBezTo>
                    <a:pt x="1610" y="641144"/>
                    <a:pt x="1580" y="521733"/>
                    <a:pt x="1541" y="402322"/>
                  </a:cubicBezTo>
                  <a:cubicBezTo>
                    <a:pt x="1521" y="337704"/>
                    <a:pt x="1639" y="273075"/>
                    <a:pt x="1413" y="208457"/>
                  </a:cubicBezTo>
                  <a:cubicBezTo>
                    <a:pt x="1315" y="180268"/>
                    <a:pt x="517" y="152079"/>
                    <a:pt x="44" y="123891"/>
                  </a:cubicBezTo>
                  <a:cubicBezTo>
                    <a:pt x="5" y="121272"/>
                    <a:pt x="-64" y="118633"/>
                    <a:pt x="133" y="116024"/>
                  </a:cubicBezTo>
                  <a:cubicBezTo>
                    <a:pt x="645" y="109132"/>
                    <a:pt x="2043" y="107507"/>
                    <a:pt x="8965" y="106562"/>
                  </a:cubicBezTo>
                  <a:cubicBezTo>
                    <a:pt x="43731" y="101826"/>
                    <a:pt x="78516" y="97218"/>
                    <a:pt x="113282" y="92482"/>
                  </a:cubicBezTo>
                  <a:cubicBezTo>
                    <a:pt x="149347" y="87579"/>
                    <a:pt x="185403" y="82538"/>
                    <a:pt x="221468" y="77654"/>
                  </a:cubicBezTo>
                  <a:cubicBezTo>
                    <a:pt x="263382" y="71983"/>
                    <a:pt x="305326" y="66470"/>
                    <a:pt x="347239" y="60788"/>
                  </a:cubicBezTo>
                  <a:cubicBezTo>
                    <a:pt x="386879" y="55413"/>
                    <a:pt x="426509" y="49889"/>
                    <a:pt x="466148" y="44474"/>
                  </a:cubicBezTo>
                  <a:cubicBezTo>
                    <a:pt x="502863" y="39452"/>
                    <a:pt x="539579" y="34500"/>
                    <a:pt x="576294" y="29479"/>
                  </a:cubicBezTo>
                  <a:cubicBezTo>
                    <a:pt x="622432" y="23177"/>
                    <a:pt x="668559" y="16837"/>
                    <a:pt x="714697" y="10525"/>
                  </a:cubicBezTo>
                  <a:cubicBezTo>
                    <a:pt x="739716" y="7109"/>
                    <a:pt x="764724" y="3653"/>
                    <a:pt x="789762" y="364"/>
                  </a:cubicBezTo>
                  <a:cubicBezTo>
                    <a:pt x="799175" y="-876"/>
                    <a:pt x="800927" y="748"/>
                    <a:pt x="801272" y="9984"/>
                  </a:cubicBezTo>
                  <a:cubicBezTo>
                    <a:pt x="801380" y="12928"/>
                    <a:pt x="801311" y="15891"/>
                    <a:pt x="801311" y="18845"/>
                  </a:cubicBezTo>
                  <a:cubicBezTo>
                    <a:pt x="801311" y="140875"/>
                    <a:pt x="801311" y="262905"/>
                    <a:pt x="801311" y="384944"/>
                  </a:cubicBezTo>
                  <a:cubicBezTo>
                    <a:pt x="801331" y="384934"/>
                    <a:pt x="801370" y="384934"/>
                    <a:pt x="801410" y="384934"/>
                  </a:cubicBezTo>
                  <a:close/>
                </a:path>
              </a:pathLst>
            </a:custGeom>
            <a:grpFill/>
            <a:ln w="983"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774E9D11-2754-4BD5-986D-401F619C041C}"/>
                </a:ext>
              </a:extLst>
            </p:cNvPr>
            <p:cNvSpPr/>
            <p:nvPr/>
          </p:nvSpPr>
          <p:spPr>
            <a:xfrm>
              <a:off x="7566045" y="5920720"/>
              <a:ext cx="799790" cy="776227"/>
            </a:xfrm>
            <a:custGeom>
              <a:avLst/>
              <a:gdLst>
                <a:gd name="connsiteX0" fmla="*/ 7 w 799790"/>
                <a:gd name="connsiteY0" fmla="*/ 333264 h 776227"/>
                <a:gd name="connsiteX1" fmla="*/ 7 w 799790"/>
                <a:gd name="connsiteY1" fmla="*/ 16385 h 776227"/>
                <a:gd name="connsiteX2" fmla="*/ 16125 w 799790"/>
                <a:gd name="connsiteY2" fmla="*/ 1 h 776227"/>
                <a:gd name="connsiteX3" fmla="*/ 101784 w 799790"/>
                <a:gd name="connsiteY3" fmla="*/ 149 h 776227"/>
                <a:gd name="connsiteX4" fmla="*/ 415779 w 799790"/>
                <a:gd name="connsiteY4" fmla="*/ 2118 h 776227"/>
                <a:gd name="connsiteX5" fmla="*/ 707128 w 799790"/>
                <a:gd name="connsiteY5" fmla="*/ 4127 h 776227"/>
                <a:gd name="connsiteX6" fmla="*/ 787785 w 799790"/>
                <a:gd name="connsiteY6" fmla="*/ 5712 h 776227"/>
                <a:gd name="connsiteX7" fmla="*/ 798104 w 799790"/>
                <a:gd name="connsiteY7" fmla="*/ 15991 h 776227"/>
                <a:gd name="connsiteX8" fmla="*/ 798183 w 799790"/>
                <a:gd name="connsiteY8" fmla="*/ 87826 h 776227"/>
                <a:gd name="connsiteX9" fmla="*/ 798242 w 799790"/>
                <a:gd name="connsiteY9" fmla="*/ 255128 h 776227"/>
                <a:gd name="connsiteX10" fmla="*/ 799748 w 799790"/>
                <a:gd name="connsiteY10" fmla="*/ 757936 h 776227"/>
                <a:gd name="connsiteX11" fmla="*/ 799640 w 799790"/>
                <a:gd name="connsiteY11" fmla="*/ 768757 h 776227"/>
                <a:gd name="connsiteX12" fmla="*/ 791182 w 799790"/>
                <a:gd name="connsiteY12" fmla="*/ 776013 h 776227"/>
                <a:gd name="connsiteX13" fmla="*/ 753128 w 799790"/>
                <a:gd name="connsiteY13" fmla="*/ 771160 h 776227"/>
                <a:gd name="connsiteX14" fmla="*/ 611820 w 799790"/>
                <a:gd name="connsiteY14" fmla="*/ 751793 h 776227"/>
                <a:gd name="connsiteX15" fmla="*/ 506617 w 799790"/>
                <a:gd name="connsiteY15" fmla="*/ 736984 h 776227"/>
                <a:gd name="connsiteX16" fmla="*/ 386724 w 799790"/>
                <a:gd name="connsiteY16" fmla="*/ 720670 h 776227"/>
                <a:gd name="connsiteX17" fmla="*/ 249334 w 799790"/>
                <a:gd name="connsiteY17" fmla="*/ 701667 h 776227"/>
                <a:gd name="connsiteX18" fmla="*/ 113855 w 799790"/>
                <a:gd name="connsiteY18" fmla="*/ 683196 h 776227"/>
                <a:gd name="connsiteX19" fmla="*/ 10542 w 799790"/>
                <a:gd name="connsiteY19" fmla="*/ 669087 h 776227"/>
                <a:gd name="connsiteX20" fmla="*/ 66 w 799790"/>
                <a:gd name="connsiteY20" fmla="*/ 657036 h 776227"/>
                <a:gd name="connsiteX21" fmla="*/ 17 w 799790"/>
                <a:gd name="connsiteY21" fmla="*/ 550750 h 776227"/>
                <a:gd name="connsiteX22" fmla="*/ 7 w 799790"/>
                <a:gd name="connsiteY22" fmla="*/ 333264 h 77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9790" h="776227">
                  <a:moveTo>
                    <a:pt x="7" y="333264"/>
                  </a:moveTo>
                  <a:cubicBezTo>
                    <a:pt x="-2" y="227638"/>
                    <a:pt x="-2" y="122011"/>
                    <a:pt x="7" y="16385"/>
                  </a:cubicBezTo>
                  <a:cubicBezTo>
                    <a:pt x="7" y="-9"/>
                    <a:pt x="27" y="-18"/>
                    <a:pt x="16125" y="1"/>
                  </a:cubicBezTo>
                  <a:cubicBezTo>
                    <a:pt x="44678" y="41"/>
                    <a:pt x="73231" y="-18"/>
                    <a:pt x="101784" y="149"/>
                  </a:cubicBezTo>
                  <a:cubicBezTo>
                    <a:pt x="206446" y="759"/>
                    <a:pt x="311117" y="1439"/>
                    <a:pt x="415779" y="2118"/>
                  </a:cubicBezTo>
                  <a:cubicBezTo>
                    <a:pt x="512899" y="2748"/>
                    <a:pt x="610018" y="3349"/>
                    <a:pt x="707128" y="4127"/>
                  </a:cubicBezTo>
                  <a:cubicBezTo>
                    <a:pt x="734017" y="4343"/>
                    <a:pt x="760896" y="5111"/>
                    <a:pt x="787785" y="5712"/>
                  </a:cubicBezTo>
                  <a:cubicBezTo>
                    <a:pt x="796942" y="5919"/>
                    <a:pt x="798045" y="6903"/>
                    <a:pt x="798104" y="15991"/>
                  </a:cubicBezTo>
                  <a:cubicBezTo>
                    <a:pt x="798252" y="39936"/>
                    <a:pt x="798173" y="63881"/>
                    <a:pt x="798183" y="87826"/>
                  </a:cubicBezTo>
                  <a:cubicBezTo>
                    <a:pt x="798202" y="143593"/>
                    <a:pt x="798094" y="199360"/>
                    <a:pt x="798242" y="255128"/>
                  </a:cubicBezTo>
                  <a:cubicBezTo>
                    <a:pt x="798695" y="422734"/>
                    <a:pt x="799246" y="590330"/>
                    <a:pt x="799748" y="757936"/>
                  </a:cubicBezTo>
                  <a:cubicBezTo>
                    <a:pt x="799758" y="761540"/>
                    <a:pt x="799886" y="765163"/>
                    <a:pt x="799640" y="768757"/>
                  </a:cubicBezTo>
                  <a:cubicBezTo>
                    <a:pt x="799177" y="775689"/>
                    <a:pt x="798104" y="776791"/>
                    <a:pt x="791182" y="776013"/>
                  </a:cubicBezTo>
                  <a:cubicBezTo>
                    <a:pt x="778471" y="774596"/>
                    <a:pt x="765800" y="772892"/>
                    <a:pt x="753128" y="771160"/>
                  </a:cubicBezTo>
                  <a:cubicBezTo>
                    <a:pt x="706015" y="764740"/>
                    <a:pt x="658913" y="758320"/>
                    <a:pt x="611820" y="751793"/>
                  </a:cubicBezTo>
                  <a:cubicBezTo>
                    <a:pt x="576739" y="746929"/>
                    <a:pt x="541698" y="741829"/>
                    <a:pt x="506617" y="736984"/>
                  </a:cubicBezTo>
                  <a:cubicBezTo>
                    <a:pt x="466662" y="731461"/>
                    <a:pt x="426688" y="726154"/>
                    <a:pt x="386724" y="720670"/>
                  </a:cubicBezTo>
                  <a:cubicBezTo>
                    <a:pt x="340921" y="714378"/>
                    <a:pt x="295137" y="707959"/>
                    <a:pt x="249334" y="701667"/>
                  </a:cubicBezTo>
                  <a:cubicBezTo>
                    <a:pt x="204181" y="695464"/>
                    <a:pt x="159018" y="689350"/>
                    <a:pt x="113855" y="683196"/>
                  </a:cubicBezTo>
                  <a:cubicBezTo>
                    <a:pt x="79414" y="678500"/>
                    <a:pt x="44973" y="673853"/>
                    <a:pt x="10542" y="669087"/>
                  </a:cubicBezTo>
                  <a:cubicBezTo>
                    <a:pt x="1405" y="667827"/>
                    <a:pt x="86" y="666350"/>
                    <a:pt x="66" y="657036"/>
                  </a:cubicBezTo>
                  <a:cubicBezTo>
                    <a:pt x="-22" y="621611"/>
                    <a:pt x="17" y="586185"/>
                    <a:pt x="17" y="550750"/>
                  </a:cubicBezTo>
                  <a:cubicBezTo>
                    <a:pt x="7" y="478255"/>
                    <a:pt x="7" y="405760"/>
                    <a:pt x="7" y="333264"/>
                  </a:cubicBezTo>
                  <a:close/>
                </a:path>
              </a:pathLst>
            </a:custGeom>
            <a:grpFill/>
            <a:ln w="983" cap="flat">
              <a:noFill/>
              <a:prstDash val="solid"/>
              <a:miter/>
            </a:ln>
          </p:spPr>
          <p:txBody>
            <a:bodyPr rtlCol="0" anchor="ctr"/>
            <a:lstStyle/>
            <a:p>
              <a:endParaRPr lang="en-US"/>
            </a:p>
          </p:txBody>
        </p:sp>
      </p:grpSp>
    </p:spTree>
    <p:extLst>
      <p:ext uri="{BB962C8B-B14F-4D97-AF65-F5344CB8AC3E}">
        <p14:creationId xmlns:p14="http://schemas.microsoft.com/office/powerpoint/2010/main" val="3001254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right)">
                                      <p:cBhvr>
                                        <p:cTn id="8" dur="500"/>
                                        <p:tgtEl>
                                          <p:spTgt spid="10"/>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1"/>
                                        </p:tgtEl>
                                        <p:attrNameLst>
                                          <p:attrName>style.visibility</p:attrName>
                                        </p:attrNameLst>
                                      </p:cBhvr>
                                      <p:to>
                                        <p:strVal val="visible"/>
                                      </p:to>
                                    </p:set>
                                    <p:animEffect transition="in" filter="fade">
                                      <p:cBhvr>
                                        <p:cTn id="18" dur="500"/>
                                        <p:tgtEl>
                                          <p:spTgt spid="1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2"/>
                                        </p:tgtEl>
                                        <p:attrNameLst>
                                          <p:attrName>style.visibility</p:attrName>
                                        </p:attrNameLst>
                                      </p:cBhvr>
                                      <p:to>
                                        <p:strVal val="visible"/>
                                      </p:to>
                                    </p:set>
                                    <p:animEffect transition="in" filter="fade">
                                      <p:cBhvr>
                                        <p:cTn id="21" dur="500"/>
                                        <p:tgtEl>
                                          <p:spTgt spid="112"/>
                                        </p:tgtEl>
                                      </p:cBhvr>
                                    </p:animEffect>
                                  </p:childTnLst>
                                </p:cTn>
                              </p:par>
                              <p:par>
                                <p:cTn id="22" presetID="10" presetClass="entr" presetSubtype="0" fill="hold" nodeType="withEffect">
                                  <p:stCondLst>
                                    <p:cond delay="0"/>
                                  </p:stCondLst>
                                  <p:childTnLst>
                                    <p:set>
                                      <p:cBhvr>
                                        <p:cTn id="23" dur="1" fill="hold">
                                          <p:stCondLst>
                                            <p:cond delay="0"/>
                                          </p:stCondLst>
                                        </p:cTn>
                                        <p:tgtEl>
                                          <p:spTgt spid="158"/>
                                        </p:tgtEl>
                                        <p:attrNameLst>
                                          <p:attrName>style.visibility</p:attrName>
                                        </p:attrNameLst>
                                      </p:cBhvr>
                                      <p:to>
                                        <p:strVal val="visible"/>
                                      </p:to>
                                    </p:set>
                                    <p:animEffect transition="in" filter="fade">
                                      <p:cBhvr>
                                        <p:cTn id="24" dur="500"/>
                                        <p:tgtEl>
                                          <p:spTgt spid="158"/>
                                        </p:tgtEl>
                                      </p:cBhvr>
                                    </p:animEffect>
                                  </p:childTnLst>
                                </p:cTn>
                              </p:par>
                              <p:par>
                                <p:cTn id="25" presetID="10" presetClass="entr" presetSubtype="0" fill="hold" nodeType="withEffect">
                                  <p:stCondLst>
                                    <p:cond delay="0"/>
                                  </p:stCondLst>
                                  <p:childTnLst>
                                    <p:set>
                                      <p:cBhvr>
                                        <p:cTn id="26" dur="1" fill="hold">
                                          <p:stCondLst>
                                            <p:cond delay="0"/>
                                          </p:stCondLst>
                                        </p:cTn>
                                        <p:tgtEl>
                                          <p:spTgt spid="179"/>
                                        </p:tgtEl>
                                        <p:attrNameLst>
                                          <p:attrName>style.visibility</p:attrName>
                                        </p:attrNameLst>
                                      </p:cBhvr>
                                      <p:to>
                                        <p:strVal val="visible"/>
                                      </p:to>
                                    </p:set>
                                    <p:animEffect transition="in" filter="fade">
                                      <p:cBhvr>
                                        <p:cTn id="27" dur="500"/>
                                        <p:tgtEl>
                                          <p:spTgt spid="179"/>
                                        </p:tgtEl>
                                      </p:cBhvr>
                                    </p:animEffect>
                                  </p:childTnLst>
                                </p:cTn>
                              </p:par>
                              <p:par>
                                <p:cTn id="28" presetID="10" presetClass="entr" presetSubtype="0" fill="hold" nodeType="withEffect">
                                  <p:stCondLst>
                                    <p:cond delay="0"/>
                                  </p:stCondLst>
                                  <p:childTnLst>
                                    <p:set>
                                      <p:cBhvr>
                                        <p:cTn id="29" dur="1" fill="hold">
                                          <p:stCondLst>
                                            <p:cond delay="0"/>
                                          </p:stCondLst>
                                        </p:cTn>
                                        <p:tgtEl>
                                          <p:spTgt spid="189"/>
                                        </p:tgtEl>
                                        <p:attrNameLst>
                                          <p:attrName>style.visibility</p:attrName>
                                        </p:attrNameLst>
                                      </p:cBhvr>
                                      <p:to>
                                        <p:strVal val="visible"/>
                                      </p:to>
                                    </p:set>
                                    <p:animEffect transition="in" filter="fade">
                                      <p:cBhvr>
                                        <p:cTn id="30" dur="500"/>
                                        <p:tgtEl>
                                          <p:spTgt spid="189"/>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98"/>
                                        </p:tgtEl>
                                        <p:attrNameLst>
                                          <p:attrName>style.visibility</p:attrName>
                                        </p:attrNameLst>
                                      </p:cBhvr>
                                      <p:to>
                                        <p:strVal val="visible"/>
                                      </p:to>
                                    </p:set>
                                    <p:animEffect transition="in" filter="fade">
                                      <p:cBhvr>
                                        <p:cTn id="36" dur="500"/>
                                        <p:tgtEl>
                                          <p:spTgt spid="198"/>
                                        </p:tgtEl>
                                      </p:cBhvr>
                                    </p:animEffect>
                                  </p:childTnLst>
                                </p:cTn>
                              </p:par>
                              <p:par>
                                <p:cTn id="37" presetID="10" presetClass="entr" presetSubtype="0" fill="hold" nodeType="withEffect">
                                  <p:stCondLst>
                                    <p:cond delay="0"/>
                                  </p:stCondLst>
                                  <p:childTnLst>
                                    <p:set>
                                      <p:cBhvr>
                                        <p:cTn id="38" dur="1" fill="hold">
                                          <p:stCondLst>
                                            <p:cond delay="0"/>
                                          </p:stCondLst>
                                        </p:cTn>
                                        <p:tgtEl>
                                          <p:spTgt spid="206"/>
                                        </p:tgtEl>
                                        <p:attrNameLst>
                                          <p:attrName>style.visibility</p:attrName>
                                        </p:attrNameLst>
                                      </p:cBhvr>
                                      <p:to>
                                        <p:strVal val="visible"/>
                                      </p:to>
                                    </p:set>
                                    <p:animEffect transition="in" filter="fade">
                                      <p:cBhvr>
                                        <p:cTn id="39" dur="500"/>
                                        <p:tgtEl>
                                          <p:spTgt spid="206"/>
                                        </p:tgtEl>
                                      </p:cBhvr>
                                    </p:animEffect>
                                  </p:childTnLst>
                                </p:cTn>
                              </p:par>
                              <p:par>
                                <p:cTn id="40" presetID="10" presetClass="entr" presetSubtype="0" fill="hold" nodeType="withEffect">
                                  <p:stCondLst>
                                    <p:cond delay="0"/>
                                  </p:stCondLst>
                                  <p:childTnLst>
                                    <p:set>
                                      <p:cBhvr>
                                        <p:cTn id="41" dur="1" fill="hold">
                                          <p:stCondLst>
                                            <p:cond delay="0"/>
                                          </p:stCondLst>
                                        </p:cTn>
                                        <p:tgtEl>
                                          <p:spTgt spid="238"/>
                                        </p:tgtEl>
                                        <p:attrNameLst>
                                          <p:attrName>style.visibility</p:attrName>
                                        </p:attrNameLst>
                                      </p:cBhvr>
                                      <p:to>
                                        <p:strVal val="visible"/>
                                      </p:to>
                                    </p:set>
                                    <p:animEffect transition="in" filter="fade">
                                      <p:cBhvr>
                                        <p:cTn id="42"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110" grpId="0" animBg="1"/>
      <p:bldP spid="111" grpId="0" animBg="1"/>
      <p:bldP spid="1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reeform: Shape 187">
            <a:extLst>
              <a:ext uri="{FF2B5EF4-FFF2-40B4-BE49-F238E27FC236}">
                <a16:creationId xmlns:a16="http://schemas.microsoft.com/office/drawing/2014/main" id="{7B1EBFF1-38FF-40FE-AAD9-E0803674EC7F}"/>
              </a:ext>
            </a:extLst>
          </p:cNvPr>
          <p:cNvSpPr/>
          <p:nvPr/>
        </p:nvSpPr>
        <p:spPr bwMode="auto">
          <a:xfrm>
            <a:off x="2162216" y="2706135"/>
            <a:ext cx="8009614" cy="4184054"/>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accent6"/>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B964E2BC-F95F-4A70-8D2E-A17A7FD09F61}"/>
              </a:ext>
            </a:extLst>
          </p:cNvPr>
          <p:cNvCxnSpPr>
            <a:cxnSpLocks/>
          </p:cNvCxnSpPr>
          <p:nvPr/>
        </p:nvCxnSpPr>
        <p:spPr>
          <a:xfrm>
            <a:off x="-104172" y="4176798"/>
            <a:ext cx="6292771" cy="2715772"/>
          </a:xfrm>
          <a:prstGeom prst="line">
            <a:avLst/>
          </a:prstGeom>
          <a:noFill/>
          <a:ln w="50800" cap="flat" cmpd="sng" algn="ctr">
            <a:solidFill>
              <a:schemeClr val="bg1"/>
            </a:solidFill>
            <a:prstDash val="solid"/>
            <a:headEnd type="none" w="lg" len="med"/>
            <a:tailEnd type="none" w="lg" len="med"/>
          </a:ln>
          <a:effectLst/>
        </p:spPr>
      </p:cxnSp>
      <p:cxnSp>
        <p:nvCxnSpPr>
          <p:cNvPr id="190" name="Straight Connector 189">
            <a:extLst>
              <a:ext uri="{FF2B5EF4-FFF2-40B4-BE49-F238E27FC236}">
                <a16:creationId xmlns:a16="http://schemas.microsoft.com/office/drawing/2014/main" id="{60186B6D-E372-4D50-A858-900B3563401C}"/>
              </a:ext>
            </a:extLst>
          </p:cNvPr>
          <p:cNvCxnSpPr>
            <a:cxnSpLocks/>
          </p:cNvCxnSpPr>
          <p:nvPr/>
        </p:nvCxnSpPr>
        <p:spPr>
          <a:xfrm>
            <a:off x="352161" y="813452"/>
            <a:ext cx="5836437" cy="6079117"/>
          </a:xfrm>
          <a:prstGeom prst="line">
            <a:avLst/>
          </a:prstGeom>
          <a:noFill/>
          <a:ln w="50800" cap="flat" cmpd="sng" algn="ctr">
            <a:solidFill>
              <a:schemeClr val="bg1"/>
            </a:solidFill>
            <a:prstDash val="solid"/>
            <a:headEnd type="none" w="lg" len="med"/>
            <a:tailEnd type="none" w="lg" len="med"/>
          </a:ln>
          <a:effectLst/>
        </p:spPr>
      </p:cxnSp>
      <p:cxnSp>
        <p:nvCxnSpPr>
          <p:cNvPr id="191" name="Straight Connector 190">
            <a:extLst>
              <a:ext uri="{FF2B5EF4-FFF2-40B4-BE49-F238E27FC236}">
                <a16:creationId xmlns:a16="http://schemas.microsoft.com/office/drawing/2014/main" id="{42BA9F3C-2AB1-4A94-9963-E2A389857426}"/>
              </a:ext>
            </a:extLst>
          </p:cNvPr>
          <p:cNvCxnSpPr>
            <a:cxnSpLocks/>
          </p:cNvCxnSpPr>
          <p:nvPr/>
        </p:nvCxnSpPr>
        <p:spPr>
          <a:xfrm flipH="1">
            <a:off x="6201448" y="4303577"/>
            <a:ext cx="5974179" cy="2588992"/>
          </a:xfrm>
          <a:prstGeom prst="line">
            <a:avLst/>
          </a:prstGeom>
          <a:noFill/>
          <a:ln w="50800" cap="flat" cmpd="sng" algn="ctr">
            <a:solidFill>
              <a:schemeClr val="bg1"/>
            </a:solidFill>
            <a:prstDash val="solid"/>
            <a:headEnd type="none" w="lg" len="med"/>
            <a:tailEnd type="none" w="lg" len="med"/>
          </a:ln>
          <a:effectLst/>
        </p:spPr>
      </p:cxnSp>
      <p:cxnSp>
        <p:nvCxnSpPr>
          <p:cNvPr id="192" name="Straight Connector 191">
            <a:extLst>
              <a:ext uri="{FF2B5EF4-FFF2-40B4-BE49-F238E27FC236}">
                <a16:creationId xmlns:a16="http://schemas.microsoft.com/office/drawing/2014/main" id="{68F1A238-A7F0-4736-A99D-6F3672BD259D}"/>
              </a:ext>
            </a:extLst>
          </p:cNvPr>
          <p:cNvCxnSpPr>
            <a:cxnSpLocks/>
          </p:cNvCxnSpPr>
          <p:nvPr/>
        </p:nvCxnSpPr>
        <p:spPr>
          <a:xfrm flipH="1">
            <a:off x="6188599" y="726390"/>
            <a:ext cx="2690910" cy="5740164"/>
          </a:xfrm>
          <a:prstGeom prst="line">
            <a:avLst/>
          </a:prstGeom>
          <a:noFill/>
          <a:ln w="50800" cap="flat" cmpd="sng" algn="ctr">
            <a:solidFill>
              <a:schemeClr val="bg1"/>
            </a:solidFill>
            <a:prstDash val="solid"/>
            <a:headEnd type="none" w="lg" len="med"/>
            <a:tailEnd type="none" w="lg" len="med"/>
          </a:ln>
          <a:effectLst/>
        </p:spPr>
      </p:cxnSp>
      <p:cxnSp>
        <p:nvCxnSpPr>
          <p:cNvPr id="193" name="Straight Connector 192">
            <a:extLst>
              <a:ext uri="{FF2B5EF4-FFF2-40B4-BE49-F238E27FC236}">
                <a16:creationId xmlns:a16="http://schemas.microsoft.com/office/drawing/2014/main" id="{4CECA86F-BCF2-422B-8C6E-3AC6B2786F9E}"/>
              </a:ext>
            </a:extLst>
          </p:cNvPr>
          <p:cNvCxnSpPr>
            <a:cxnSpLocks/>
          </p:cNvCxnSpPr>
          <p:nvPr/>
        </p:nvCxnSpPr>
        <p:spPr>
          <a:xfrm flipH="1">
            <a:off x="6193494" y="728770"/>
            <a:ext cx="23670" cy="5681194"/>
          </a:xfrm>
          <a:prstGeom prst="line">
            <a:avLst/>
          </a:prstGeom>
          <a:noFill/>
          <a:ln w="50800" cap="flat" cmpd="sng" algn="ctr">
            <a:solidFill>
              <a:schemeClr val="bg1"/>
            </a:solidFill>
            <a:prstDash val="solid"/>
            <a:headEnd type="none" w="lg" len="med"/>
            <a:tailEnd type="none" w="lg" len="med"/>
          </a:ln>
          <a:effectLst/>
        </p:spPr>
      </p:cxnSp>
      <p:cxnSp>
        <p:nvCxnSpPr>
          <p:cNvPr id="194" name="Straight Connector 193">
            <a:extLst>
              <a:ext uri="{FF2B5EF4-FFF2-40B4-BE49-F238E27FC236}">
                <a16:creationId xmlns:a16="http://schemas.microsoft.com/office/drawing/2014/main" id="{C48F6375-36ED-471F-BC3E-31D56F9080A1}"/>
              </a:ext>
            </a:extLst>
          </p:cNvPr>
          <p:cNvCxnSpPr>
            <a:cxnSpLocks/>
          </p:cNvCxnSpPr>
          <p:nvPr/>
        </p:nvCxnSpPr>
        <p:spPr>
          <a:xfrm>
            <a:off x="3478894" y="728770"/>
            <a:ext cx="2709703" cy="5737785"/>
          </a:xfrm>
          <a:prstGeom prst="line">
            <a:avLst/>
          </a:prstGeom>
          <a:noFill/>
          <a:ln w="50800" cap="flat" cmpd="sng" algn="ctr">
            <a:solidFill>
              <a:schemeClr val="bg1"/>
            </a:solidFill>
            <a:prstDash val="solid"/>
            <a:headEnd type="none" w="lg" len="med"/>
            <a:tailEnd type="none" w="lg" len="med"/>
          </a:ln>
          <a:effectLst/>
        </p:spPr>
      </p:cxnSp>
      <p:cxnSp>
        <p:nvCxnSpPr>
          <p:cNvPr id="195" name="Straight Connector 194">
            <a:extLst>
              <a:ext uri="{FF2B5EF4-FFF2-40B4-BE49-F238E27FC236}">
                <a16:creationId xmlns:a16="http://schemas.microsoft.com/office/drawing/2014/main" id="{6048EA27-631F-43C8-A78B-332DB9C8DC33}"/>
              </a:ext>
            </a:extLst>
          </p:cNvPr>
          <p:cNvCxnSpPr>
            <a:cxnSpLocks/>
          </p:cNvCxnSpPr>
          <p:nvPr/>
        </p:nvCxnSpPr>
        <p:spPr>
          <a:xfrm flipH="1">
            <a:off x="6188600" y="813454"/>
            <a:ext cx="5874769" cy="6079113"/>
          </a:xfrm>
          <a:prstGeom prst="line">
            <a:avLst/>
          </a:prstGeom>
          <a:noFill/>
          <a:ln w="50800" cap="flat" cmpd="sng" algn="ctr">
            <a:solidFill>
              <a:schemeClr val="bg1"/>
            </a:solidFill>
            <a:prstDash val="solid"/>
            <a:headEnd type="none" w="lg" len="med"/>
            <a:tailEnd type="none" w="lg" len="med"/>
          </a:ln>
          <a:effectLst/>
        </p:spPr>
      </p:cxnSp>
      <p:sp>
        <p:nvSpPr>
          <p:cNvPr id="196" name="Freeform: Shape 195">
            <a:extLst>
              <a:ext uri="{FF2B5EF4-FFF2-40B4-BE49-F238E27FC236}">
                <a16:creationId xmlns:a16="http://schemas.microsoft.com/office/drawing/2014/main" id="{B54A505F-6826-41E9-9BB8-6D9D5DA748E3}"/>
              </a:ext>
            </a:extLst>
          </p:cNvPr>
          <p:cNvSpPr/>
          <p:nvPr/>
        </p:nvSpPr>
        <p:spPr bwMode="auto">
          <a:xfrm>
            <a:off x="3769933" y="4329376"/>
            <a:ext cx="4837328" cy="2563193"/>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tx2"/>
          </a:solidFill>
          <a:ln w="2540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chemeClr val="bg1"/>
              </a:solidFill>
              <a:effectLst/>
              <a:uLnTx/>
              <a:uFillTx/>
              <a:latin typeface="Segoe UI"/>
              <a:ea typeface="Segoe UI" pitchFamily="34" charset="0"/>
              <a:cs typeface="Segoe UI" pitchFamily="34" charset="0"/>
            </a:endParaRPr>
          </a:p>
        </p:txBody>
      </p:sp>
      <p:sp>
        <p:nvSpPr>
          <p:cNvPr id="197" name="Title 1">
            <a:extLst>
              <a:ext uri="{FF2B5EF4-FFF2-40B4-BE49-F238E27FC236}">
                <a16:creationId xmlns:a16="http://schemas.microsoft.com/office/drawing/2014/main" id="{FE05BED0-94E9-4D6C-8445-BBDBE2FC9A2D}"/>
              </a:ext>
            </a:extLst>
          </p:cNvPr>
          <p:cNvSpPr txBox="1">
            <a:spLocks/>
          </p:cNvSpPr>
          <p:nvPr/>
        </p:nvSpPr>
        <p:spPr>
          <a:xfrm>
            <a:off x="4024575" y="5215949"/>
            <a:ext cx="4510976" cy="1038539"/>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schemeClr val="bg1"/>
                </a:solidFill>
                <a:effectLst/>
                <a:uLnTx/>
                <a:uFillTx/>
                <a:latin typeface="Segoe UI Semibold"/>
                <a:ea typeface="+mn-ea"/>
                <a:cs typeface="Segoe UI Semibold" panose="020B0702040204020203" pitchFamily="34" charset="0"/>
              </a:rPr>
              <a:t>Migration &amp; modernization triggers</a:t>
            </a:r>
          </a:p>
        </p:txBody>
      </p:sp>
      <p:grpSp>
        <p:nvGrpSpPr>
          <p:cNvPr id="198" name="Group 197">
            <a:extLst>
              <a:ext uri="{FF2B5EF4-FFF2-40B4-BE49-F238E27FC236}">
                <a16:creationId xmlns:a16="http://schemas.microsoft.com/office/drawing/2014/main" id="{B9A4A6D0-E401-4932-8BD1-3B5A53B5BB7B}"/>
              </a:ext>
            </a:extLst>
          </p:cNvPr>
          <p:cNvGrpSpPr/>
          <p:nvPr/>
        </p:nvGrpSpPr>
        <p:grpSpPr>
          <a:xfrm>
            <a:off x="6058014" y="1648738"/>
            <a:ext cx="2021608" cy="2200413"/>
            <a:chOff x="5976373" y="1112006"/>
            <a:chExt cx="1845988" cy="2009260"/>
          </a:xfrm>
        </p:grpSpPr>
        <p:sp>
          <p:nvSpPr>
            <p:cNvPr id="199" name="Rectangle 198">
              <a:extLst>
                <a:ext uri="{FF2B5EF4-FFF2-40B4-BE49-F238E27FC236}">
                  <a16:creationId xmlns:a16="http://schemas.microsoft.com/office/drawing/2014/main" id="{4F8D4FFA-C5E3-43DC-B3D5-286F3EEB1EB8}"/>
                </a:ext>
              </a:extLst>
            </p:cNvPr>
            <p:cNvSpPr/>
            <p:nvPr/>
          </p:nvSpPr>
          <p:spPr>
            <a:xfrm>
              <a:off x="5976373" y="1112006"/>
              <a:ext cx="1845988" cy="584941"/>
            </a:xfrm>
            <a:prstGeom prst="rect">
              <a:avLst/>
            </a:prstGeom>
          </p:spPr>
          <p:txBody>
            <a:bodyPr wrap="square" lIns="182828">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Semibold"/>
                  <a:ea typeface="+mn-ea"/>
                  <a:cs typeface="+mn-cs"/>
                </a:rPr>
                <a:t>Security </a:t>
              </a:r>
              <a:br>
                <a:rPr kumimoji="0" lang="en-US" sz="1600" b="0" i="0" u="none" strike="noStrike" kern="0" cap="none" spc="0" normalizeH="0" baseline="0" noProof="0" dirty="0">
                  <a:ln>
                    <a:noFill/>
                  </a:ln>
                  <a:effectLst/>
                  <a:uLnTx/>
                  <a:uFillTx/>
                  <a:latin typeface="Segoe UI Semibold"/>
                  <a:ea typeface="+mn-ea"/>
                  <a:cs typeface="+mn-cs"/>
                </a:rPr>
              </a:br>
              <a:r>
                <a:rPr kumimoji="0" lang="en-US" sz="1600" b="0" i="0" u="none" strike="noStrike" kern="0" cap="none" spc="0" normalizeH="0" baseline="0" noProof="0" dirty="0">
                  <a:ln>
                    <a:noFill/>
                  </a:ln>
                  <a:effectLst/>
                  <a:uLnTx/>
                  <a:uFillTx/>
                  <a:latin typeface="Segoe UI Semibold"/>
                  <a:ea typeface="+mn-ea"/>
                  <a:cs typeface="+mn-cs"/>
                </a:rPr>
                <a:t>threats</a:t>
              </a:r>
            </a:p>
          </p:txBody>
        </p:sp>
        <p:grpSp>
          <p:nvGrpSpPr>
            <p:cNvPr id="200" name="Group 30">
              <a:extLst>
                <a:ext uri="{FF2B5EF4-FFF2-40B4-BE49-F238E27FC236}">
                  <a16:creationId xmlns:a16="http://schemas.microsoft.com/office/drawing/2014/main" id="{3A01E38F-A86E-4557-976C-2213E8526E72}"/>
                </a:ext>
              </a:extLst>
            </p:cNvPr>
            <p:cNvGrpSpPr>
              <a:grpSpLocks noChangeAspect="1"/>
            </p:cNvGrpSpPr>
            <p:nvPr/>
          </p:nvGrpSpPr>
          <p:grpSpPr bwMode="auto">
            <a:xfrm>
              <a:off x="6392440" y="2714866"/>
              <a:ext cx="406400" cy="406400"/>
              <a:chOff x="6738" y="804"/>
              <a:chExt cx="256" cy="256"/>
            </a:xfrm>
          </p:grpSpPr>
          <p:sp>
            <p:nvSpPr>
              <p:cNvPr id="201" name="Freeform 31">
                <a:extLst>
                  <a:ext uri="{FF2B5EF4-FFF2-40B4-BE49-F238E27FC236}">
                    <a16:creationId xmlns:a16="http://schemas.microsoft.com/office/drawing/2014/main" id="{B1539D00-9878-47F9-A562-1E12360F108F}"/>
                  </a:ext>
                </a:extLst>
              </p:cNvPr>
              <p:cNvSpPr>
                <a:spLocks/>
              </p:cNvSpPr>
              <p:nvPr/>
            </p:nvSpPr>
            <p:spPr bwMode="auto">
              <a:xfrm>
                <a:off x="6754" y="810"/>
                <a:ext cx="232" cy="247"/>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02" name="AutoShape 29">
                <a:extLst>
                  <a:ext uri="{FF2B5EF4-FFF2-40B4-BE49-F238E27FC236}">
                    <a16:creationId xmlns:a16="http://schemas.microsoft.com/office/drawing/2014/main" id="{BEA4DA59-150E-4718-97BA-BB0D8231691D}"/>
                  </a:ext>
                </a:extLst>
              </p:cNvPr>
              <p:cNvSpPr>
                <a:spLocks noChangeAspect="1" noChangeArrowheads="1" noTextEdit="1"/>
              </p:cNvSpPr>
              <p:nvPr/>
            </p:nvSpPr>
            <p:spPr bwMode="auto">
              <a:xfrm>
                <a:off x="6738" y="804"/>
                <a:ext cx="25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03" name="Freeform 32">
                <a:extLst>
                  <a:ext uri="{FF2B5EF4-FFF2-40B4-BE49-F238E27FC236}">
                    <a16:creationId xmlns:a16="http://schemas.microsoft.com/office/drawing/2014/main" id="{4794916D-AEFA-449F-A127-6587AE9BA0A0}"/>
                  </a:ext>
                </a:extLst>
              </p:cNvPr>
              <p:cNvSpPr>
                <a:spLocks/>
              </p:cNvSpPr>
              <p:nvPr/>
            </p:nvSpPr>
            <p:spPr bwMode="auto">
              <a:xfrm>
                <a:off x="6862" y="984"/>
                <a:ext cx="16" cy="16"/>
              </a:xfrm>
              <a:custGeom>
                <a:avLst/>
                <a:gdLst>
                  <a:gd name="T0" fmla="*/ 0 w 27"/>
                  <a:gd name="T1" fmla="*/ 26 h 26"/>
                  <a:gd name="T2" fmla="*/ 0 w 27"/>
                  <a:gd name="T3" fmla="*/ 26 h 26"/>
                  <a:gd name="T4" fmla="*/ 0 w 27"/>
                  <a:gd name="T5" fmla="*/ 0 h 26"/>
                  <a:gd name="T6" fmla="*/ 27 w 27"/>
                  <a:gd name="T7" fmla="*/ 0 h 26"/>
                </a:gdLst>
                <a:ahLst/>
                <a:cxnLst>
                  <a:cxn ang="0">
                    <a:pos x="T0" y="T1"/>
                  </a:cxn>
                  <a:cxn ang="0">
                    <a:pos x="T2" y="T3"/>
                  </a:cxn>
                  <a:cxn ang="0">
                    <a:pos x="T4" y="T5"/>
                  </a:cxn>
                  <a:cxn ang="0">
                    <a:pos x="T6" y="T7"/>
                  </a:cxn>
                </a:cxnLst>
                <a:rect l="0" t="0" r="r" b="b"/>
                <a:pathLst>
                  <a:path w="27" h="26">
                    <a:moveTo>
                      <a:pt x="0" y="26"/>
                    </a:moveTo>
                    <a:lnTo>
                      <a:pt x="0" y="26"/>
                    </a:lnTo>
                    <a:lnTo>
                      <a:pt x="0" y="0"/>
                    </a:lnTo>
                    <a:lnTo>
                      <a:pt x="27" y="0"/>
                    </a:lnTo>
                  </a:path>
                </a:pathLst>
              </a:custGeom>
              <a:solidFill>
                <a:srgbClr val="EBEBEB"/>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04" name="Freeform 34">
                <a:extLst>
                  <a:ext uri="{FF2B5EF4-FFF2-40B4-BE49-F238E27FC236}">
                    <a16:creationId xmlns:a16="http://schemas.microsoft.com/office/drawing/2014/main" id="{BADA8BDD-72DD-44D7-9E88-B86A12B1B6B7}"/>
                  </a:ext>
                </a:extLst>
              </p:cNvPr>
              <p:cNvSpPr>
                <a:spLocks/>
              </p:cNvSpPr>
              <p:nvPr/>
            </p:nvSpPr>
            <p:spPr bwMode="auto">
              <a:xfrm>
                <a:off x="6862" y="984"/>
                <a:ext cx="16" cy="16"/>
              </a:xfrm>
              <a:custGeom>
                <a:avLst/>
                <a:gdLst>
                  <a:gd name="T0" fmla="*/ 27 w 27"/>
                  <a:gd name="T1" fmla="*/ 0 h 26"/>
                  <a:gd name="T2" fmla="*/ 27 w 27"/>
                  <a:gd name="T3" fmla="*/ 0 h 26"/>
                  <a:gd name="T4" fmla="*/ 27 w 27"/>
                  <a:gd name="T5" fmla="*/ 26 h 26"/>
                  <a:gd name="T6" fmla="*/ 0 w 27"/>
                  <a:gd name="T7" fmla="*/ 26 h 26"/>
                </a:gdLst>
                <a:ahLst/>
                <a:cxnLst>
                  <a:cxn ang="0">
                    <a:pos x="T0" y="T1"/>
                  </a:cxn>
                  <a:cxn ang="0">
                    <a:pos x="T2" y="T3"/>
                  </a:cxn>
                  <a:cxn ang="0">
                    <a:pos x="T4" y="T5"/>
                  </a:cxn>
                  <a:cxn ang="0">
                    <a:pos x="T6" y="T7"/>
                  </a:cxn>
                </a:cxnLst>
                <a:rect l="0" t="0" r="r" b="b"/>
                <a:pathLst>
                  <a:path w="27" h="26">
                    <a:moveTo>
                      <a:pt x="27" y="0"/>
                    </a:moveTo>
                    <a:lnTo>
                      <a:pt x="27" y="0"/>
                    </a:lnTo>
                    <a:lnTo>
                      <a:pt x="27" y="26"/>
                    </a:lnTo>
                    <a:lnTo>
                      <a:pt x="0" y="26"/>
                    </a:lnTo>
                  </a:path>
                </a:pathLst>
              </a:custGeom>
              <a:solidFill>
                <a:srgbClr val="EBEBEB"/>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05" name="Freeform 33">
                <a:extLst>
                  <a:ext uri="{FF2B5EF4-FFF2-40B4-BE49-F238E27FC236}">
                    <a16:creationId xmlns:a16="http://schemas.microsoft.com/office/drawing/2014/main" id="{21B30905-F7A9-4CDF-AFA9-11AC6D022ABE}"/>
                  </a:ext>
                </a:extLst>
              </p:cNvPr>
              <p:cNvSpPr>
                <a:spLocks/>
              </p:cNvSpPr>
              <p:nvPr/>
            </p:nvSpPr>
            <p:spPr bwMode="auto">
              <a:xfrm>
                <a:off x="6862" y="851"/>
                <a:ext cx="16" cy="116"/>
              </a:xfrm>
              <a:custGeom>
                <a:avLst/>
                <a:gdLst>
                  <a:gd name="T0" fmla="*/ 27 w 27"/>
                  <a:gd name="T1" fmla="*/ 187 h 187"/>
                  <a:gd name="T2" fmla="*/ 27 w 27"/>
                  <a:gd name="T3" fmla="*/ 187 h 187"/>
                  <a:gd name="T4" fmla="*/ 0 w 27"/>
                  <a:gd name="T5" fmla="*/ 187 h 187"/>
                  <a:gd name="T6" fmla="*/ 0 w 27"/>
                  <a:gd name="T7" fmla="*/ 0 h 187"/>
                  <a:gd name="T8" fmla="*/ 27 w 27"/>
                  <a:gd name="T9" fmla="*/ 0 h 187"/>
                  <a:gd name="T10" fmla="*/ 27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27" y="187"/>
                    </a:moveTo>
                    <a:lnTo>
                      <a:pt x="27" y="187"/>
                    </a:lnTo>
                    <a:lnTo>
                      <a:pt x="0" y="187"/>
                    </a:lnTo>
                    <a:lnTo>
                      <a:pt x="0" y="0"/>
                    </a:lnTo>
                    <a:lnTo>
                      <a:pt x="27" y="0"/>
                    </a:lnTo>
                    <a:lnTo>
                      <a:pt x="27" y="187"/>
                    </a:lnTo>
                    <a:close/>
                  </a:path>
                </a:pathLst>
              </a:custGeom>
              <a:solidFill>
                <a:srgbClr val="EBEBEB"/>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206" name="Group 205">
            <a:extLst>
              <a:ext uri="{FF2B5EF4-FFF2-40B4-BE49-F238E27FC236}">
                <a16:creationId xmlns:a16="http://schemas.microsoft.com/office/drawing/2014/main" id="{35C5297A-56EE-44D1-A815-713143FFEB49}"/>
              </a:ext>
            </a:extLst>
          </p:cNvPr>
          <p:cNvGrpSpPr/>
          <p:nvPr/>
        </p:nvGrpSpPr>
        <p:grpSpPr>
          <a:xfrm>
            <a:off x="9169017" y="5449828"/>
            <a:ext cx="3038351" cy="842061"/>
            <a:chOff x="9077264" y="4722397"/>
            <a:chExt cx="3039213" cy="842300"/>
          </a:xfrm>
        </p:grpSpPr>
        <p:sp>
          <p:nvSpPr>
            <p:cNvPr id="207" name="Rectangle 206">
              <a:extLst>
                <a:ext uri="{FF2B5EF4-FFF2-40B4-BE49-F238E27FC236}">
                  <a16:creationId xmlns:a16="http://schemas.microsoft.com/office/drawing/2014/main" id="{29208F25-4C12-4B73-A6BF-228D83761E4E}"/>
                </a:ext>
              </a:extLst>
            </p:cNvPr>
            <p:cNvSpPr/>
            <p:nvPr/>
          </p:nvSpPr>
          <p:spPr>
            <a:xfrm>
              <a:off x="9988053" y="4722397"/>
              <a:ext cx="2128424" cy="594650"/>
            </a:xfrm>
            <a:prstGeom prst="rect">
              <a:avLst/>
            </a:prstGeom>
          </p:spPr>
          <p:txBody>
            <a:bodyPr wrap="square" lIns="182828">
              <a:spAutoFit/>
            </a:bodyPr>
            <a:lstStyle/>
            <a:p>
              <a:pPr marL="0" marR="0" lvl="0" indent="0" algn="ctr" defTabSz="914016"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effectLst/>
                  <a:uLnTx/>
                  <a:uFillTx/>
                  <a:latin typeface="Segoe UI Semibold"/>
                  <a:ea typeface="+mn-ea"/>
                  <a:cs typeface="+mn-cs"/>
                </a:rPr>
                <a:t>Software end </a:t>
              </a:r>
              <a:br>
                <a:rPr kumimoji="0" lang="en-US" sz="1600" b="0" i="0" u="none" strike="noStrike" kern="0" cap="none" spc="0" normalizeH="0" baseline="0" noProof="0" dirty="0">
                  <a:ln>
                    <a:noFill/>
                  </a:ln>
                  <a:effectLst/>
                  <a:uLnTx/>
                  <a:uFillTx/>
                  <a:latin typeface="Segoe UI Semibold"/>
                  <a:ea typeface="+mn-ea"/>
                  <a:cs typeface="+mn-cs"/>
                </a:rPr>
              </a:br>
              <a:r>
                <a:rPr kumimoji="0" lang="en-US" sz="1600" b="0" i="0" u="none" strike="noStrike" kern="0" cap="none" spc="0" normalizeH="0" baseline="0" noProof="0" dirty="0">
                  <a:ln>
                    <a:noFill/>
                  </a:ln>
                  <a:effectLst/>
                  <a:uLnTx/>
                  <a:uFillTx/>
                  <a:latin typeface="Segoe UI Semibold"/>
                  <a:ea typeface="+mn-ea"/>
                  <a:cs typeface="+mn-cs"/>
                </a:rPr>
                <a:t>of support</a:t>
              </a:r>
              <a:endParaRPr kumimoji="0" lang="en-US" sz="1400" b="0" i="0" u="none" strike="noStrike" kern="0" cap="none" spc="0" normalizeH="0" baseline="0" noProof="0" dirty="0">
                <a:ln>
                  <a:noFill/>
                </a:ln>
                <a:effectLst/>
                <a:uLnTx/>
                <a:uFillTx/>
                <a:latin typeface="Segoe UI"/>
                <a:ea typeface="+mn-ea"/>
                <a:cs typeface="+mn-cs"/>
              </a:endParaRPr>
            </a:p>
          </p:txBody>
        </p:sp>
        <p:grpSp>
          <p:nvGrpSpPr>
            <p:cNvPr id="208" name="Group 67">
              <a:extLst>
                <a:ext uri="{FF2B5EF4-FFF2-40B4-BE49-F238E27FC236}">
                  <a16:creationId xmlns:a16="http://schemas.microsoft.com/office/drawing/2014/main" id="{DC19ABFB-1E30-410B-B208-879CCB3A62A7}"/>
                </a:ext>
              </a:extLst>
            </p:cNvPr>
            <p:cNvGrpSpPr>
              <a:grpSpLocks noChangeAspect="1"/>
            </p:cNvGrpSpPr>
            <p:nvPr/>
          </p:nvGrpSpPr>
          <p:grpSpPr bwMode="auto">
            <a:xfrm>
              <a:off x="9077264" y="5069397"/>
              <a:ext cx="495300" cy="495300"/>
              <a:chOff x="2856" y="293"/>
              <a:chExt cx="312" cy="312"/>
            </a:xfrm>
          </p:grpSpPr>
          <p:sp>
            <p:nvSpPr>
              <p:cNvPr id="209" name="AutoShape 66">
                <a:extLst>
                  <a:ext uri="{FF2B5EF4-FFF2-40B4-BE49-F238E27FC236}">
                    <a16:creationId xmlns:a16="http://schemas.microsoft.com/office/drawing/2014/main" id="{8946101B-799C-481D-9260-D4F8F260020F}"/>
                  </a:ext>
                </a:extLst>
              </p:cNvPr>
              <p:cNvSpPr>
                <a:spLocks noChangeAspect="1" noChangeArrowheads="1" noTextEdit="1"/>
              </p:cNvSpPr>
              <p:nvPr/>
            </p:nvSpPr>
            <p:spPr bwMode="auto">
              <a:xfrm>
                <a:off x="2856" y="29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0" name="Freeform 68">
                <a:extLst>
                  <a:ext uri="{FF2B5EF4-FFF2-40B4-BE49-F238E27FC236}">
                    <a16:creationId xmlns:a16="http://schemas.microsoft.com/office/drawing/2014/main" id="{4636268C-7CF8-42C1-AAD7-3E7627CAFAFC}"/>
                  </a:ext>
                </a:extLst>
              </p:cNvPr>
              <p:cNvSpPr>
                <a:spLocks/>
              </p:cNvSpPr>
              <p:nvPr/>
            </p:nvSpPr>
            <p:spPr bwMode="auto">
              <a:xfrm>
                <a:off x="2997" y="390"/>
                <a:ext cx="91" cy="60"/>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rgbClr val="FFFFFF">
                  <a:lumMod val="90000"/>
                  <a:lumOff val="10000"/>
                </a:srgbClr>
              </a:solidFill>
              <a:ln w="0">
                <a:solidFill>
                  <a:srgbClr val="000000"/>
                </a:solid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1" name="Freeform 69">
                <a:extLst>
                  <a:ext uri="{FF2B5EF4-FFF2-40B4-BE49-F238E27FC236}">
                    <a16:creationId xmlns:a16="http://schemas.microsoft.com/office/drawing/2014/main" id="{ECF69AE8-B5F5-48B0-8B00-0F5C84DECB0E}"/>
                  </a:ext>
                </a:extLst>
              </p:cNvPr>
              <p:cNvSpPr>
                <a:spLocks/>
              </p:cNvSpPr>
              <p:nvPr/>
            </p:nvSpPr>
            <p:spPr bwMode="auto">
              <a:xfrm>
                <a:off x="2927" y="290"/>
                <a:ext cx="201" cy="191"/>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chemeClr val="tx2"/>
              </a:solidFill>
              <a:ln w="15875" cap="flat">
                <a:no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2" name="Freeform 70">
                <a:extLst>
                  <a:ext uri="{FF2B5EF4-FFF2-40B4-BE49-F238E27FC236}">
                    <a16:creationId xmlns:a16="http://schemas.microsoft.com/office/drawing/2014/main" id="{6ED5F3CD-A95F-4683-BF98-FBAE58CE441E}"/>
                  </a:ext>
                </a:extLst>
              </p:cNvPr>
              <p:cNvSpPr>
                <a:spLocks/>
              </p:cNvSpPr>
              <p:nvPr/>
            </p:nvSpPr>
            <p:spPr bwMode="auto">
              <a:xfrm>
                <a:off x="2879" y="501"/>
                <a:ext cx="276" cy="111"/>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chemeClr val="tx2"/>
              </a:solidFill>
              <a:ln w="15875" cap="flat">
                <a:no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3" name="Freeform 71">
                <a:extLst>
                  <a:ext uri="{FF2B5EF4-FFF2-40B4-BE49-F238E27FC236}">
                    <a16:creationId xmlns:a16="http://schemas.microsoft.com/office/drawing/2014/main" id="{2F91626D-EB74-46A1-BFB0-67D535909083}"/>
                  </a:ext>
                </a:extLst>
              </p:cNvPr>
              <p:cNvSpPr>
                <a:spLocks/>
              </p:cNvSpPr>
              <p:nvPr/>
            </p:nvSpPr>
            <p:spPr bwMode="auto">
              <a:xfrm>
                <a:off x="2997" y="390"/>
                <a:ext cx="91" cy="60"/>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EBEBEB"/>
              </a:solidFill>
              <a:ln w="15875" cap="flat">
                <a:no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14" name="Group 213">
            <a:extLst>
              <a:ext uri="{FF2B5EF4-FFF2-40B4-BE49-F238E27FC236}">
                <a16:creationId xmlns:a16="http://schemas.microsoft.com/office/drawing/2014/main" id="{36A28211-4974-4938-88F1-E305778E99E7}"/>
              </a:ext>
            </a:extLst>
          </p:cNvPr>
          <p:cNvGrpSpPr/>
          <p:nvPr/>
        </p:nvGrpSpPr>
        <p:grpSpPr>
          <a:xfrm>
            <a:off x="7418205" y="2382433"/>
            <a:ext cx="2822661" cy="1944566"/>
            <a:chOff x="7441412" y="1961134"/>
            <a:chExt cx="2302534" cy="1586242"/>
          </a:xfrm>
        </p:grpSpPr>
        <p:sp>
          <p:nvSpPr>
            <p:cNvPr id="215" name="Rectangle 214">
              <a:extLst>
                <a:ext uri="{FF2B5EF4-FFF2-40B4-BE49-F238E27FC236}">
                  <a16:creationId xmlns:a16="http://schemas.microsoft.com/office/drawing/2014/main" id="{1BF7091C-38EE-4F78-8F9C-FCA0B00FBE0C}"/>
                </a:ext>
              </a:extLst>
            </p:cNvPr>
            <p:cNvSpPr/>
            <p:nvPr/>
          </p:nvSpPr>
          <p:spPr>
            <a:xfrm>
              <a:off x="7441412" y="1961134"/>
              <a:ext cx="2302534" cy="563231"/>
            </a:xfrm>
            <a:prstGeom prst="rect">
              <a:avLst/>
            </a:prstGeom>
          </p:spPr>
          <p:txBody>
            <a:bodyPr wrap="square" lIns="182828">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Semibold"/>
                  <a:ea typeface="+mn-ea"/>
                  <a:cs typeface="+mn-cs"/>
                </a:rPr>
                <a:t>Compliance </a:t>
              </a:r>
            </a:p>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Segoe UI"/>
                  <a:ea typeface="+mn-ea"/>
                  <a:cs typeface="+mn-cs"/>
                </a:rPr>
                <a:t> </a:t>
              </a:r>
            </a:p>
          </p:txBody>
        </p:sp>
        <p:grpSp>
          <p:nvGrpSpPr>
            <p:cNvPr id="216" name="Group 22">
              <a:extLst>
                <a:ext uri="{FF2B5EF4-FFF2-40B4-BE49-F238E27FC236}">
                  <a16:creationId xmlns:a16="http://schemas.microsoft.com/office/drawing/2014/main" id="{F425B49C-0686-4ADB-B74B-BC7FCD454BEF}"/>
                </a:ext>
              </a:extLst>
            </p:cNvPr>
            <p:cNvGrpSpPr>
              <a:grpSpLocks noChangeAspect="1"/>
            </p:cNvGrpSpPr>
            <p:nvPr/>
          </p:nvGrpSpPr>
          <p:grpSpPr bwMode="auto">
            <a:xfrm>
              <a:off x="7684989" y="3140976"/>
              <a:ext cx="406400" cy="406400"/>
              <a:chOff x="3274" y="805"/>
              <a:chExt cx="256" cy="256"/>
            </a:xfrm>
          </p:grpSpPr>
          <p:sp>
            <p:nvSpPr>
              <p:cNvPr id="217" name="AutoShape 21">
                <a:extLst>
                  <a:ext uri="{FF2B5EF4-FFF2-40B4-BE49-F238E27FC236}">
                    <a16:creationId xmlns:a16="http://schemas.microsoft.com/office/drawing/2014/main" id="{0DBAC96D-88FD-415B-B822-A4E767DE11AC}"/>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18" name="Freeform 23">
                <a:extLst>
                  <a:ext uri="{FF2B5EF4-FFF2-40B4-BE49-F238E27FC236}">
                    <a16:creationId xmlns:a16="http://schemas.microsoft.com/office/drawing/2014/main" id="{D73B8513-8721-446B-90A3-AD410576220F}"/>
                  </a:ext>
                </a:extLst>
              </p:cNvPr>
              <p:cNvSpPr>
                <a:spLocks/>
              </p:cNvSpPr>
              <p:nvPr/>
            </p:nvSpPr>
            <p:spPr bwMode="auto">
              <a:xfrm>
                <a:off x="3291" y="846"/>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accent5"/>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19" name="Freeform 24">
                <a:extLst>
                  <a:ext uri="{FF2B5EF4-FFF2-40B4-BE49-F238E27FC236}">
                    <a16:creationId xmlns:a16="http://schemas.microsoft.com/office/drawing/2014/main" id="{8CF9C04B-B606-4BFA-AAA8-586544254653}"/>
                  </a:ext>
                </a:extLst>
              </p:cNvPr>
              <p:cNvSpPr>
                <a:spLocks/>
              </p:cNvSpPr>
              <p:nvPr/>
            </p:nvSpPr>
            <p:spPr bwMode="auto">
              <a:xfrm>
                <a:off x="3291" y="920"/>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20" name="Freeform 25">
                <a:extLst>
                  <a:ext uri="{FF2B5EF4-FFF2-40B4-BE49-F238E27FC236}">
                    <a16:creationId xmlns:a16="http://schemas.microsoft.com/office/drawing/2014/main" id="{41643C2D-63A1-4654-AEDF-FD97E13C7363}"/>
                  </a:ext>
                </a:extLst>
              </p:cNvPr>
              <p:cNvSpPr>
                <a:spLocks/>
              </p:cNvSpPr>
              <p:nvPr/>
            </p:nvSpPr>
            <p:spPr bwMode="auto">
              <a:xfrm>
                <a:off x="3291" y="994"/>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21" name="Freeform 26">
                <a:extLst>
                  <a:ext uri="{FF2B5EF4-FFF2-40B4-BE49-F238E27FC236}">
                    <a16:creationId xmlns:a16="http://schemas.microsoft.com/office/drawing/2014/main" id="{C1E62688-7843-4F02-9D24-7F2FFDB91E71}"/>
                  </a:ext>
                </a:extLst>
              </p:cNvPr>
              <p:cNvSpPr>
                <a:spLocks/>
              </p:cNvSpPr>
              <p:nvPr/>
            </p:nvSpPr>
            <p:spPr bwMode="auto">
              <a:xfrm>
                <a:off x="3452" y="907"/>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22" name="Freeform 27">
                <a:extLst>
                  <a:ext uri="{FF2B5EF4-FFF2-40B4-BE49-F238E27FC236}">
                    <a16:creationId xmlns:a16="http://schemas.microsoft.com/office/drawing/2014/main" id="{80BA4B86-5303-435F-8D2C-779401083184}"/>
                  </a:ext>
                </a:extLst>
              </p:cNvPr>
              <p:cNvSpPr>
                <a:spLocks/>
              </p:cNvSpPr>
              <p:nvPr/>
            </p:nvSpPr>
            <p:spPr bwMode="auto">
              <a:xfrm>
                <a:off x="3452" y="981"/>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23" name="Freeform 28">
                <a:extLst>
                  <a:ext uri="{FF2B5EF4-FFF2-40B4-BE49-F238E27FC236}">
                    <a16:creationId xmlns:a16="http://schemas.microsoft.com/office/drawing/2014/main" id="{DA5561BC-161E-4D94-84E9-D713F824F689}"/>
                  </a:ext>
                </a:extLst>
              </p:cNvPr>
              <p:cNvSpPr>
                <a:spLocks/>
              </p:cNvSpPr>
              <p:nvPr/>
            </p:nvSpPr>
            <p:spPr bwMode="auto">
              <a:xfrm>
                <a:off x="3452" y="834"/>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5"/>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224" name="Group 223">
            <a:extLst>
              <a:ext uri="{FF2B5EF4-FFF2-40B4-BE49-F238E27FC236}">
                <a16:creationId xmlns:a16="http://schemas.microsoft.com/office/drawing/2014/main" id="{C13F6366-F3B1-439B-8812-098D173E3807}"/>
              </a:ext>
            </a:extLst>
          </p:cNvPr>
          <p:cNvGrpSpPr/>
          <p:nvPr/>
        </p:nvGrpSpPr>
        <p:grpSpPr>
          <a:xfrm>
            <a:off x="8533460" y="3644808"/>
            <a:ext cx="3298560" cy="1592395"/>
            <a:chOff x="8441527" y="2916864"/>
            <a:chExt cx="3299496" cy="1592847"/>
          </a:xfrm>
        </p:grpSpPr>
        <p:sp>
          <p:nvSpPr>
            <p:cNvPr id="225" name="Rectangle 224">
              <a:extLst>
                <a:ext uri="{FF2B5EF4-FFF2-40B4-BE49-F238E27FC236}">
                  <a16:creationId xmlns:a16="http://schemas.microsoft.com/office/drawing/2014/main" id="{DF9023F5-0C0F-40B6-B4D4-2B9083862F9D}"/>
                </a:ext>
              </a:extLst>
            </p:cNvPr>
            <p:cNvSpPr/>
            <p:nvPr/>
          </p:nvSpPr>
          <p:spPr>
            <a:xfrm>
              <a:off x="9239677" y="2916864"/>
              <a:ext cx="2501346" cy="584941"/>
            </a:xfrm>
            <a:prstGeom prst="rect">
              <a:avLst/>
            </a:prstGeom>
          </p:spPr>
          <p:txBody>
            <a:bodyPr wrap="square" lIns="182828">
              <a:spAutoFit/>
            </a:bodyPr>
            <a:lstStyle/>
            <a:p>
              <a:pPr marL="0" marR="0" lvl="0" indent="0" algn="ctr" defTabSz="914016"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effectLst/>
                  <a:uLnTx/>
                  <a:uFillTx/>
                  <a:latin typeface="Segoe UI Semibold"/>
                  <a:ea typeface="+mn-ea"/>
                  <a:cs typeface="+mn-cs"/>
                </a:rPr>
                <a:t>Application </a:t>
              </a:r>
              <a:br>
                <a:rPr kumimoji="0" lang="en-US" sz="1600" b="0" i="0" u="none" strike="noStrike" kern="0" cap="none" spc="0" normalizeH="0" baseline="0" noProof="0">
                  <a:ln>
                    <a:noFill/>
                  </a:ln>
                  <a:effectLst/>
                  <a:uLnTx/>
                  <a:uFillTx/>
                  <a:latin typeface="Segoe UI Semibold"/>
                  <a:ea typeface="+mn-ea"/>
                  <a:cs typeface="+mn-cs"/>
                </a:rPr>
              </a:br>
              <a:r>
                <a:rPr kumimoji="0" lang="en-US" sz="1600" b="0" i="0" u="none" strike="noStrike" kern="0" cap="none" spc="0" normalizeH="0" baseline="0" noProof="0">
                  <a:ln>
                    <a:noFill/>
                  </a:ln>
                  <a:effectLst/>
                  <a:uLnTx/>
                  <a:uFillTx/>
                  <a:latin typeface="Segoe UI Semibold"/>
                  <a:ea typeface="+mn-ea"/>
                  <a:cs typeface="+mn-cs"/>
                </a:rPr>
                <a:t>innovation</a:t>
              </a:r>
            </a:p>
          </p:txBody>
        </p:sp>
        <p:grpSp>
          <p:nvGrpSpPr>
            <p:cNvPr id="226" name="Group 225">
              <a:extLst>
                <a:ext uri="{FF2B5EF4-FFF2-40B4-BE49-F238E27FC236}">
                  <a16:creationId xmlns:a16="http://schemas.microsoft.com/office/drawing/2014/main" id="{8F9857A7-847E-4FB4-B146-0CFE7C99C704}"/>
                </a:ext>
              </a:extLst>
            </p:cNvPr>
            <p:cNvGrpSpPr/>
            <p:nvPr/>
          </p:nvGrpSpPr>
          <p:grpSpPr>
            <a:xfrm>
              <a:off x="8441527" y="4067686"/>
              <a:ext cx="536745" cy="442025"/>
              <a:chOff x="10082121" y="5760490"/>
              <a:chExt cx="536745" cy="442025"/>
            </a:xfrm>
          </p:grpSpPr>
          <p:sp>
            <p:nvSpPr>
              <p:cNvPr id="227" name="Freeform 1403">
                <a:extLst>
                  <a:ext uri="{FF2B5EF4-FFF2-40B4-BE49-F238E27FC236}">
                    <a16:creationId xmlns:a16="http://schemas.microsoft.com/office/drawing/2014/main" id="{EC4E1B24-8A2C-40F3-82DD-89D423FA1EC5}"/>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28" name="Freeform 1404">
                <a:extLst>
                  <a:ext uri="{FF2B5EF4-FFF2-40B4-BE49-F238E27FC236}">
                    <a16:creationId xmlns:a16="http://schemas.microsoft.com/office/drawing/2014/main" id="{54B97E51-AD52-466B-B135-C6CA6AD07810}"/>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29" name="Freeform 1405">
                <a:extLst>
                  <a:ext uri="{FF2B5EF4-FFF2-40B4-BE49-F238E27FC236}">
                    <a16:creationId xmlns:a16="http://schemas.microsoft.com/office/drawing/2014/main" id="{0FD5B8F4-1D7F-4167-B244-9455B14355D9}"/>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30" name="Freeform 1406">
                <a:extLst>
                  <a:ext uri="{FF2B5EF4-FFF2-40B4-BE49-F238E27FC236}">
                    <a16:creationId xmlns:a16="http://schemas.microsoft.com/office/drawing/2014/main" id="{F216DBDD-80CC-4703-B263-E92A276E3666}"/>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31" name="Freeform 1407">
                <a:extLst>
                  <a:ext uri="{FF2B5EF4-FFF2-40B4-BE49-F238E27FC236}">
                    <a16:creationId xmlns:a16="http://schemas.microsoft.com/office/drawing/2014/main" id="{D3D7437D-88AF-401E-91E7-9E2E9B564D21}"/>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32" name="Freeform 1408">
                <a:extLst>
                  <a:ext uri="{FF2B5EF4-FFF2-40B4-BE49-F238E27FC236}">
                    <a16:creationId xmlns:a16="http://schemas.microsoft.com/office/drawing/2014/main" id="{C1C666B3-92B7-4C3A-BB34-1642CA9DEEAD}"/>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233" name="Group 232">
            <a:extLst>
              <a:ext uri="{FF2B5EF4-FFF2-40B4-BE49-F238E27FC236}">
                <a16:creationId xmlns:a16="http://schemas.microsoft.com/office/drawing/2014/main" id="{9AC8DEC0-E45D-417A-96C4-2B32F19862B4}"/>
              </a:ext>
            </a:extLst>
          </p:cNvPr>
          <p:cNvGrpSpPr/>
          <p:nvPr/>
        </p:nvGrpSpPr>
        <p:grpSpPr>
          <a:xfrm>
            <a:off x="2373768" y="2409089"/>
            <a:ext cx="2289526" cy="1817243"/>
            <a:chOff x="2365151" y="1631435"/>
            <a:chExt cx="2290176" cy="1817759"/>
          </a:xfrm>
        </p:grpSpPr>
        <p:sp>
          <p:nvSpPr>
            <p:cNvPr id="234" name="Rectangle 233">
              <a:extLst>
                <a:ext uri="{FF2B5EF4-FFF2-40B4-BE49-F238E27FC236}">
                  <a16:creationId xmlns:a16="http://schemas.microsoft.com/office/drawing/2014/main" id="{47CA77E9-2F33-4F40-8B8A-6A8AFDBC5855}"/>
                </a:ext>
              </a:extLst>
            </p:cNvPr>
            <p:cNvSpPr/>
            <p:nvPr/>
          </p:nvSpPr>
          <p:spPr>
            <a:xfrm>
              <a:off x="2365151" y="1631435"/>
              <a:ext cx="2009792" cy="544380"/>
            </a:xfrm>
            <a:prstGeom prst="rect">
              <a:avLst/>
            </a:prstGeom>
          </p:spPr>
          <p:txBody>
            <a:bodyPr wrap="square" lIns="182828">
              <a:spAutoFit/>
            </a:bodyPr>
            <a:lstStyle/>
            <a:p>
              <a:pPr marL="0" marR="0" lvl="0" indent="0" algn="ctr" defTabSz="914016"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dirty="0">
                  <a:ln>
                    <a:noFill/>
                  </a:ln>
                  <a:effectLst/>
                  <a:uLnTx/>
                  <a:uFillTx/>
                  <a:latin typeface="Segoe UI Semibold"/>
                  <a:ea typeface="Calibri" panose="020F0502020204030204" pitchFamily="34" charset="0"/>
                  <a:cs typeface="+mn-cs"/>
                </a:rPr>
                <a:t>Urgent capacity needs  </a:t>
              </a:r>
            </a:p>
          </p:txBody>
        </p:sp>
        <p:grpSp>
          <p:nvGrpSpPr>
            <p:cNvPr id="235" name="Group 234">
              <a:extLst>
                <a:ext uri="{FF2B5EF4-FFF2-40B4-BE49-F238E27FC236}">
                  <a16:creationId xmlns:a16="http://schemas.microsoft.com/office/drawing/2014/main" id="{85CD1BEE-3D12-4472-8496-A0C065C4CA13}"/>
                </a:ext>
              </a:extLst>
            </p:cNvPr>
            <p:cNvGrpSpPr/>
            <p:nvPr/>
          </p:nvGrpSpPr>
          <p:grpSpPr>
            <a:xfrm>
              <a:off x="4118582" y="2912449"/>
              <a:ext cx="536745" cy="536745"/>
              <a:chOff x="3146536" y="4187094"/>
              <a:chExt cx="536745" cy="536745"/>
            </a:xfrm>
          </p:grpSpPr>
          <p:sp>
            <p:nvSpPr>
              <p:cNvPr id="236" name="Freeform 1086">
                <a:extLst>
                  <a:ext uri="{FF2B5EF4-FFF2-40B4-BE49-F238E27FC236}">
                    <a16:creationId xmlns:a16="http://schemas.microsoft.com/office/drawing/2014/main" id="{A194B04A-C54D-4DEC-8104-8D203C9DC340}"/>
                  </a:ext>
                </a:extLst>
              </p:cNvPr>
              <p:cNvSpPr>
                <a:spLocks/>
              </p:cNvSpPr>
              <p:nvPr/>
            </p:nvSpPr>
            <p:spPr bwMode="auto">
              <a:xfrm>
                <a:off x="3146536" y="4360746"/>
                <a:ext cx="184179" cy="189439"/>
              </a:xfrm>
              <a:custGeom>
                <a:avLst/>
                <a:gdLst>
                  <a:gd name="T0" fmla="*/ 35 w 35"/>
                  <a:gd name="T1" fmla="*/ 21 h 36"/>
                  <a:gd name="T2" fmla="*/ 35 w 35"/>
                  <a:gd name="T3" fmla="*/ 15 h 36"/>
                  <a:gd name="T4" fmla="*/ 12 w 35"/>
                  <a:gd name="T5" fmla="*/ 15 h 36"/>
                  <a:gd name="T6" fmla="*/ 23 w 35"/>
                  <a:gd name="T7" fmla="*/ 5 h 36"/>
                  <a:gd name="T8" fmla="*/ 19 w 35"/>
                  <a:gd name="T9" fmla="*/ 0 h 36"/>
                  <a:gd name="T10" fmla="*/ 0 w 35"/>
                  <a:gd name="T11" fmla="*/ 18 h 36"/>
                  <a:gd name="T12" fmla="*/ 19 w 35"/>
                  <a:gd name="T13" fmla="*/ 36 h 36"/>
                  <a:gd name="T14" fmla="*/ 23 w 35"/>
                  <a:gd name="T15" fmla="*/ 32 h 36"/>
                  <a:gd name="T16" fmla="*/ 13 w 35"/>
                  <a:gd name="T17" fmla="*/ 21 h 36"/>
                  <a:gd name="T18" fmla="*/ 35 w 35"/>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35" y="21"/>
                    </a:moveTo>
                    <a:lnTo>
                      <a:pt x="35" y="15"/>
                    </a:lnTo>
                    <a:lnTo>
                      <a:pt x="12" y="15"/>
                    </a:lnTo>
                    <a:lnTo>
                      <a:pt x="23" y="5"/>
                    </a:lnTo>
                    <a:lnTo>
                      <a:pt x="19" y="0"/>
                    </a:lnTo>
                    <a:lnTo>
                      <a:pt x="0" y="18"/>
                    </a:lnTo>
                    <a:lnTo>
                      <a:pt x="19" y="36"/>
                    </a:lnTo>
                    <a:lnTo>
                      <a:pt x="23" y="32"/>
                    </a:lnTo>
                    <a:lnTo>
                      <a:pt x="13" y="21"/>
                    </a:lnTo>
                    <a:lnTo>
                      <a:pt x="35" y="21"/>
                    </a:lnTo>
                    <a:close/>
                  </a:path>
                </a:pathLst>
              </a:custGeom>
              <a:solidFill>
                <a:schemeClr val="tx2"/>
              </a:solidFill>
              <a:ln w="9525">
                <a:no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37" name="Freeform 1083">
                <a:extLst>
                  <a:ext uri="{FF2B5EF4-FFF2-40B4-BE49-F238E27FC236}">
                    <a16:creationId xmlns:a16="http://schemas.microsoft.com/office/drawing/2014/main" id="{F5F46435-3A9A-45E9-AC8B-38F94BD4E6AD}"/>
                  </a:ext>
                </a:extLst>
              </p:cNvPr>
              <p:cNvSpPr>
                <a:spLocks/>
              </p:cNvSpPr>
              <p:nvPr/>
            </p:nvSpPr>
            <p:spPr bwMode="auto">
              <a:xfrm>
                <a:off x="3499102" y="4360745"/>
                <a:ext cx="184179" cy="189439"/>
              </a:xfrm>
              <a:custGeom>
                <a:avLst/>
                <a:gdLst>
                  <a:gd name="T0" fmla="*/ 17 w 35"/>
                  <a:gd name="T1" fmla="*/ 0 h 36"/>
                  <a:gd name="T2" fmla="*/ 13 w 35"/>
                  <a:gd name="T3" fmla="*/ 5 h 36"/>
                  <a:gd name="T4" fmla="*/ 23 w 35"/>
                  <a:gd name="T5" fmla="*/ 15 h 36"/>
                  <a:gd name="T6" fmla="*/ 0 w 35"/>
                  <a:gd name="T7" fmla="*/ 15 h 36"/>
                  <a:gd name="T8" fmla="*/ 0 w 35"/>
                  <a:gd name="T9" fmla="*/ 21 h 36"/>
                  <a:gd name="T10" fmla="*/ 22 w 35"/>
                  <a:gd name="T11" fmla="*/ 21 h 36"/>
                  <a:gd name="T12" fmla="*/ 13 w 35"/>
                  <a:gd name="T13" fmla="*/ 32 h 36"/>
                  <a:gd name="T14" fmla="*/ 17 w 35"/>
                  <a:gd name="T15" fmla="*/ 36 h 36"/>
                  <a:gd name="T16" fmla="*/ 35 w 35"/>
                  <a:gd name="T17" fmla="*/ 18 h 36"/>
                  <a:gd name="T18" fmla="*/ 17 w 3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7" y="0"/>
                    </a:moveTo>
                    <a:lnTo>
                      <a:pt x="13" y="5"/>
                    </a:lnTo>
                    <a:lnTo>
                      <a:pt x="23" y="15"/>
                    </a:lnTo>
                    <a:lnTo>
                      <a:pt x="0" y="15"/>
                    </a:lnTo>
                    <a:lnTo>
                      <a:pt x="0" y="21"/>
                    </a:lnTo>
                    <a:lnTo>
                      <a:pt x="22" y="21"/>
                    </a:lnTo>
                    <a:lnTo>
                      <a:pt x="13" y="32"/>
                    </a:lnTo>
                    <a:lnTo>
                      <a:pt x="17" y="36"/>
                    </a:lnTo>
                    <a:lnTo>
                      <a:pt x="35" y="18"/>
                    </a:lnTo>
                    <a:lnTo>
                      <a:pt x="17" y="0"/>
                    </a:lnTo>
                    <a:close/>
                  </a:path>
                </a:pathLst>
              </a:custGeom>
              <a:solidFill>
                <a:schemeClr val="tx2"/>
              </a:solidFill>
              <a:ln w="9525">
                <a:no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38" name="Freeform 1084">
                <a:extLst>
                  <a:ext uri="{FF2B5EF4-FFF2-40B4-BE49-F238E27FC236}">
                    <a16:creationId xmlns:a16="http://schemas.microsoft.com/office/drawing/2014/main" id="{8A31C481-3B60-4AD4-AC6C-6C69869A5FAA}"/>
                  </a:ext>
                </a:extLst>
              </p:cNvPr>
              <p:cNvSpPr>
                <a:spLocks/>
              </p:cNvSpPr>
              <p:nvPr/>
            </p:nvSpPr>
            <p:spPr bwMode="auto">
              <a:xfrm>
                <a:off x="3320187" y="4187094"/>
                <a:ext cx="189439" cy="184179"/>
              </a:xfrm>
              <a:custGeom>
                <a:avLst/>
                <a:gdLst>
                  <a:gd name="T0" fmla="*/ 15 w 36"/>
                  <a:gd name="T1" fmla="*/ 12 h 35"/>
                  <a:gd name="T2" fmla="*/ 15 w 36"/>
                  <a:gd name="T3" fmla="*/ 35 h 35"/>
                  <a:gd name="T4" fmla="*/ 21 w 36"/>
                  <a:gd name="T5" fmla="*/ 35 h 35"/>
                  <a:gd name="T6" fmla="*/ 21 w 36"/>
                  <a:gd name="T7" fmla="*/ 12 h 35"/>
                  <a:gd name="T8" fmla="*/ 32 w 36"/>
                  <a:gd name="T9" fmla="*/ 22 h 35"/>
                  <a:gd name="T10" fmla="*/ 36 w 36"/>
                  <a:gd name="T11" fmla="*/ 18 h 35"/>
                  <a:gd name="T12" fmla="*/ 18 w 36"/>
                  <a:gd name="T13" fmla="*/ 0 h 35"/>
                  <a:gd name="T14" fmla="*/ 0 w 36"/>
                  <a:gd name="T15" fmla="*/ 18 h 35"/>
                  <a:gd name="T16" fmla="*/ 5 w 36"/>
                  <a:gd name="T17" fmla="*/ 22 h 35"/>
                  <a:gd name="T18" fmla="*/ 15 w 36"/>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5" y="12"/>
                    </a:moveTo>
                    <a:lnTo>
                      <a:pt x="15" y="35"/>
                    </a:lnTo>
                    <a:lnTo>
                      <a:pt x="21" y="35"/>
                    </a:lnTo>
                    <a:lnTo>
                      <a:pt x="21" y="12"/>
                    </a:lnTo>
                    <a:lnTo>
                      <a:pt x="32" y="22"/>
                    </a:lnTo>
                    <a:lnTo>
                      <a:pt x="36" y="18"/>
                    </a:lnTo>
                    <a:lnTo>
                      <a:pt x="18" y="0"/>
                    </a:lnTo>
                    <a:lnTo>
                      <a:pt x="0" y="18"/>
                    </a:lnTo>
                    <a:lnTo>
                      <a:pt x="5" y="22"/>
                    </a:lnTo>
                    <a:lnTo>
                      <a:pt x="15" y="12"/>
                    </a:lnTo>
                    <a:close/>
                  </a:path>
                </a:pathLst>
              </a:custGeom>
              <a:solidFill>
                <a:schemeClr val="tx2"/>
              </a:solidFill>
              <a:ln w="9525">
                <a:no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39" name="Freeform 1085">
                <a:extLst>
                  <a:ext uri="{FF2B5EF4-FFF2-40B4-BE49-F238E27FC236}">
                    <a16:creationId xmlns:a16="http://schemas.microsoft.com/office/drawing/2014/main" id="{7860EB33-2192-418D-BB7F-2BAEA2275D4B}"/>
                  </a:ext>
                </a:extLst>
              </p:cNvPr>
              <p:cNvSpPr>
                <a:spLocks/>
              </p:cNvSpPr>
              <p:nvPr/>
            </p:nvSpPr>
            <p:spPr bwMode="auto">
              <a:xfrm>
                <a:off x="3320187" y="4539660"/>
                <a:ext cx="189439" cy="184179"/>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chemeClr val="tx2"/>
              </a:solidFill>
              <a:ln w="9525">
                <a:no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240" name="Group 239">
            <a:extLst>
              <a:ext uri="{FF2B5EF4-FFF2-40B4-BE49-F238E27FC236}">
                <a16:creationId xmlns:a16="http://schemas.microsoft.com/office/drawing/2014/main" id="{3CB4764E-E0EE-48BE-9874-5A096ACF1F62}"/>
              </a:ext>
            </a:extLst>
          </p:cNvPr>
          <p:cNvGrpSpPr/>
          <p:nvPr/>
        </p:nvGrpSpPr>
        <p:grpSpPr>
          <a:xfrm>
            <a:off x="-25967" y="5545959"/>
            <a:ext cx="3191802" cy="805912"/>
            <a:chOff x="-106681" y="4964934"/>
            <a:chExt cx="3192707" cy="806140"/>
          </a:xfrm>
        </p:grpSpPr>
        <p:sp>
          <p:nvSpPr>
            <p:cNvPr id="241" name="Rectangle 240">
              <a:extLst>
                <a:ext uri="{FF2B5EF4-FFF2-40B4-BE49-F238E27FC236}">
                  <a16:creationId xmlns:a16="http://schemas.microsoft.com/office/drawing/2014/main" id="{4B9CAD84-9D7F-4659-A317-3B3D90C135F5}"/>
                </a:ext>
              </a:extLst>
            </p:cNvPr>
            <p:cNvSpPr/>
            <p:nvPr/>
          </p:nvSpPr>
          <p:spPr>
            <a:xfrm>
              <a:off x="-106681" y="4964934"/>
              <a:ext cx="2187159" cy="535683"/>
            </a:xfrm>
            <a:prstGeom prst="rect">
              <a:avLst/>
            </a:prstGeom>
          </p:spPr>
          <p:txBody>
            <a:bodyPr wrap="square" lIns="182828">
              <a:spAutoFit/>
            </a:bodyPr>
            <a:lstStyle/>
            <a:p>
              <a:pPr marL="0" marR="0" lvl="0" indent="0" algn="ctr" defTabSz="914016"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dirty="0">
                  <a:ln>
                    <a:noFill/>
                  </a:ln>
                  <a:effectLst/>
                  <a:uLnTx/>
                  <a:uFillTx/>
                  <a:latin typeface="Segoe UI Semibold"/>
                  <a:ea typeface="Calibri" panose="020F0502020204030204" pitchFamily="34" charset="0"/>
                  <a:cs typeface="+mn-cs"/>
                </a:rPr>
                <a:t>Datacenter contracts expiration</a:t>
              </a:r>
            </a:p>
          </p:txBody>
        </p:sp>
        <p:grpSp>
          <p:nvGrpSpPr>
            <p:cNvPr id="242" name="Group 186">
              <a:extLst>
                <a:ext uri="{FF2B5EF4-FFF2-40B4-BE49-F238E27FC236}">
                  <a16:creationId xmlns:a16="http://schemas.microsoft.com/office/drawing/2014/main" id="{4FAFA34E-3F2F-4865-B933-87BFA97780E3}"/>
                </a:ext>
              </a:extLst>
            </p:cNvPr>
            <p:cNvGrpSpPr>
              <a:grpSpLocks noChangeAspect="1"/>
            </p:cNvGrpSpPr>
            <p:nvPr/>
          </p:nvGrpSpPr>
          <p:grpSpPr bwMode="auto">
            <a:xfrm>
              <a:off x="2679626" y="5353561"/>
              <a:ext cx="406400" cy="417513"/>
              <a:chOff x="1538" y="2726"/>
              <a:chExt cx="256" cy="263"/>
            </a:xfrm>
          </p:grpSpPr>
          <p:sp>
            <p:nvSpPr>
              <p:cNvPr id="243" name="AutoShape 185">
                <a:extLst>
                  <a:ext uri="{FF2B5EF4-FFF2-40B4-BE49-F238E27FC236}">
                    <a16:creationId xmlns:a16="http://schemas.microsoft.com/office/drawing/2014/main" id="{50EE742B-0456-4A7B-AA66-C915A4328CE8}"/>
                  </a:ext>
                </a:extLst>
              </p:cNvPr>
              <p:cNvSpPr>
                <a:spLocks noChangeAspect="1" noChangeArrowheads="1" noTextEdit="1"/>
              </p:cNvSpPr>
              <p:nvPr/>
            </p:nvSpPr>
            <p:spPr bwMode="auto">
              <a:xfrm>
                <a:off x="1538" y="272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44" name="Freeform 187">
                <a:extLst>
                  <a:ext uri="{FF2B5EF4-FFF2-40B4-BE49-F238E27FC236}">
                    <a16:creationId xmlns:a16="http://schemas.microsoft.com/office/drawing/2014/main" id="{E7C2836C-F557-46A2-A49E-1F4D44AC20C7}"/>
                  </a:ext>
                </a:extLst>
              </p:cNvPr>
              <p:cNvSpPr>
                <a:spLocks/>
              </p:cNvSpPr>
              <p:nvPr/>
            </p:nvSpPr>
            <p:spPr bwMode="auto">
              <a:xfrm>
                <a:off x="1686" y="2890"/>
                <a:ext cx="50" cy="50"/>
              </a:xfrm>
              <a:custGeom>
                <a:avLst/>
                <a:gdLst>
                  <a:gd name="T0" fmla="*/ 80 w 80"/>
                  <a:gd name="T1" fmla="*/ 0 h 80"/>
                  <a:gd name="T2" fmla="*/ 80 w 80"/>
                  <a:gd name="T3" fmla="*/ 0 h 80"/>
                  <a:gd name="T4" fmla="*/ 0 w 80"/>
                  <a:gd name="T5" fmla="*/ 0 h 80"/>
                  <a:gd name="T6" fmla="*/ 0 w 80"/>
                  <a:gd name="T7" fmla="*/ 80 h 80"/>
                  <a:gd name="T8" fmla="*/ 80 w 80"/>
                  <a:gd name="T9" fmla="*/ 80 h 80"/>
                  <a:gd name="T10" fmla="*/ 8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80" y="0"/>
                    </a:moveTo>
                    <a:lnTo>
                      <a:pt x="80" y="0"/>
                    </a:lnTo>
                    <a:lnTo>
                      <a:pt x="0" y="0"/>
                    </a:lnTo>
                    <a:lnTo>
                      <a:pt x="0" y="80"/>
                    </a:lnTo>
                    <a:lnTo>
                      <a:pt x="80" y="80"/>
                    </a:lnTo>
                    <a:lnTo>
                      <a:pt x="80" y="0"/>
                    </a:lnTo>
                    <a:close/>
                  </a:path>
                </a:pathLst>
              </a:custGeom>
              <a:solidFill>
                <a:schemeClr val="tx2"/>
              </a:solidFill>
              <a:ln w="0">
                <a:solidFill>
                  <a:srgbClr val="0078D4"/>
                </a:solid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45" name="Freeform 188">
                <a:extLst>
                  <a:ext uri="{FF2B5EF4-FFF2-40B4-BE49-F238E27FC236}">
                    <a16:creationId xmlns:a16="http://schemas.microsoft.com/office/drawing/2014/main" id="{535CFCD4-B113-4A09-8298-6044DA171747}"/>
                  </a:ext>
                </a:extLst>
              </p:cNvPr>
              <p:cNvSpPr>
                <a:spLocks noEditPoints="1"/>
              </p:cNvSpPr>
              <p:nvPr/>
            </p:nvSpPr>
            <p:spPr bwMode="auto">
              <a:xfrm>
                <a:off x="1554" y="2726"/>
                <a:ext cx="232" cy="263"/>
              </a:xfrm>
              <a:custGeom>
                <a:avLst/>
                <a:gdLst>
                  <a:gd name="T0" fmla="*/ 0 w 373"/>
                  <a:gd name="T1" fmla="*/ 425 h 425"/>
                  <a:gd name="T2" fmla="*/ 0 w 373"/>
                  <a:gd name="T3" fmla="*/ 425 h 425"/>
                  <a:gd name="T4" fmla="*/ 373 w 373"/>
                  <a:gd name="T5" fmla="*/ 425 h 425"/>
                  <a:gd name="T6" fmla="*/ 373 w 373"/>
                  <a:gd name="T7" fmla="*/ 0 h 425"/>
                  <a:gd name="T8" fmla="*/ 0 w 373"/>
                  <a:gd name="T9" fmla="*/ 0 h 425"/>
                  <a:gd name="T10" fmla="*/ 0 w 373"/>
                  <a:gd name="T11" fmla="*/ 425 h 425"/>
                  <a:gd name="T12" fmla="*/ 54 w 373"/>
                  <a:gd name="T13" fmla="*/ 52 h 425"/>
                  <a:gd name="T14" fmla="*/ 54 w 373"/>
                  <a:gd name="T15" fmla="*/ 52 h 425"/>
                  <a:gd name="T16" fmla="*/ 320 w 373"/>
                  <a:gd name="T17" fmla="*/ 52 h 425"/>
                  <a:gd name="T18" fmla="*/ 320 w 373"/>
                  <a:gd name="T19" fmla="*/ 79 h 425"/>
                  <a:gd name="T20" fmla="*/ 54 w 373"/>
                  <a:gd name="T21" fmla="*/ 79 h 425"/>
                  <a:gd name="T22" fmla="*/ 54 w 373"/>
                  <a:gd name="T23" fmla="*/ 52 h 425"/>
                  <a:gd name="T24" fmla="*/ 54 w 373"/>
                  <a:gd name="T25" fmla="*/ 104 h 425"/>
                  <a:gd name="T26" fmla="*/ 54 w 373"/>
                  <a:gd name="T27" fmla="*/ 104 h 425"/>
                  <a:gd name="T28" fmla="*/ 320 w 373"/>
                  <a:gd name="T29" fmla="*/ 104 h 425"/>
                  <a:gd name="T30" fmla="*/ 320 w 373"/>
                  <a:gd name="T31" fmla="*/ 131 h 425"/>
                  <a:gd name="T32" fmla="*/ 54 w 373"/>
                  <a:gd name="T33" fmla="*/ 131 h 425"/>
                  <a:gd name="T34" fmla="*/ 54 w 373"/>
                  <a:gd name="T35" fmla="*/ 104 h 425"/>
                  <a:gd name="T36" fmla="*/ 54 w 373"/>
                  <a:gd name="T37" fmla="*/ 163 h 425"/>
                  <a:gd name="T38" fmla="*/ 54 w 373"/>
                  <a:gd name="T39" fmla="*/ 163 h 425"/>
                  <a:gd name="T40" fmla="*/ 320 w 373"/>
                  <a:gd name="T41" fmla="*/ 163 h 425"/>
                  <a:gd name="T42" fmla="*/ 320 w 373"/>
                  <a:gd name="T43" fmla="*/ 189 h 425"/>
                  <a:gd name="T44" fmla="*/ 54 w 373"/>
                  <a:gd name="T45" fmla="*/ 189 h 425"/>
                  <a:gd name="T46" fmla="*/ 54 w 373"/>
                  <a:gd name="T47" fmla="*/ 163 h 425"/>
                  <a:gd name="T48" fmla="*/ 187 w 373"/>
                  <a:gd name="T49" fmla="*/ 238 h 425"/>
                  <a:gd name="T50" fmla="*/ 187 w 373"/>
                  <a:gd name="T51" fmla="*/ 238 h 425"/>
                  <a:gd name="T52" fmla="*/ 320 w 373"/>
                  <a:gd name="T53" fmla="*/ 238 h 425"/>
                  <a:gd name="T54" fmla="*/ 320 w 373"/>
                  <a:gd name="T55" fmla="*/ 371 h 425"/>
                  <a:gd name="T56" fmla="*/ 187 w 373"/>
                  <a:gd name="T57" fmla="*/ 371 h 425"/>
                  <a:gd name="T58" fmla="*/ 187 w 373"/>
                  <a:gd name="T59" fmla="*/ 238 h 425"/>
                  <a:gd name="T60" fmla="*/ 54 w 373"/>
                  <a:gd name="T61" fmla="*/ 238 h 425"/>
                  <a:gd name="T62" fmla="*/ 54 w 373"/>
                  <a:gd name="T63" fmla="*/ 238 h 425"/>
                  <a:gd name="T64" fmla="*/ 160 w 373"/>
                  <a:gd name="T65" fmla="*/ 238 h 425"/>
                  <a:gd name="T66" fmla="*/ 160 w 373"/>
                  <a:gd name="T67" fmla="*/ 265 h 425"/>
                  <a:gd name="T68" fmla="*/ 54 w 373"/>
                  <a:gd name="T69" fmla="*/ 265 h 425"/>
                  <a:gd name="T70" fmla="*/ 54 w 373"/>
                  <a:gd name="T71" fmla="*/ 238 h 425"/>
                  <a:gd name="T72" fmla="*/ 54 w 373"/>
                  <a:gd name="T73" fmla="*/ 291 h 425"/>
                  <a:gd name="T74" fmla="*/ 54 w 373"/>
                  <a:gd name="T75" fmla="*/ 291 h 425"/>
                  <a:gd name="T76" fmla="*/ 160 w 373"/>
                  <a:gd name="T77" fmla="*/ 291 h 425"/>
                  <a:gd name="T78" fmla="*/ 160 w 373"/>
                  <a:gd name="T79" fmla="*/ 318 h 425"/>
                  <a:gd name="T80" fmla="*/ 54 w 373"/>
                  <a:gd name="T81" fmla="*/ 318 h 425"/>
                  <a:gd name="T82" fmla="*/ 54 w 373"/>
                  <a:gd name="T83" fmla="*/ 291 h 425"/>
                  <a:gd name="T84" fmla="*/ 54 w 373"/>
                  <a:gd name="T85" fmla="*/ 345 h 425"/>
                  <a:gd name="T86" fmla="*/ 54 w 373"/>
                  <a:gd name="T87" fmla="*/ 345 h 425"/>
                  <a:gd name="T88" fmla="*/ 160 w 373"/>
                  <a:gd name="T89" fmla="*/ 345 h 425"/>
                  <a:gd name="T90" fmla="*/ 160 w 373"/>
                  <a:gd name="T91" fmla="*/ 371 h 425"/>
                  <a:gd name="T92" fmla="*/ 54 w 373"/>
                  <a:gd name="T93" fmla="*/ 371 h 425"/>
                  <a:gd name="T94" fmla="*/ 54 w 373"/>
                  <a:gd name="T95" fmla="*/ 34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3" h="425">
                    <a:moveTo>
                      <a:pt x="0" y="425"/>
                    </a:moveTo>
                    <a:lnTo>
                      <a:pt x="0" y="425"/>
                    </a:lnTo>
                    <a:lnTo>
                      <a:pt x="373" y="425"/>
                    </a:lnTo>
                    <a:lnTo>
                      <a:pt x="373" y="0"/>
                    </a:lnTo>
                    <a:lnTo>
                      <a:pt x="0" y="0"/>
                    </a:lnTo>
                    <a:lnTo>
                      <a:pt x="0" y="425"/>
                    </a:lnTo>
                    <a:close/>
                    <a:moveTo>
                      <a:pt x="54" y="52"/>
                    </a:moveTo>
                    <a:lnTo>
                      <a:pt x="54" y="52"/>
                    </a:lnTo>
                    <a:lnTo>
                      <a:pt x="320" y="52"/>
                    </a:lnTo>
                    <a:lnTo>
                      <a:pt x="320" y="79"/>
                    </a:lnTo>
                    <a:lnTo>
                      <a:pt x="54" y="79"/>
                    </a:lnTo>
                    <a:lnTo>
                      <a:pt x="54" y="52"/>
                    </a:lnTo>
                    <a:close/>
                    <a:moveTo>
                      <a:pt x="54" y="104"/>
                    </a:moveTo>
                    <a:lnTo>
                      <a:pt x="54" y="104"/>
                    </a:lnTo>
                    <a:lnTo>
                      <a:pt x="320" y="104"/>
                    </a:lnTo>
                    <a:lnTo>
                      <a:pt x="320" y="131"/>
                    </a:lnTo>
                    <a:lnTo>
                      <a:pt x="54" y="131"/>
                    </a:lnTo>
                    <a:lnTo>
                      <a:pt x="54" y="104"/>
                    </a:lnTo>
                    <a:close/>
                    <a:moveTo>
                      <a:pt x="54" y="163"/>
                    </a:moveTo>
                    <a:lnTo>
                      <a:pt x="54" y="163"/>
                    </a:lnTo>
                    <a:lnTo>
                      <a:pt x="320" y="163"/>
                    </a:lnTo>
                    <a:lnTo>
                      <a:pt x="320" y="189"/>
                    </a:lnTo>
                    <a:lnTo>
                      <a:pt x="54" y="189"/>
                    </a:lnTo>
                    <a:lnTo>
                      <a:pt x="54" y="163"/>
                    </a:lnTo>
                    <a:close/>
                    <a:moveTo>
                      <a:pt x="187" y="238"/>
                    </a:moveTo>
                    <a:lnTo>
                      <a:pt x="187" y="238"/>
                    </a:lnTo>
                    <a:lnTo>
                      <a:pt x="320" y="238"/>
                    </a:lnTo>
                    <a:lnTo>
                      <a:pt x="320" y="371"/>
                    </a:lnTo>
                    <a:lnTo>
                      <a:pt x="187" y="371"/>
                    </a:lnTo>
                    <a:lnTo>
                      <a:pt x="187" y="238"/>
                    </a:lnTo>
                    <a:close/>
                    <a:moveTo>
                      <a:pt x="54" y="238"/>
                    </a:moveTo>
                    <a:lnTo>
                      <a:pt x="54" y="238"/>
                    </a:lnTo>
                    <a:lnTo>
                      <a:pt x="160" y="238"/>
                    </a:lnTo>
                    <a:lnTo>
                      <a:pt x="160" y="265"/>
                    </a:lnTo>
                    <a:lnTo>
                      <a:pt x="54" y="265"/>
                    </a:lnTo>
                    <a:lnTo>
                      <a:pt x="54" y="238"/>
                    </a:lnTo>
                    <a:close/>
                    <a:moveTo>
                      <a:pt x="54" y="291"/>
                    </a:moveTo>
                    <a:lnTo>
                      <a:pt x="54" y="291"/>
                    </a:lnTo>
                    <a:lnTo>
                      <a:pt x="160" y="291"/>
                    </a:lnTo>
                    <a:lnTo>
                      <a:pt x="160" y="318"/>
                    </a:lnTo>
                    <a:lnTo>
                      <a:pt x="54" y="318"/>
                    </a:lnTo>
                    <a:lnTo>
                      <a:pt x="54" y="291"/>
                    </a:lnTo>
                    <a:close/>
                    <a:moveTo>
                      <a:pt x="54" y="345"/>
                    </a:moveTo>
                    <a:lnTo>
                      <a:pt x="54" y="345"/>
                    </a:lnTo>
                    <a:lnTo>
                      <a:pt x="160" y="345"/>
                    </a:lnTo>
                    <a:lnTo>
                      <a:pt x="160" y="371"/>
                    </a:lnTo>
                    <a:lnTo>
                      <a:pt x="54" y="371"/>
                    </a:lnTo>
                    <a:lnTo>
                      <a:pt x="54" y="345"/>
                    </a:ln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46" name="Freeform 189">
                <a:extLst>
                  <a:ext uri="{FF2B5EF4-FFF2-40B4-BE49-F238E27FC236}">
                    <a16:creationId xmlns:a16="http://schemas.microsoft.com/office/drawing/2014/main" id="{9CB91E9E-657C-474E-B635-9856DCDC14B5}"/>
                  </a:ext>
                </a:extLst>
              </p:cNvPr>
              <p:cNvSpPr>
                <a:spLocks/>
              </p:cNvSpPr>
              <p:nvPr/>
            </p:nvSpPr>
            <p:spPr bwMode="auto">
              <a:xfrm>
                <a:off x="1588" y="2873"/>
                <a:ext cx="65" cy="17"/>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chemeClr val="bg1"/>
              </a:solidFill>
              <a:ln w="0">
                <a:solidFill>
                  <a:srgbClr val="0078D4"/>
                </a:solid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47" name="Freeform 190">
                <a:extLst>
                  <a:ext uri="{FF2B5EF4-FFF2-40B4-BE49-F238E27FC236}">
                    <a16:creationId xmlns:a16="http://schemas.microsoft.com/office/drawing/2014/main" id="{1FC7B6C0-F505-4019-BB2D-0194138F02D9}"/>
                  </a:ext>
                </a:extLst>
              </p:cNvPr>
              <p:cNvSpPr>
                <a:spLocks/>
              </p:cNvSpPr>
              <p:nvPr/>
            </p:nvSpPr>
            <p:spPr bwMode="auto">
              <a:xfrm>
                <a:off x="1588" y="2758"/>
                <a:ext cx="165" cy="17"/>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chemeClr val="accent5"/>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48" name="Freeform 191">
                <a:extLst>
                  <a:ext uri="{FF2B5EF4-FFF2-40B4-BE49-F238E27FC236}">
                    <a16:creationId xmlns:a16="http://schemas.microsoft.com/office/drawing/2014/main" id="{C7E3FA64-8E0C-4C97-A20B-D6670F839847}"/>
                  </a:ext>
                </a:extLst>
              </p:cNvPr>
              <p:cNvSpPr>
                <a:spLocks noEditPoints="1"/>
              </p:cNvSpPr>
              <p:nvPr/>
            </p:nvSpPr>
            <p:spPr bwMode="auto">
              <a:xfrm>
                <a:off x="1670" y="2873"/>
                <a:ext cx="83" cy="83"/>
              </a:xfrm>
              <a:custGeom>
                <a:avLst/>
                <a:gdLst>
                  <a:gd name="T0" fmla="*/ 26 w 133"/>
                  <a:gd name="T1" fmla="*/ 27 h 133"/>
                  <a:gd name="T2" fmla="*/ 26 w 133"/>
                  <a:gd name="T3" fmla="*/ 27 h 133"/>
                  <a:gd name="T4" fmla="*/ 106 w 133"/>
                  <a:gd name="T5" fmla="*/ 27 h 133"/>
                  <a:gd name="T6" fmla="*/ 106 w 133"/>
                  <a:gd name="T7" fmla="*/ 107 h 133"/>
                  <a:gd name="T8" fmla="*/ 26 w 133"/>
                  <a:gd name="T9" fmla="*/ 107 h 133"/>
                  <a:gd name="T10" fmla="*/ 26 w 133"/>
                  <a:gd name="T11" fmla="*/ 27 h 133"/>
                  <a:gd name="T12" fmla="*/ 0 w 133"/>
                  <a:gd name="T13" fmla="*/ 133 h 133"/>
                  <a:gd name="T14" fmla="*/ 0 w 133"/>
                  <a:gd name="T15" fmla="*/ 133 h 133"/>
                  <a:gd name="T16" fmla="*/ 133 w 133"/>
                  <a:gd name="T17" fmla="*/ 133 h 133"/>
                  <a:gd name="T18" fmla="*/ 133 w 133"/>
                  <a:gd name="T19" fmla="*/ 0 h 133"/>
                  <a:gd name="T20" fmla="*/ 0 w 133"/>
                  <a:gd name="T21" fmla="*/ 0 h 133"/>
                  <a:gd name="T22" fmla="*/ 0 w 133"/>
                  <a:gd name="T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133">
                    <a:moveTo>
                      <a:pt x="26" y="27"/>
                    </a:moveTo>
                    <a:lnTo>
                      <a:pt x="26" y="27"/>
                    </a:lnTo>
                    <a:lnTo>
                      <a:pt x="106" y="27"/>
                    </a:lnTo>
                    <a:lnTo>
                      <a:pt x="106" y="107"/>
                    </a:lnTo>
                    <a:lnTo>
                      <a:pt x="26" y="107"/>
                    </a:lnTo>
                    <a:lnTo>
                      <a:pt x="26" y="27"/>
                    </a:lnTo>
                    <a:close/>
                    <a:moveTo>
                      <a:pt x="0" y="133"/>
                    </a:moveTo>
                    <a:lnTo>
                      <a:pt x="0" y="133"/>
                    </a:lnTo>
                    <a:lnTo>
                      <a:pt x="133" y="133"/>
                    </a:lnTo>
                    <a:lnTo>
                      <a:pt x="133" y="0"/>
                    </a:lnTo>
                    <a:lnTo>
                      <a:pt x="0" y="0"/>
                    </a:lnTo>
                    <a:lnTo>
                      <a:pt x="0" y="133"/>
                    </a:lnTo>
                    <a:close/>
                  </a:path>
                </a:pathLst>
              </a:custGeom>
              <a:solidFill>
                <a:schemeClr val="accent5"/>
              </a:solidFill>
              <a:ln w="0">
                <a:solidFill>
                  <a:srgbClr val="D2D2D2"/>
                </a:solid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249" name="Group 248">
            <a:extLst>
              <a:ext uri="{FF2B5EF4-FFF2-40B4-BE49-F238E27FC236}">
                <a16:creationId xmlns:a16="http://schemas.microsoft.com/office/drawing/2014/main" id="{CD294EB6-65E8-4A08-B81C-112C5162EE28}"/>
              </a:ext>
            </a:extLst>
          </p:cNvPr>
          <p:cNvGrpSpPr/>
          <p:nvPr/>
        </p:nvGrpSpPr>
        <p:grpSpPr>
          <a:xfrm>
            <a:off x="4066940" y="1665016"/>
            <a:ext cx="2443794" cy="2150577"/>
            <a:chOff x="4148936" y="1216393"/>
            <a:chExt cx="2130333" cy="1874725"/>
          </a:xfrm>
        </p:grpSpPr>
        <p:sp>
          <p:nvSpPr>
            <p:cNvPr id="250" name="Rectangle 249">
              <a:extLst>
                <a:ext uri="{FF2B5EF4-FFF2-40B4-BE49-F238E27FC236}">
                  <a16:creationId xmlns:a16="http://schemas.microsoft.com/office/drawing/2014/main" id="{963F0484-8C9B-4582-ADF4-7F0CF96DA559}"/>
                </a:ext>
              </a:extLst>
            </p:cNvPr>
            <p:cNvSpPr/>
            <p:nvPr/>
          </p:nvSpPr>
          <p:spPr>
            <a:xfrm>
              <a:off x="4148936" y="1216393"/>
              <a:ext cx="2130333" cy="466839"/>
            </a:xfrm>
            <a:prstGeom prst="rect">
              <a:avLst/>
            </a:prstGeom>
          </p:spPr>
          <p:txBody>
            <a:bodyPr wrap="square" lIns="182828">
              <a:spAutoFit/>
            </a:bodyPr>
            <a:lstStyle/>
            <a:p>
              <a:pPr marL="0" marR="0" lvl="0" indent="0" algn="ctr" defTabSz="914016"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dirty="0">
                  <a:ln>
                    <a:noFill/>
                  </a:ln>
                  <a:effectLst/>
                  <a:uLnTx/>
                  <a:uFillTx/>
                  <a:latin typeface="Segoe UI Semibold"/>
                  <a:ea typeface="Calibri" panose="020F0502020204030204" pitchFamily="34" charset="0"/>
                  <a:cs typeface="+mn-cs"/>
                </a:rPr>
                <a:t>Software and </a:t>
              </a:r>
              <a:br>
                <a:rPr kumimoji="0" lang="en-US" sz="1600" b="0" i="0" u="none" strike="noStrike" kern="0" cap="none" spc="0" normalizeH="0" baseline="0" noProof="0" dirty="0">
                  <a:ln>
                    <a:noFill/>
                  </a:ln>
                  <a:effectLst/>
                  <a:uLnTx/>
                  <a:uFillTx/>
                  <a:latin typeface="Segoe UI Semibold"/>
                  <a:ea typeface="Calibri" panose="020F0502020204030204" pitchFamily="34" charset="0"/>
                  <a:cs typeface="+mn-cs"/>
                </a:rPr>
              </a:br>
              <a:r>
                <a:rPr kumimoji="0" lang="en-US" sz="1600" b="0" i="0" u="none" strike="noStrike" kern="0" cap="none" spc="0" normalizeH="0" baseline="0" noProof="0" dirty="0">
                  <a:ln>
                    <a:noFill/>
                  </a:ln>
                  <a:effectLst/>
                  <a:uLnTx/>
                  <a:uFillTx/>
                  <a:latin typeface="Segoe UI Semibold"/>
                  <a:ea typeface="Calibri" panose="020F0502020204030204" pitchFamily="34" charset="0"/>
                  <a:cs typeface="+mn-cs"/>
                </a:rPr>
                <a:t>hardware refresh</a:t>
              </a:r>
              <a:endParaRPr kumimoji="0" lang="en-US" sz="1400" b="0" i="0" u="none" strike="noStrike" kern="0" cap="none" spc="0" normalizeH="0" baseline="0" noProof="0" dirty="0">
                <a:ln>
                  <a:noFill/>
                </a:ln>
                <a:effectLst/>
                <a:uLnTx/>
                <a:uFillTx/>
                <a:latin typeface="Segoe UI"/>
                <a:cs typeface="+mn-cs"/>
              </a:endParaRPr>
            </a:p>
          </p:txBody>
        </p:sp>
        <p:grpSp>
          <p:nvGrpSpPr>
            <p:cNvPr id="251" name="Group 197">
              <a:extLst>
                <a:ext uri="{FF2B5EF4-FFF2-40B4-BE49-F238E27FC236}">
                  <a16:creationId xmlns:a16="http://schemas.microsoft.com/office/drawing/2014/main" id="{D6D3BF8C-D053-4D61-8DC3-F87F8F3EA832}"/>
                </a:ext>
              </a:extLst>
            </p:cNvPr>
            <p:cNvGrpSpPr>
              <a:grpSpLocks noChangeAspect="1"/>
            </p:cNvGrpSpPr>
            <p:nvPr/>
          </p:nvGrpSpPr>
          <p:grpSpPr bwMode="auto">
            <a:xfrm>
              <a:off x="5284519" y="2557663"/>
              <a:ext cx="503029" cy="533455"/>
              <a:chOff x="2414" y="2716"/>
              <a:chExt cx="248" cy="263"/>
            </a:xfrm>
            <a:solidFill>
              <a:srgbClr val="FFFFFF">
                <a:lumMod val="90000"/>
                <a:lumOff val="10000"/>
              </a:srgbClr>
            </a:solidFill>
          </p:grpSpPr>
          <p:sp>
            <p:nvSpPr>
              <p:cNvPr id="252" name="Freeform 198">
                <a:extLst>
                  <a:ext uri="{FF2B5EF4-FFF2-40B4-BE49-F238E27FC236}">
                    <a16:creationId xmlns:a16="http://schemas.microsoft.com/office/drawing/2014/main" id="{CAE00AE8-61D9-4CFD-9D4C-55992DBCB83B}"/>
                  </a:ext>
                </a:extLst>
              </p:cNvPr>
              <p:cNvSpPr>
                <a:spLocks/>
              </p:cNvSpPr>
              <p:nvPr/>
            </p:nvSpPr>
            <p:spPr bwMode="auto">
              <a:xfrm rot="10800000">
                <a:off x="2445" y="2784"/>
                <a:ext cx="47" cy="53"/>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chemeClr val="accent5"/>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53" name="Freeform 199">
                <a:extLst>
                  <a:ext uri="{FF2B5EF4-FFF2-40B4-BE49-F238E27FC236}">
                    <a16:creationId xmlns:a16="http://schemas.microsoft.com/office/drawing/2014/main" id="{CD6ED5C9-169D-47EB-A64C-320AADC83617}"/>
                  </a:ext>
                </a:extLst>
              </p:cNvPr>
              <p:cNvSpPr>
                <a:spLocks/>
              </p:cNvSpPr>
              <p:nvPr/>
            </p:nvSpPr>
            <p:spPr bwMode="auto">
              <a:xfrm>
                <a:off x="2414" y="2716"/>
                <a:ext cx="141" cy="88"/>
              </a:xfrm>
              <a:custGeom>
                <a:avLst/>
                <a:gdLst>
                  <a:gd name="T0" fmla="*/ 4 w 227"/>
                  <a:gd name="T1" fmla="*/ 107 h 142"/>
                  <a:gd name="T2" fmla="*/ 4 w 227"/>
                  <a:gd name="T3" fmla="*/ 107 h 142"/>
                  <a:gd name="T4" fmla="*/ 16 w 227"/>
                  <a:gd name="T5" fmla="*/ 125 h 142"/>
                  <a:gd name="T6" fmla="*/ 34 w 227"/>
                  <a:gd name="T7" fmla="*/ 137 h 142"/>
                  <a:gd name="T8" fmla="*/ 36 w 227"/>
                  <a:gd name="T9" fmla="*/ 138 h 142"/>
                  <a:gd name="T10" fmla="*/ 87 w 227"/>
                  <a:gd name="T11" fmla="*/ 87 h 142"/>
                  <a:gd name="T12" fmla="*/ 142 w 227"/>
                  <a:gd name="T13" fmla="*/ 142 h 142"/>
                  <a:gd name="T14" fmla="*/ 185 w 227"/>
                  <a:gd name="T15" fmla="*/ 142 h 142"/>
                  <a:gd name="T16" fmla="*/ 201 w 227"/>
                  <a:gd name="T17" fmla="*/ 138 h 142"/>
                  <a:gd name="T18" fmla="*/ 215 w 227"/>
                  <a:gd name="T19" fmla="*/ 129 h 142"/>
                  <a:gd name="T20" fmla="*/ 224 w 227"/>
                  <a:gd name="T21" fmla="*/ 116 h 142"/>
                  <a:gd name="T22" fmla="*/ 227 w 227"/>
                  <a:gd name="T23" fmla="*/ 99 h 142"/>
                  <a:gd name="T24" fmla="*/ 224 w 227"/>
                  <a:gd name="T25" fmla="*/ 82 h 142"/>
                  <a:gd name="T26" fmla="*/ 215 w 227"/>
                  <a:gd name="T27" fmla="*/ 69 h 142"/>
                  <a:gd name="T28" fmla="*/ 201 w 227"/>
                  <a:gd name="T29" fmla="*/ 60 h 142"/>
                  <a:gd name="T30" fmla="*/ 184 w 227"/>
                  <a:gd name="T31" fmla="*/ 56 h 142"/>
                  <a:gd name="T32" fmla="*/ 177 w 227"/>
                  <a:gd name="T33" fmla="*/ 34 h 142"/>
                  <a:gd name="T34" fmla="*/ 163 w 227"/>
                  <a:gd name="T35" fmla="*/ 16 h 142"/>
                  <a:gd name="T36" fmla="*/ 144 w 227"/>
                  <a:gd name="T37" fmla="*/ 4 h 142"/>
                  <a:gd name="T38" fmla="*/ 121 w 227"/>
                  <a:gd name="T39" fmla="*/ 0 h 142"/>
                  <a:gd name="T40" fmla="*/ 105 w 227"/>
                  <a:gd name="T41" fmla="*/ 2 h 142"/>
                  <a:gd name="T42" fmla="*/ 90 w 227"/>
                  <a:gd name="T43" fmla="*/ 7 h 142"/>
                  <a:gd name="T44" fmla="*/ 77 w 227"/>
                  <a:gd name="T45" fmla="*/ 17 h 142"/>
                  <a:gd name="T46" fmla="*/ 67 w 227"/>
                  <a:gd name="T47" fmla="*/ 29 h 142"/>
                  <a:gd name="T48" fmla="*/ 57 w 227"/>
                  <a:gd name="T49" fmla="*/ 28 h 142"/>
                  <a:gd name="T50" fmla="*/ 34 w 227"/>
                  <a:gd name="T51" fmla="*/ 32 h 142"/>
                  <a:gd name="T52" fmla="*/ 16 w 227"/>
                  <a:gd name="T53" fmla="*/ 45 h 142"/>
                  <a:gd name="T54" fmla="*/ 4 w 227"/>
                  <a:gd name="T55" fmla="*/ 63 h 142"/>
                  <a:gd name="T56" fmla="*/ 0 w 227"/>
                  <a:gd name="T57" fmla="*/ 85 h 142"/>
                  <a:gd name="T58" fmla="*/ 4 w 227"/>
                  <a:gd name="T59" fmla="*/ 10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142">
                    <a:moveTo>
                      <a:pt x="4" y="107"/>
                    </a:moveTo>
                    <a:lnTo>
                      <a:pt x="4" y="107"/>
                    </a:lnTo>
                    <a:cubicBezTo>
                      <a:pt x="7" y="114"/>
                      <a:pt x="11" y="120"/>
                      <a:pt x="16" y="125"/>
                    </a:cubicBezTo>
                    <a:cubicBezTo>
                      <a:pt x="21" y="130"/>
                      <a:pt x="27" y="134"/>
                      <a:pt x="34" y="137"/>
                    </a:cubicBezTo>
                    <a:cubicBezTo>
                      <a:pt x="35" y="137"/>
                      <a:pt x="35" y="138"/>
                      <a:pt x="36" y="138"/>
                    </a:cubicBezTo>
                    <a:lnTo>
                      <a:pt x="87" y="87"/>
                    </a:lnTo>
                    <a:lnTo>
                      <a:pt x="142" y="142"/>
                    </a:lnTo>
                    <a:lnTo>
                      <a:pt x="185" y="142"/>
                    </a:lnTo>
                    <a:cubicBezTo>
                      <a:pt x="190" y="142"/>
                      <a:pt x="196" y="141"/>
                      <a:pt x="201" y="138"/>
                    </a:cubicBezTo>
                    <a:cubicBezTo>
                      <a:pt x="206" y="136"/>
                      <a:pt x="211" y="133"/>
                      <a:pt x="215" y="129"/>
                    </a:cubicBezTo>
                    <a:cubicBezTo>
                      <a:pt x="219" y="125"/>
                      <a:pt x="222" y="121"/>
                      <a:pt x="224" y="116"/>
                    </a:cubicBezTo>
                    <a:cubicBezTo>
                      <a:pt x="226" y="111"/>
                      <a:pt x="227" y="105"/>
                      <a:pt x="227" y="99"/>
                    </a:cubicBezTo>
                    <a:cubicBezTo>
                      <a:pt x="227" y="93"/>
                      <a:pt x="226" y="87"/>
                      <a:pt x="224" y="82"/>
                    </a:cubicBezTo>
                    <a:cubicBezTo>
                      <a:pt x="222" y="77"/>
                      <a:pt x="218" y="73"/>
                      <a:pt x="215" y="69"/>
                    </a:cubicBezTo>
                    <a:cubicBezTo>
                      <a:pt x="211" y="65"/>
                      <a:pt x="206" y="62"/>
                      <a:pt x="201" y="60"/>
                    </a:cubicBezTo>
                    <a:cubicBezTo>
                      <a:pt x="196" y="57"/>
                      <a:pt x="190" y="56"/>
                      <a:pt x="184" y="56"/>
                    </a:cubicBezTo>
                    <a:cubicBezTo>
                      <a:pt x="183" y="48"/>
                      <a:pt x="181" y="41"/>
                      <a:pt x="177" y="34"/>
                    </a:cubicBezTo>
                    <a:cubicBezTo>
                      <a:pt x="173" y="27"/>
                      <a:pt x="169" y="21"/>
                      <a:pt x="163" y="16"/>
                    </a:cubicBezTo>
                    <a:cubicBezTo>
                      <a:pt x="158" y="11"/>
                      <a:pt x="151" y="7"/>
                      <a:pt x="144" y="4"/>
                    </a:cubicBezTo>
                    <a:cubicBezTo>
                      <a:pt x="137" y="2"/>
                      <a:pt x="129" y="0"/>
                      <a:pt x="121" y="0"/>
                    </a:cubicBezTo>
                    <a:cubicBezTo>
                      <a:pt x="115" y="0"/>
                      <a:pt x="110" y="1"/>
                      <a:pt x="105" y="2"/>
                    </a:cubicBezTo>
                    <a:cubicBezTo>
                      <a:pt x="99" y="4"/>
                      <a:pt x="94" y="5"/>
                      <a:pt x="90" y="7"/>
                    </a:cubicBezTo>
                    <a:cubicBezTo>
                      <a:pt x="85" y="10"/>
                      <a:pt x="81" y="13"/>
                      <a:pt x="77" y="17"/>
                    </a:cubicBezTo>
                    <a:cubicBezTo>
                      <a:pt x="73" y="20"/>
                      <a:pt x="70" y="24"/>
                      <a:pt x="67" y="29"/>
                    </a:cubicBezTo>
                    <a:cubicBezTo>
                      <a:pt x="63" y="28"/>
                      <a:pt x="60" y="28"/>
                      <a:pt x="57" y="28"/>
                    </a:cubicBezTo>
                    <a:cubicBezTo>
                      <a:pt x="49" y="28"/>
                      <a:pt x="41" y="29"/>
                      <a:pt x="34" y="32"/>
                    </a:cubicBezTo>
                    <a:cubicBezTo>
                      <a:pt x="27" y="35"/>
                      <a:pt x="21" y="39"/>
                      <a:pt x="16" y="45"/>
                    </a:cubicBezTo>
                    <a:cubicBezTo>
                      <a:pt x="11" y="50"/>
                      <a:pt x="7" y="56"/>
                      <a:pt x="4" y="63"/>
                    </a:cubicBezTo>
                    <a:cubicBezTo>
                      <a:pt x="1" y="70"/>
                      <a:pt x="0" y="77"/>
                      <a:pt x="0" y="85"/>
                    </a:cubicBezTo>
                    <a:cubicBezTo>
                      <a:pt x="0" y="93"/>
                      <a:pt x="1" y="100"/>
                      <a:pt x="4" y="107"/>
                    </a:cubicBezTo>
                    <a:close/>
                  </a:path>
                </a:pathLst>
              </a:custGeom>
              <a:solidFill>
                <a:schemeClr val="accent5"/>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54" name="Freeform 200">
                <a:extLst>
                  <a:ext uri="{FF2B5EF4-FFF2-40B4-BE49-F238E27FC236}">
                    <a16:creationId xmlns:a16="http://schemas.microsoft.com/office/drawing/2014/main" id="{A12F3CCB-D0AA-4AF0-82E7-2D77492CC560}"/>
                  </a:ext>
                </a:extLst>
              </p:cNvPr>
              <p:cNvSpPr>
                <a:spLocks noEditPoints="1"/>
              </p:cNvSpPr>
              <p:nvPr/>
            </p:nvSpPr>
            <p:spPr bwMode="auto">
              <a:xfrm>
                <a:off x="2453" y="2918"/>
                <a:ext cx="30" cy="56"/>
              </a:xfrm>
              <a:custGeom>
                <a:avLst/>
                <a:gdLst>
                  <a:gd name="T0" fmla="*/ 18 w 49"/>
                  <a:gd name="T1" fmla="*/ 59 h 91"/>
                  <a:gd name="T2" fmla="*/ 18 w 49"/>
                  <a:gd name="T3" fmla="*/ 59 h 91"/>
                  <a:gd name="T4" fmla="*/ 31 w 49"/>
                  <a:gd name="T5" fmla="*/ 59 h 91"/>
                  <a:gd name="T6" fmla="*/ 31 w 49"/>
                  <a:gd name="T7" fmla="*/ 72 h 91"/>
                  <a:gd name="T8" fmla="*/ 18 w 49"/>
                  <a:gd name="T9" fmla="*/ 72 h 91"/>
                  <a:gd name="T10" fmla="*/ 18 w 49"/>
                  <a:gd name="T11" fmla="*/ 59 h 91"/>
                  <a:gd name="T12" fmla="*/ 49 w 49"/>
                  <a:gd name="T13" fmla="*/ 0 h 91"/>
                  <a:gd name="T14" fmla="*/ 49 w 49"/>
                  <a:gd name="T15" fmla="*/ 0 h 91"/>
                  <a:gd name="T16" fmla="*/ 0 w 49"/>
                  <a:gd name="T17" fmla="*/ 0 h 91"/>
                  <a:gd name="T18" fmla="*/ 0 w 49"/>
                  <a:gd name="T19" fmla="*/ 91 h 91"/>
                  <a:gd name="T20" fmla="*/ 49 w 49"/>
                  <a:gd name="T21" fmla="*/ 91 h 91"/>
                  <a:gd name="T22" fmla="*/ 49 w 49"/>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91">
                    <a:moveTo>
                      <a:pt x="18" y="59"/>
                    </a:moveTo>
                    <a:lnTo>
                      <a:pt x="18" y="59"/>
                    </a:lnTo>
                    <a:lnTo>
                      <a:pt x="31" y="59"/>
                    </a:lnTo>
                    <a:lnTo>
                      <a:pt x="31" y="72"/>
                    </a:lnTo>
                    <a:lnTo>
                      <a:pt x="18" y="72"/>
                    </a:lnTo>
                    <a:lnTo>
                      <a:pt x="18" y="59"/>
                    </a:lnTo>
                    <a:close/>
                    <a:moveTo>
                      <a:pt x="49" y="0"/>
                    </a:moveTo>
                    <a:lnTo>
                      <a:pt x="49" y="0"/>
                    </a:lnTo>
                    <a:lnTo>
                      <a:pt x="0" y="0"/>
                    </a:lnTo>
                    <a:lnTo>
                      <a:pt x="0" y="91"/>
                    </a:lnTo>
                    <a:lnTo>
                      <a:pt x="49" y="91"/>
                    </a:lnTo>
                    <a:lnTo>
                      <a:pt x="49" y="0"/>
                    </a:ln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55" name="Freeform 201">
                <a:extLst>
                  <a:ext uri="{FF2B5EF4-FFF2-40B4-BE49-F238E27FC236}">
                    <a16:creationId xmlns:a16="http://schemas.microsoft.com/office/drawing/2014/main" id="{8CA29330-34FB-415F-A139-0C87F7F97FDB}"/>
                  </a:ext>
                </a:extLst>
              </p:cNvPr>
              <p:cNvSpPr>
                <a:spLocks/>
              </p:cNvSpPr>
              <p:nvPr/>
            </p:nvSpPr>
            <p:spPr bwMode="auto">
              <a:xfrm>
                <a:off x="2422" y="2838"/>
                <a:ext cx="187" cy="141"/>
              </a:xfrm>
              <a:custGeom>
                <a:avLst/>
                <a:gdLst>
                  <a:gd name="T0" fmla="*/ 190 w 301"/>
                  <a:gd name="T1" fmla="*/ 174 h 227"/>
                  <a:gd name="T2" fmla="*/ 190 w 301"/>
                  <a:gd name="T3" fmla="*/ 174 h 227"/>
                  <a:gd name="T4" fmla="*/ 190 w 301"/>
                  <a:gd name="T5" fmla="*/ 109 h 227"/>
                  <a:gd name="T6" fmla="*/ 192 w 301"/>
                  <a:gd name="T7" fmla="*/ 100 h 227"/>
                  <a:gd name="T8" fmla="*/ 197 w 301"/>
                  <a:gd name="T9" fmla="*/ 93 h 227"/>
                  <a:gd name="T10" fmla="*/ 205 w 301"/>
                  <a:gd name="T11" fmla="*/ 89 h 227"/>
                  <a:gd name="T12" fmla="*/ 213 w 301"/>
                  <a:gd name="T13" fmla="*/ 87 h 227"/>
                  <a:gd name="T14" fmla="*/ 301 w 301"/>
                  <a:gd name="T15" fmla="*/ 87 h 227"/>
                  <a:gd name="T16" fmla="*/ 301 w 301"/>
                  <a:gd name="T17" fmla="*/ 0 h 227"/>
                  <a:gd name="T18" fmla="*/ 99 w 301"/>
                  <a:gd name="T19" fmla="*/ 0 h 227"/>
                  <a:gd name="T20" fmla="*/ 99 w 301"/>
                  <a:gd name="T21" fmla="*/ 13 h 227"/>
                  <a:gd name="T22" fmla="*/ 50 w 301"/>
                  <a:gd name="T23" fmla="*/ 13 h 227"/>
                  <a:gd name="T24" fmla="*/ 50 w 301"/>
                  <a:gd name="T25" fmla="*/ 0 h 227"/>
                  <a:gd name="T26" fmla="*/ 0 w 301"/>
                  <a:gd name="T27" fmla="*/ 0 h 227"/>
                  <a:gd name="T28" fmla="*/ 0 w 301"/>
                  <a:gd name="T29" fmla="*/ 174 h 227"/>
                  <a:gd name="T30" fmla="*/ 34 w 301"/>
                  <a:gd name="T31" fmla="*/ 174 h 227"/>
                  <a:gd name="T32" fmla="*/ 34 w 301"/>
                  <a:gd name="T33" fmla="*/ 127 h 227"/>
                  <a:gd name="T34" fmla="*/ 35 w 301"/>
                  <a:gd name="T35" fmla="*/ 122 h 227"/>
                  <a:gd name="T36" fmla="*/ 38 w 301"/>
                  <a:gd name="T37" fmla="*/ 118 h 227"/>
                  <a:gd name="T38" fmla="*/ 43 w 301"/>
                  <a:gd name="T39" fmla="*/ 115 h 227"/>
                  <a:gd name="T40" fmla="*/ 48 w 301"/>
                  <a:gd name="T41" fmla="*/ 113 h 227"/>
                  <a:gd name="T42" fmla="*/ 99 w 301"/>
                  <a:gd name="T43" fmla="*/ 113 h 227"/>
                  <a:gd name="T44" fmla="*/ 105 w 301"/>
                  <a:gd name="T45" fmla="*/ 115 h 227"/>
                  <a:gd name="T46" fmla="*/ 109 w 301"/>
                  <a:gd name="T47" fmla="*/ 118 h 227"/>
                  <a:gd name="T48" fmla="*/ 112 w 301"/>
                  <a:gd name="T49" fmla="*/ 122 h 227"/>
                  <a:gd name="T50" fmla="*/ 113 w 301"/>
                  <a:gd name="T51" fmla="*/ 127 h 227"/>
                  <a:gd name="T52" fmla="*/ 113 w 301"/>
                  <a:gd name="T53" fmla="*/ 174 h 227"/>
                  <a:gd name="T54" fmla="*/ 132 w 301"/>
                  <a:gd name="T55" fmla="*/ 174 h 227"/>
                  <a:gd name="T56" fmla="*/ 132 w 301"/>
                  <a:gd name="T57" fmla="*/ 200 h 227"/>
                  <a:gd name="T58" fmla="*/ 113 w 301"/>
                  <a:gd name="T59" fmla="*/ 200 h 227"/>
                  <a:gd name="T60" fmla="*/ 113 w 301"/>
                  <a:gd name="T61" fmla="*/ 220 h 227"/>
                  <a:gd name="T62" fmla="*/ 112 w 301"/>
                  <a:gd name="T63" fmla="*/ 226 h 227"/>
                  <a:gd name="T64" fmla="*/ 111 w 301"/>
                  <a:gd name="T65" fmla="*/ 227 h 227"/>
                  <a:gd name="T66" fmla="*/ 197 w 301"/>
                  <a:gd name="T67" fmla="*/ 227 h 227"/>
                  <a:gd name="T68" fmla="*/ 192 w 301"/>
                  <a:gd name="T69" fmla="*/ 221 h 227"/>
                  <a:gd name="T70" fmla="*/ 190 w 301"/>
                  <a:gd name="T71" fmla="*/ 213 h 227"/>
                  <a:gd name="T72" fmla="*/ 190 w 301"/>
                  <a:gd name="T73" fmla="*/ 200 h 227"/>
                  <a:gd name="T74" fmla="*/ 159 w 301"/>
                  <a:gd name="T75" fmla="*/ 200 h 227"/>
                  <a:gd name="T76" fmla="*/ 159 w 301"/>
                  <a:gd name="T77" fmla="*/ 174 h 227"/>
                  <a:gd name="T78" fmla="*/ 190 w 301"/>
                  <a:gd name="T79" fmla="*/ 17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1" h="227">
                    <a:moveTo>
                      <a:pt x="190" y="174"/>
                    </a:moveTo>
                    <a:lnTo>
                      <a:pt x="190" y="174"/>
                    </a:lnTo>
                    <a:lnTo>
                      <a:pt x="190" y="109"/>
                    </a:lnTo>
                    <a:cubicBezTo>
                      <a:pt x="190" y="106"/>
                      <a:pt x="191" y="103"/>
                      <a:pt x="192" y="100"/>
                    </a:cubicBezTo>
                    <a:cubicBezTo>
                      <a:pt x="194" y="97"/>
                      <a:pt x="195" y="95"/>
                      <a:pt x="197" y="93"/>
                    </a:cubicBezTo>
                    <a:cubicBezTo>
                      <a:pt x="200" y="91"/>
                      <a:pt x="202" y="90"/>
                      <a:pt x="205" y="89"/>
                    </a:cubicBezTo>
                    <a:cubicBezTo>
                      <a:pt x="207" y="88"/>
                      <a:pt x="210" y="87"/>
                      <a:pt x="213" y="87"/>
                    </a:cubicBezTo>
                    <a:lnTo>
                      <a:pt x="301" y="87"/>
                    </a:lnTo>
                    <a:lnTo>
                      <a:pt x="301" y="0"/>
                    </a:lnTo>
                    <a:lnTo>
                      <a:pt x="99" y="0"/>
                    </a:lnTo>
                    <a:lnTo>
                      <a:pt x="99" y="13"/>
                    </a:lnTo>
                    <a:lnTo>
                      <a:pt x="50" y="13"/>
                    </a:lnTo>
                    <a:lnTo>
                      <a:pt x="50" y="0"/>
                    </a:lnTo>
                    <a:lnTo>
                      <a:pt x="0" y="0"/>
                    </a:lnTo>
                    <a:lnTo>
                      <a:pt x="0" y="174"/>
                    </a:lnTo>
                    <a:lnTo>
                      <a:pt x="34" y="174"/>
                    </a:lnTo>
                    <a:lnTo>
                      <a:pt x="34" y="127"/>
                    </a:lnTo>
                    <a:cubicBezTo>
                      <a:pt x="34" y="126"/>
                      <a:pt x="35" y="124"/>
                      <a:pt x="35" y="122"/>
                    </a:cubicBezTo>
                    <a:cubicBezTo>
                      <a:pt x="36" y="120"/>
                      <a:pt x="37" y="119"/>
                      <a:pt x="38" y="118"/>
                    </a:cubicBezTo>
                    <a:cubicBezTo>
                      <a:pt x="39" y="116"/>
                      <a:pt x="41" y="115"/>
                      <a:pt x="43" y="115"/>
                    </a:cubicBezTo>
                    <a:cubicBezTo>
                      <a:pt x="44" y="114"/>
                      <a:pt x="46" y="113"/>
                      <a:pt x="48" y="113"/>
                    </a:cubicBezTo>
                    <a:lnTo>
                      <a:pt x="99" y="113"/>
                    </a:lnTo>
                    <a:cubicBezTo>
                      <a:pt x="101" y="113"/>
                      <a:pt x="103" y="114"/>
                      <a:pt x="105" y="115"/>
                    </a:cubicBezTo>
                    <a:cubicBezTo>
                      <a:pt x="106" y="115"/>
                      <a:pt x="108" y="116"/>
                      <a:pt x="109" y="118"/>
                    </a:cubicBezTo>
                    <a:cubicBezTo>
                      <a:pt x="110" y="119"/>
                      <a:pt x="111" y="120"/>
                      <a:pt x="112" y="122"/>
                    </a:cubicBezTo>
                    <a:cubicBezTo>
                      <a:pt x="113" y="124"/>
                      <a:pt x="113" y="126"/>
                      <a:pt x="113" y="127"/>
                    </a:cubicBezTo>
                    <a:lnTo>
                      <a:pt x="113" y="174"/>
                    </a:lnTo>
                    <a:lnTo>
                      <a:pt x="132" y="174"/>
                    </a:lnTo>
                    <a:lnTo>
                      <a:pt x="132" y="200"/>
                    </a:lnTo>
                    <a:lnTo>
                      <a:pt x="113" y="200"/>
                    </a:lnTo>
                    <a:lnTo>
                      <a:pt x="113" y="220"/>
                    </a:lnTo>
                    <a:cubicBezTo>
                      <a:pt x="113" y="222"/>
                      <a:pt x="113" y="224"/>
                      <a:pt x="112" y="226"/>
                    </a:cubicBezTo>
                    <a:cubicBezTo>
                      <a:pt x="112" y="226"/>
                      <a:pt x="111" y="226"/>
                      <a:pt x="111" y="227"/>
                    </a:cubicBezTo>
                    <a:lnTo>
                      <a:pt x="197" y="227"/>
                    </a:lnTo>
                    <a:cubicBezTo>
                      <a:pt x="195" y="225"/>
                      <a:pt x="193" y="223"/>
                      <a:pt x="192" y="221"/>
                    </a:cubicBezTo>
                    <a:cubicBezTo>
                      <a:pt x="191" y="218"/>
                      <a:pt x="190" y="216"/>
                      <a:pt x="190" y="213"/>
                    </a:cubicBezTo>
                    <a:lnTo>
                      <a:pt x="190" y="200"/>
                    </a:lnTo>
                    <a:lnTo>
                      <a:pt x="159" y="200"/>
                    </a:lnTo>
                    <a:lnTo>
                      <a:pt x="159" y="174"/>
                    </a:lnTo>
                    <a:lnTo>
                      <a:pt x="190" y="174"/>
                    </a:ln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56" name="Freeform 202">
                <a:extLst>
                  <a:ext uri="{FF2B5EF4-FFF2-40B4-BE49-F238E27FC236}">
                    <a16:creationId xmlns:a16="http://schemas.microsoft.com/office/drawing/2014/main" id="{811BB667-C556-43CB-9E4F-B68DF73099AC}"/>
                  </a:ext>
                </a:extLst>
              </p:cNvPr>
              <p:cNvSpPr>
                <a:spLocks noEditPoints="1"/>
              </p:cNvSpPr>
              <p:nvPr/>
            </p:nvSpPr>
            <p:spPr bwMode="auto">
              <a:xfrm>
                <a:off x="2549" y="2902"/>
                <a:ext cx="113" cy="72"/>
              </a:xfrm>
              <a:custGeom>
                <a:avLst/>
                <a:gdLst>
                  <a:gd name="T0" fmla="*/ 76 w 182"/>
                  <a:gd name="T1" fmla="*/ 84 h 117"/>
                  <a:gd name="T2" fmla="*/ 76 w 182"/>
                  <a:gd name="T3" fmla="*/ 84 h 117"/>
                  <a:gd name="T4" fmla="*/ 106 w 182"/>
                  <a:gd name="T5" fmla="*/ 84 h 117"/>
                  <a:gd name="T6" fmla="*/ 106 w 182"/>
                  <a:gd name="T7" fmla="*/ 104 h 117"/>
                  <a:gd name="T8" fmla="*/ 76 w 182"/>
                  <a:gd name="T9" fmla="*/ 104 h 117"/>
                  <a:gd name="T10" fmla="*/ 76 w 182"/>
                  <a:gd name="T11" fmla="*/ 84 h 117"/>
                  <a:gd name="T12" fmla="*/ 2 w 182"/>
                  <a:gd name="T13" fmla="*/ 115 h 117"/>
                  <a:gd name="T14" fmla="*/ 2 w 182"/>
                  <a:gd name="T15" fmla="*/ 115 h 117"/>
                  <a:gd name="T16" fmla="*/ 5 w 182"/>
                  <a:gd name="T17" fmla="*/ 116 h 117"/>
                  <a:gd name="T18" fmla="*/ 8 w 182"/>
                  <a:gd name="T19" fmla="*/ 117 h 117"/>
                  <a:gd name="T20" fmla="*/ 174 w 182"/>
                  <a:gd name="T21" fmla="*/ 117 h 117"/>
                  <a:gd name="T22" fmla="*/ 177 w 182"/>
                  <a:gd name="T23" fmla="*/ 116 h 117"/>
                  <a:gd name="T24" fmla="*/ 180 w 182"/>
                  <a:gd name="T25" fmla="*/ 115 h 117"/>
                  <a:gd name="T26" fmla="*/ 182 w 182"/>
                  <a:gd name="T27" fmla="*/ 113 h 117"/>
                  <a:gd name="T28" fmla="*/ 182 w 182"/>
                  <a:gd name="T29" fmla="*/ 111 h 117"/>
                  <a:gd name="T30" fmla="*/ 182 w 182"/>
                  <a:gd name="T31" fmla="*/ 7 h 117"/>
                  <a:gd name="T32" fmla="*/ 182 w 182"/>
                  <a:gd name="T33" fmla="*/ 5 h 117"/>
                  <a:gd name="T34" fmla="*/ 180 w 182"/>
                  <a:gd name="T35" fmla="*/ 2 h 117"/>
                  <a:gd name="T36" fmla="*/ 177 w 182"/>
                  <a:gd name="T37" fmla="*/ 1 h 117"/>
                  <a:gd name="T38" fmla="*/ 174 w 182"/>
                  <a:gd name="T39" fmla="*/ 0 h 117"/>
                  <a:gd name="T40" fmla="*/ 8 w 182"/>
                  <a:gd name="T41" fmla="*/ 0 h 117"/>
                  <a:gd name="T42" fmla="*/ 5 w 182"/>
                  <a:gd name="T43" fmla="*/ 1 h 117"/>
                  <a:gd name="T44" fmla="*/ 2 w 182"/>
                  <a:gd name="T45" fmla="*/ 2 h 117"/>
                  <a:gd name="T46" fmla="*/ 1 w 182"/>
                  <a:gd name="T47" fmla="*/ 5 h 117"/>
                  <a:gd name="T48" fmla="*/ 0 w 182"/>
                  <a:gd name="T49" fmla="*/ 7 h 117"/>
                  <a:gd name="T50" fmla="*/ 0 w 182"/>
                  <a:gd name="T51" fmla="*/ 111 h 117"/>
                  <a:gd name="T52" fmla="*/ 1 w 182"/>
                  <a:gd name="T53" fmla="*/ 113 h 117"/>
                  <a:gd name="T54" fmla="*/ 2 w 182"/>
                  <a:gd name="T5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76" y="84"/>
                    </a:moveTo>
                    <a:lnTo>
                      <a:pt x="76" y="84"/>
                    </a:lnTo>
                    <a:lnTo>
                      <a:pt x="106" y="84"/>
                    </a:lnTo>
                    <a:lnTo>
                      <a:pt x="106" y="104"/>
                    </a:lnTo>
                    <a:lnTo>
                      <a:pt x="76" y="104"/>
                    </a:lnTo>
                    <a:lnTo>
                      <a:pt x="76" y="84"/>
                    </a:lnTo>
                    <a:close/>
                    <a:moveTo>
                      <a:pt x="2" y="115"/>
                    </a:moveTo>
                    <a:lnTo>
                      <a:pt x="2" y="115"/>
                    </a:lnTo>
                    <a:cubicBezTo>
                      <a:pt x="3" y="115"/>
                      <a:pt x="4" y="116"/>
                      <a:pt x="5" y="116"/>
                    </a:cubicBezTo>
                    <a:cubicBezTo>
                      <a:pt x="6" y="117"/>
                      <a:pt x="7" y="117"/>
                      <a:pt x="8" y="117"/>
                    </a:cubicBezTo>
                    <a:lnTo>
                      <a:pt x="174" y="117"/>
                    </a:lnTo>
                    <a:cubicBezTo>
                      <a:pt x="175" y="117"/>
                      <a:pt x="176" y="117"/>
                      <a:pt x="177" y="116"/>
                    </a:cubicBezTo>
                    <a:cubicBezTo>
                      <a:pt x="178" y="116"/>
                      <a:pt x="179" y="115"/>
                      <a:pt x="180" y="115"/>
                    </a:cubicBezTo>
                    <a:cubicBezTo>
                      <a:pt x="181" y="114"/>
                      <a:pt x="181" y="113"/>
                      <a:pt x="182" y="113"/>
                    </a:cubicBezTo>
                    <a:cubicBezTo>
                      <a:pt x="182" y="112"/>
                      <a:pt x="182" y="111"/>
                      <a:pt x="182" y="111"/>
                    </a:cubicBezTo>
                    <a:lnTo>
                      <a:pt x="182" y="7"/>
                    </a:lnTo>
                    <a:cubicBezTo>
                      <a:pt x="182" y="6"/>
                      <a:pt x="182" y="5"/>
                      <a:pt x="182" y="5"/>
                    </a:cubicBezTo>
                    <a:cubicBezTo>
                      <a:pt x="181" y="4"/>
                      <a:pt x="181" y="3"/>
                      <a:pt x="180" y="2"/>
                    </a:cubicBezTo>
                    <a:cubicBezTo>
                      <a:pt x="179" y="2"/>
                      <a:pt x="178" y="1"/>
                      <a:pt x="177" y="1"/>
                    </a:cubicBezTo>
                    <a:cubicBezTo>
                      <a:pt x="176" y="1"/>
                      <a:pt x="175" y="0"/>
                      <a:pt x="174" y="0"/>
                    </a:cubicBezTo>
                    <a:lnTo>
                      <a:pt x="8" y="0"/>
                    </a:lnTo>
                    <a:cubicBezTo>
                      <a:pt x="7" y="0"/>
                      <a:pt x="6" y="1"/>
                      <a:pt x="5" y="1"/>
                    </a:cubicBezTo>
                    <a:cubicBezTo>
                      <a:pt x="4" y="1"/>
                      <a:pt x="3" y="2"/>
                      <a:pt x="2" y="2"/>
                    </a:cubicBezTo>
                    <a:cubicBezTo>
                      <a:pt x="2" y="3"/>
                      <a:pt x="1" y="4"/>
                      <a:pt x="1" y="5"/>
                    </a:cubicBezTo>
                    <a:cubicBezTo>
                      <a:pt x="1" y="5"/>
                      <a:pt x="0" y="6"/>
                      <a:pt x="0" y="7"/>
                    </a:cubicBezTo>
                    <a:lnTo>
                      <a:pt x="0" y="111"/>
                    </a:lnTo>
                    <a:cubicBezTo>
                      <a:pt x="0" y="111"/>
                      <a:pt x="1" y="112"/>
                      <a:pt x="1" y="113"/>
                    </a:cubicBezTo>
                    <a:cubicBezTo>
                      <a:pt x="1" y="113"/>
                      <a:pt x="2" y="114"/>
                      <a:pt x="2" y="115"/>
                    </a:cubicBez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257" name="Group 256">
            <a:extLst>
              <a:ext uri="{FF2B5EF4-FFF2-40B4-BE49-F238E27FC236}">
                <a16:creationId xmlns:a16="http://schemas.microsoft.com/office/drawing/2014/main" id="{8A2D84D3-2910-4B0B-8E44-73BFB43F7B9A}"/>
              </a:ext>
            </a:extLst>
          </p:cNvPr>
          <p:cNvGrpSpPr/>
          <p:nvPr/>
        </p:nvGrpSpPr>
        <p:grpSpPr>
          <a:xfrm>
            <a:off x="684633" y="3725950"/>
            <a:ext cx="3009609" cy="1475089"/>
            <a:chOff x="860756" y="3130500"/>
            <a:chExt cx="2740181" cy="1343035"/>
          </a:xfrm>
        </p:grpSpPr>
        <p:sp>
          <p:nvSpPr>
            <p:cNvPr id="258" name="Rectangle 257">
              <a:extLst>
                <a:ext uri="{FF2B5EF4-FFF2-40B4-BE49-F238E27FC236}">
                  <a16:creationId xmlns:a16="http://schemas.microsoft.com/office/drawing/2014/main" id="{CEA3516D-A8BB-4ECA-B0A3-7EC575F6AE0B}"/>
                </a:ext>
              </a:extLst>
            </p:cNvPr>
            <p:cNvSpPr/>
            <p:nvPr/>
          </p:nvSpPr>
          <p:spPr>
            <a:xfrm>
              <a:off x="860756" y="3130500"/>
              <a:ext cx="1857846" cy="533830"/>
            </a:xfrm>
            <a:prstGeom prst="rect">
              <a:avLst/>
            </a:prstGeom>
          </p:spPr>
          <p:txBody>
            <a:bodyPr wrap="square" lIns="182828">
              <a:spAutoFit/>
            </a:bodyPr>
            <a:lstStyle/>
            <a:p>
              <a:pPr marL="0" marR="0" lvl="0" indent="0" algn="ctr" defTabSz="914016"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dirty="0">
                  <a:ln>
                    <a:noFill/>
                  </a:ln>
                  <a:effectLst/>
                  <a:uLnTx/>
                  <a:uFillTx/>
                  <a:latin typeface="Segoe UI Semibold"/>
                  <a:ea typeface="Calibri" panose="020F0502020204030204" pitchFamily="34" charset="0"/>
                  <a:cs typeface="+mn-cs"/>
                </a:rPr>
                <a:t>Quickly integrate </a:t>
              </a:r>
              <a:r>
                <a:rPr kumimoji="0" lang="en-US" sz="1600" b="0" i="0" u="none" strike="noStrike" kern="0" cap="none" spc="0" normalizeH="0" baseline="0" noProof="0" dirty="0">
                  <a:ln>
                    <a:noFill/>
                  </a:ln>
                  <a:effectLst/>
                  <a:uLnTx/>
                  <a:uFillTx/>
                  <a:latin typeface="Segoe UI Semibold"/>
                  <a:ea typeface="+mn-ea"/>
                  <a:cs typeface="+mn-cs"/>
                </a:rPr>
                <a:t>acquisitions</a:t>
              </a:r>
            </a:p>
          </p:txBody>
        </p:sp>
        <p:grpSp>
          <p:nvGrpSpPr>
            <p:cNvPr id="259" name="Group 255">
              <a:extLst>
                <a:ext uri="{FF2B5EF4-FFF2-40B4-BE49-F238E27FC236}">
                  <a16:creationId xmlns:a16="http://schemas.microsoft.com/office/drawing/2014/main" id="{9FF317F4-F4E2-472C-9B88-AFF1EBBD5637}"/>
                </a:ext>
              </a:extLst>
            </p:cNvPr>
            <p:cNvGrpSpPr>
              <a:grpSpLocks noChangeAspect="1"/>
            </p:cNvGrpSpPr>
            <p:nvPr/>
          </p:nvGrpSpPr>
          <p:grpSpPr bwMode="auto">
            <a:xfrm>
              <a:off x="3181837" y="4056022"/>
              <a:ext cx="419100" cy="417513"/>
              <a:chOff x="669" y="3358"/>
              <a:chExt cx="264" cy="263"/>
            </a:xfrm>
            <a:solidFill>
              <a:srgbClr val="FFFFFF">
                <a:lumMod val="90000"/>
                <a:lumOff val="10000"/>
              </a:srgbClr>
            </a:solidFill>
          </p:grpSpPr>
          <p:sp>
            <p:nvSpPr>
              <p:cNvPr id="260" name="Freeform 256">
                <a:extLst>
                  <a:ext uri="{FF2B5EF4-FFF2-40B4-BE49-F238E27FC236}">
                    <a16:creationId xmlns:a16="http://schemas.microsoft.com/office/drawing/2014/main" id="{B661EE82-FD60-47A1-B481-B792008B9B15}"/>
                  </a:ext>
                </a:extLst>
              </p:cNvPr>
              <p:cNvSpPr>
                <a:spLocks noEditPoints="1"/>
              </p:cNvSpPr>
              <p:nvPr/>
            </p:nvSpPr>
            <p:spPr bwMode="auto">
              <a:xfrm>
                <a:off x="670" y="3500"/>
                <a:ext cx="49" cy="92"/>
              </a:xfrm>
              <a:custGeom>
                <a:avLst/>
                <a:gdLst>
                  <a:gd name="T0" fmla="*/ 0 w 80"/>
                  <a:gd name="T1" fmla="*/ 0 h 147"/>
                  <a:gd name="T2" fmla="*/ 0 w 80"/>
                  <a:gd name="T3" fmla="*/ 0 h 147"/>
                  <a:gd name="T4" fmla="*/ 0 w 80"/>
                  <a:gd name="T5" fmla="*/ 128 h 147"/>
                  <a:gd name="T6" fmla="*/ 0 w 80"/>
                  <a:gd name="T7" fmla="*/ 147 h 147"/>
                  <a:gd name="T8" fmla="*/ 80 w 80"/>
                  <a:gd name="T9" fmla="*/ 147 h 147"/>
                  <a:gd name="T10" fmla="*/ 80 w 80"/>
                  <a:gd name="T11" fmla="*/ 128 h 147"/>
                  <a:gd name="T12" fmla="*/ 80 w 80"/>
                  <a:gd name="T13" fmla="*/ 0 h 147"/>
                  <a:gd name="T14" fmla="*/ 0 w 80"/>
                  <a:gd name="T15" fmla="*/ 0 h 147"/>
                  <a:gd name="T16" fmla="*/ 23 w 80"/>
                  <a:gd name="T17" fmla="*/ 128 h 147"/>
                  <a:gd name="T18" fmla="*/ 23 w 80"/>
                  <a:gd name="T19" fmla="*/ 128 h 147"/>
                  <a:gd name="T20" fmla="*/ 23 w 80"/>
                  <a:gd name="T21" fmla="*/ 107 h 147"/>
                  <a:gd name="T22" fmla="*/ 50 w 80"/>
                  <a:gd name="T23" fmla="*/ 107 h 147"/>
                  <a:gd name="T24" fmla="*/ 50 w 80"/>
                  <a:gd name="T25" fmla="*/ 128 h 147"/>
                  <a:gd name="T26" fmla="*/ 50 w 80"/>
                  <a:gd name="T27" fmla="*/ 133 h 147"/>
                  <a:gd name="T28" fmla="*/ 23 w 80"/>
                  <a:gd name="T29" fmla="*/ 133 h 147"/>
                  <a:gd name="T30" fmla="*/ 23 w 80"/>
                  <a:gd name="T31" fmla="*/ 12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47">
                    <a:moveTo>
                      <a:pt x="0" y="0"/>
                    </a:moveTo>
                    <a:lnTo>
                      <a:pt x="0" y="0"/>
                    </a:lnTo>
                    <a:lnTo>
                      <a:pt x="0" y="128"/>
                    </a:lnTo>
                    <a:lnTo>
                      <a:pt x="0" y="147"/>
                    </a:lnTo>
                    <a:lnTo>
                      <a:pt x="80" y="147"/>
                    </a:lnTo>
                    <a:lnTo>
                      <a:pt x="80" y="128"/>
                    </a:lnTo>
                    <a:lnTo>
                      <a:pt x="80" y="0"/>
                    </a:lnTo>
                    <a:lnTo>
                      <a:pt x="0" y="0"/>
                    </a:lnTo>
                    <a:close/>
                    <a:moveTo>
                      <a:pt x="23" y="128"/>
                    </a:moveTo>
                    <a:lnTo>
                      <a:pt x="23" y="128"/>
                    </a:lnTo>
                    <a:lnTo>
                      <a:pt x="23" y="107"/>
                    </a:lnTo>
                    <a:lnTo>
                      <a:pt x="50" y="107"/>
                    </a:lnTo>
                    <a:lnTo>
                      <a:pt x="50" y="128"/>
                    </a:lnTo>
                    <a:lnTo>
                      <a:pt x="50" y="133"/>
                    </a:lnTo>
                    <a:lnTo>
                      <a:pt x="23" y="133"/>
                    </a:lnTo>
                    <a:lnTo>
                      <a:pt x="23" y="128"/>
                    </a:ln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61" name="Freeform 257">
                <a:extLst>
                  <a:ext uri="{FF2B5EF4-FFF2-40B4-BE49-F238E27FC236}">
                    <a16:creationId xmlns:a16="http://schemas.microsoft.com/office/drawing/2014/main" id="{834CAF61-EB4D-4E05-9FCF-5F010C737F2E}"/>
                  </a:ext>
                </a:extLst>
              </p:cNvPr>
              <p:cNvSpPr>
                <a:spLocks noEditPoints="1"/>
              </p:cNvSpPr>
              <p:nvPr/>
            </p:nvSpPr>
            <p:spPr bwMode="auto">
              <a:xfrm>
                <a:off x="813" y="3505"/>
                <a:ext cx="116" cy="83"/>
              </a:xfrm>
              <a:custGeom>
                <a:avLst/>
                <a:gdLst>
                  <a:gd name="T0" fmla="*/ 171 w 187"/>
                  <a:gd name="T1" fmla="*/ 0 h 133"/>
                  <a:gd name="T2" fmla="*/ 171 w 187"/>
                  <a:gd name="T3" fmla="*/ 0 h 133"/>
                  <a:gd name="T4" fmla="*/ 0 w 187"/>
                  <a:gd name="T5" fmla="*/ 0 h 133"/>
                  <a:gd name="T6" fmla="*/ 0 w 187"/>
                  <a:gd name="T7" fmla="*/ 120 h 133"/>
                  <a:gd name="T8" fmla="*/ 0 w 187"/>
                  <a:gd name="T9" fmla="*/ 133 h 133"/>
                  <a:gd name="T10" fmla="*/ 187 w 187"/>
                  <a:gd name="T11" fmla="*/ 133 h 133"/>
                  <a:gd name="T12" fmla="*/ 187 w 187"/>
                  <a:gd name="T13" fmla="*/ 0 h 133"/>
                  <a:gd name="T14" fmla="*/ 171 w 187"/>
                  <a:gd name="T15" fmla="*/ 0 h 133"/>
                  <a:gd name="T16" fmla="*/ 71 w 187"/>
                  <a:gd name="T17" fmla="*/ 120 h 133"/>
                  <a:gd name="T18" fmla="*/ 71 w 187"/>
                  <a:gd name="T19" fmla="*/ 120 h 133"/>
                  <a:gd name="T20" fmla="*/ 71 w 187"/>
                  <a:gd name="T21" fmla="*/ 93 h 133"/>
                  <a:gd name="T22" fmla="*/ 111 w 187"/>
                  <a:gd name="T23" fmla="*/ 93 h 133"/>
                  <a:gd name="T24" fmla="*/ 111 w 187"/>
                  <a:gd name="T25" fmla="*/ 120 h 133"/>
                  <a:gd name="T26" fmla="*/ 111 w 187"/>
                  <a:gd name="T27" fmla="*/ 120 h 133"/>
                  <a:gd name="T28" fmla="*/ 71 w 187"/>
                  <a:gd name="T29" fmla="*/ 120 h 133"/>
                  <a:gd name="T30" fmla="*/ 71 w 187"/>
                  <a:gd name="T31" fmla="*/ 12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133">
                    <a:moveTo>
                      <a:pt x="171" y="0"/>
                    </a:moveTo>
                    <a:lnTo>
                      <a:pt x="171" y="0"/>
                    </a:lnTo>
                    <a:lnTo>
                      <a:pt x="0" y="0"/>
                    </a:lnTo>
                    <a:lnTo>
                      <a:pt x="0" y="120"/>
                    </a:lnTo>
                    <a:lnTo>
                      <a:pt x="0" y="133"/>
                    </a:lnTo>
                    <a:lnTo>
                      <a:pt x="187" y="133"/>
                    </a:lnTo>
                    <a:lnTo>
                      <a:pt x="187" y="0"/>
                    </a:lnTo>
                    <a:lnTo>
                      <a:pt x="171" y="0"/>
                    </a:lnTo>
                    <a:close/>
                    <a:moveTo>
                      <a:pt x="71" y="120"/>
                    </a:moveTo>
                    <a:lnTo>
                      <a:pt x="71" y="120"/>
                    </a:lnTo>
                    <a:lnTo>
                      <a:pt x="71" y="93"/>
                    </a:lnTo>
                    <a:lnTo>
                      <a:pt x="111" y="93"/>
                    </a:lnTo>
                    <a:lnTo>
                      <a:pt x="111" y="120"/>
                    </a:lnTo>
                    <a:lnTo>
                      <a:pt x="111" y="120"/>
                    </a:lnTo>
                    <a:lnTo>
                      <a:pt x="71" y="120"/>
                    </a:lnTo>
                    <a:lnTo>
                      <a:pt x="71" y="120"/>
                    </a:ln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62" name="Freeform 258">
                <a:extLst>
                  <a:ext uri="{FF2B5EF4-FFF2-40B4-BE49-F238E27FC236}">
                    <a16:creationId xmlns:a16="http://schemas.microsoft.com/office/drawing/2014/main" id="{B0629006-47B3-4EF0-AED8-300C09EFFF4F}"/>
                  </a:ext>
                </a:extLst>
              </p:cNvPr>
              <p:cNvSpPr>
                <a:spLocks noEditPoints="1"/>
              </p:cNvSpPr>
              <p:nvPr/>
            </p:nvSpPr>
            <p:spPr bwMode="auto">
              <a:xfrm>
                <a:off x="831" y="3358"/>
                <a:ext cx="102" cy="101"/>
              </a:xfrm>
              <a:custGeom>
                <a:avLst/>
                <a:gdLst>
                  <a:gd name="T0" fmla="*/ 41 w 164"/>
                  <a:gd name="T1" fmla="*/ 77 h 163"/>
                  <a:gd name="T2" fmla="*/ 41 w 164"/>
                  <a:gd name="T3" fmla="*/ 77 h 163"/>
                  <a:gd name="T4" fmla="*/ 64 w 164"/>
                  <a:gd name="T5" fmla="*/ 100 h 163"/>
                  <a:gd name="T6" fmla="*/ 123 w 164"/>
                  <a:gd name="T7" fmla="*/ 40 h 163"/>
                  <a:gd name="T8" fmla="*/ 137 w 164"/>
                  <a:gd name="T9" fmla="*/ 55 h 163"/>
                  <a:gd name="T10" fmla="*/ 64 w 164"/>
                  <a:gd name="T11" fmla="*/ 128 h 163"/>
                  <a:gd name="T12" fmla="*/ 27 w 164"/>
                  <a:gd name="T13" fmla="*/ 91 h 163"/>
                  <a:gd name="T14" fmla="*/ 41 w 164"/>
                  <a:gd name="T15" fmla="*/ 77 h 163"/>
                  <a:gd name="T16" fmla="*/ 82 w 164"/>
                  <a:gd name="T17" fmla="*/ 163 h 163"/>
                  <a:gd name="T18" fmla="*/ 82 w 164"/>
                  <a:gd name="T19" fmla="*/ 163 h 163"/>
                  <a:gd name="T20" fmla="*/ 164 w 164"/>
                  <a:gd name="T21" fmla="*/ 81 h 163"/>
                  <a:gd name="T22" fmla="*/ 82 w 164"/>
                  <a:gd name="T23" fmla="*/ 0 h 163"/>
                  <a:gd name="T24" fmla="*/ 0 w 164"/>
                  <a:gd name="T25" fmla="*/ 81 h 163"/>
                  <a:gd name="T26" fmla="*/ 82 w 164"/>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3">
                    <a:moveTo>
                      <a:pt x="41" y="77"/>
                    </a:moveTo>
                    <a:lnTo>
                      <a:pt x="41" y="77"/>
                    </a:lnTo>
                    <a:lnTo>
                      <a:pt x="64" y="100"/>
                    </a:lnTo>
                    <a:lnTo>
                      <a:pt x="123" y="40"/>
                    </a:lnTo>
                    <a:lnTo>
                      <a:pt x="137" y="55"/>
                    </a:lnTo>
                    <a:lnTo>
                      <a:pt x="64" y="128"/>
                    </a:lnTo>
                    <a:lnTo>
                      <a:pt x="27" y="91"/>
                    </a:lnTo>
                    <a:lnTo>
                      <a:pt x="41" y="77"/>
                    </a:lnTo>
                    <a:close/>
                    <a:moveTo>
                      <a:pt x="82" y="163"/>
                    </a:moveTo>
                    <a:lnTo>
                      <a:pt x="82" y="163"/>
                    </a:lnTo>
                    <a:cubicBezTo>
                      <a:pt x="128" y="163"/>
                      <a:pt x="164" y="126"/>
                      <a:pt x="164" y="81"/>
                    </a:cubicBezTo>
                    <a:cubicBezTo>
                      <a:pt x="164" y="36"/>
                      <a:pt x="128" y="0"/>
                      <a:pt x="82" y="0"/>
                    </a:cubicBezTo>
                    <a:cubicBezTo>
                      <a:pt x="37" y="0"/>
                      <a:pt x="0" y="36"/>
                      <a:pt x="0" y="81"/>
                    </a:cubicBezTo>
                    <a:cubicBezTo>
                      <a:pt x="0" y="126"/>
                      <a:pt x="37" y="163"/>
                      <a:pt x="82" y="163"/>
                    </a:cubicBezTo>
                    <a:close/>
                  </a:path>
                </a:pathLst>
              </a:custGeom>
              <a:solidFill>
                <a:schemeClr val="accent5"/>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63" name="Freeform 259">
                <a:extLst>
                  <a:ext uri="{FF2B5EF4-FFF2-40B4-BE49-F238E27FC236}">
                    <a16:creationId xmlns:a16="http://schemas.microsoft.com/office/drawing/2014/main" id="{8071547E-151E-4DE9-AFC5-2C97C69A2812}"/>
                  </a:ext>
                </a:extLst>
              </p:cNvPr>
              <p:cNvSpPr>
                <a:spLocks/>
              </p:cNvSpPr>
              <p:nvPr/>
            </p:nvSpPr>
            <p:spPr bwMode="auto">
              <a:xfrm>
                <a:off x="669" y="3422"/>
                <a:ext cx="250" cy="199"/>
              </a:xfrm>
              <a:custGeom>
                <a:avLst/>
                <a:gdLst>
                  <a:gd name="T0" fmla="*/ 0 w 403"/>
                  <a:gd name="T1" fmla="*/ 99 h 320"/>
                  <a:gd name="T2" fmla="*/ 0 w 403"/>
                  <a:gd name="T3" fmla="*/ 99 h 320"/>
                  <a:gd name="T4" fmla="*/ 1 w 403"/>
                  <a:gd name="T5" fmla="*/ 99 h 320"/>
                  <a:gd name="T6" fmla="*/ 81 w 403"/>
                  <a:gd name="T7" fmla="*/ 99 h 320"/>
                  <a:gd name="T8" fmla="*/ 108 w 403"/>
                  <a:gd name="T9" fmla="*/ 126 h 320"/>
                  <a:gd name="T10" fmla="*/ 108 w 403"/>
                  <a:gd name="T11" fmla="*/ 254 h 320"/>
                  <a:gd name="T12" fmla="*/ 189 w 403"/>
                  <a:gd name="T13" fmla="*/ 254 h 320"/>
                  <a:gd name="T14" fmla="*/ 189 w 403"/>
                  <a:gd name="T15" fmla="*/ 294 h 320"/>
                  <a:gd name="T16" fmla="*/ 136 w 403"/>
                  <a:gd name="T17" fmla="*/ 294 h 320"/>
                  <a:gd name="T18" fmla="*/ 136 w 403"/>
                  <a:gd name="T19" fmla="*/ 320 h 320"/>
                  <a:gd name="T20" fmla="*/ 269 w 403"/>
                  <a:gd name="T21" fmla="*/ 320 h 320"/>
                  <a:gd name="T22" fmla="*/ 269 w 403"/>
                  <a:gd name="T23" fmla="*/ 294 h 320"/>
                  <a:gd name="T24" fmla="*/ 232 w 403"/>
                  <a:gd name="T25" fmla="*/ 294 h 320"/>
                  <a:gd name="T26" fmla="*/ 228 w 403"/>
                  <a:gd name="T27" fmla="*/ 294 h 320"/>
                  <a:gd name="T28" fmla="*/ 216 w 403"/>
                  <a:gd name="T29" fmla="*/ 288 h 320"/>
                  <a:gd name="T30" fmla="*/ 206 w 403"/>
                  <a:gd name="T31" fmla="*/ 267 h 320"/>
                  <a:gd name="T32" fmla="*/ 206 w 403"/>
                  <a:gd name="T33" fmla="*/ 254 h 320"/>
                  <a:gd name="T34" fmla="*/ 206 w 403"/>
                  <a:gd name="T35" fmla="*/ 134 h 320"/>
                  <a:gd name="T36" fmla="*/ 232 w 403"/>
                  <a:gd name="T37" fmla="*/ 107 h 320"/>
                  <a:gd name="T38" fmla="*/ 403 w 403"/>
                  <a:gd name="T39" fmla="*/ 107 h 320"/>
                  <a:gd name="T40" fmla="*/ 403 w 403"/>
                  <a:gd name="T41" fmla="*/ 71 h 320"/>
                  <a:gd name="T42" fmla="*/ 343 w 403"/>
                  <a:gd name="T43" fmla="*/ 89 h 320"/>
                  <a:gd name="T44" fmla="*/ 235 w 403"/>
                  <a:gd name="T45" fmla="*/ 0 h 320"/>
                  <a:gd name="T46" fmla="*/ 107 w 403"/>
                  <a:gd name="T47" fmla="*/ 0 h 320"/>
                  <a:gd name="T48" fmla="*/ 0 w 403"/>
                  <a:gd name="T49" fmla="*/ 0 h 320"/>
                  <a:gd name="T50" fmla="*/ 0 w 403"/>
                  <a:gd name="T51" fmla="*/ 9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3" h="320">
                    <a:moveTo>
                      <a:pt x="0" y="99"/>
                    </a:moveTo>
                    <a:lnTo>
                      <a:pt x="0" y="99"/>
                    </a:lnTo>
                    <a:cubicBezTo>
                      <a:pt x="1" y="99"/>
                      <a:pt x="1" y="99"/>
                      <a:pt x="1" y="99"/>
                    </a:cubicBezTo>
                    <a:lnTo>
                      <a:pt x="81" y="99"/>
                    </a:lnTo>
                    <a:cubicBezTo>
                      <a:pt x="96" y="99"/>
                      <a:pt x="108" y="111"/>
                      <a:pt x="108" y="126"/>
                    </a:cubicBezTo>
                    <a:lnTo>
                      <a:pt x="108" y="254"/>
                    </a:lnTo>
                    <a:lnTo>
                      <a:pt x="189" y="254"/>
                    </a:lnTo>
                    <a:lnTo>
                      <a:pt x="189" y="294"/>
                    </a:lnTo>
                    <a:lnTo>
                      <a:pt x="136" y="294"/>
                    </a:lnTo>
                    <a:lnTo>
                      <a:pt x="136" y="320"/>
                    </a:lnTo>
                    <a:lnTo>
                      <a:pt x="269" y="320"/>
                    </a:lnTo>
                    <a:lnTo>
                      <a:pt x="269" y="294"/>
                    </a:lnTo>
                    <a:lnTo>
                      <a:pt x="232" y="294"/>
                    </a:lnTo>
                    <a:cubicBezTo>
                      <a:pt x="231" y="294"/>
                      <a:pt x="229" y="294"/>
                      <a:pt x="228" y="294"/>
                    </a:cubicBezTo>
                    <a:cubicBezTo>
                      <a:pt x="223" y="293"/>
                      <a:pt x="219" y="291"/>
                      <a:pt x="216" y="288"/>
                    </a:cubicBezTo>
                    <a:cubicBezTo>
                      <a:pt x="210" y="283"/>
                      <a:pt x="206" y="276"/>
                      <a:pt x="206" y="267"/>
                    </a:cubicBezTo>
                    <a:lnTo>
                      <a:pt x="206" y="254"/>
                    </a:lnTo>
                    <a:lnTo>
                      <a:pt x="206" y="134"/>
                    </a:lnTo>
                    <a:cubicBezTo>
                      <a:pt x="206" y="119"/>
                      <a:pt x="218" y="107"/>
                      <a:pt x="232" y="107"/>
                    </a:cubicBezTo>
                    <a:lnTo>
                      <a:pt x="403" y="107"/>
                    </a:lnTo>
                    <a:lnTo>
                      <a:pt x="403" y="71"/>
                    </a:lnTo>
                    <a:cubicBezTo>
                      <a:pt x="385" y="82"/>
                      <a:pt x="365" y="89"/>
                      <a:pt x="343" y="89"/>
                    </a:cubicBezTo>
                    <a:cubicBezTo>
                      <a:pt x="290" y="89"/>
                      <a:pt x="245" y="51"/>
                      <a:pt x="235" y="0"/>
                    </a:cubicBezTo>
                    <a:lnTo>
                      <a:pt x="107" y="0"/>
                    </a:lnTo>
                    <a:lnTo>
                      <a:pt x="0" y="0"/>
                    </a:lnTo>
                    <a:lnTo>
                      <a:pt x="0" y="99"/>
                    </a:ln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sp>
        <p:nvSpPr>
          <p:cNvPr id="2" name="TextBox 1">
            <a:extLst>
              <a:ext uri="{FF2B5EF4-FFF2-40B4-BE49-F238E27FC236}">
                <a16:creationId xmlns:a16="http://schemas.microsoft.com/office/drawing/2014/main" id="{338F8CC3-7997-4CE0-A6DC-83B90E193F17}"/>
              </a:ext>
            </a:extLst>
          </p:cNvPr>
          <p:cNvSpPr txBox="1"/>
          <p:nvPr/>
        </p:nvSpPr>
        <p:spPr>
          <a:xfrm>
            <a:off x="8129378" y="377777"/>
            <a:ext cx="3986829" cy="369332"/>
          </a:xfrm>
          <a:prstGeom prst="rect">
            <a:avLst/>
          </a:prstGeom>
          <a:noFill/>
        </p:spPr>
        <p:txBody>
          <a:bodyPr wrap="square" rtlCol="0">
            <a:spAutoFit/>
          </a:bodyPr>
          <a:lstStyle/>
          <a:p>
            <a:pPr algn="r"/>
            <a:r>
              <a:rPr lang="en-US" dirty="0">
                <a:solidFill>
                  <a:schemeClr val="tx2"/>
                </a:solidFill>
                <a:hlinkClick r:id="rId3">
                  <a:extLst>
                    <a:ext uri="{A12FA001-AC4F-418D-AE19-62706E023703}">
                      <ahyp:hlinkClr xmlns:ahyp="http://schemas.microsoft.com/office/drawing/2018/hyperlinkcolor" val="tx"/>
                    </a:ext>
                  </a:extLst>
                </a:hlinkClick>
              </a:rPr>
              <a:t>Cloud adoption motivations</a:t>
            </a:r>
            <a:endParaRPr lang="en-US" dirty="0">
              <a:solidFill>
                <a:schemeClr val="tx2"/>
              </a:solidFill>
            </a:endParaRPr>
          </a:p>
        </p:txBody>
      </p:sp>
    </p:spTree>
    <p:extLst>
      <p:ext uri="{BB962C8B-B14F-4D97-AF65-F5344CB8AC3E}">
        <p14:creationId xmlns:p14="http://schemas.microsoft.com/office/powerpoint/2010/main" val="1825250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250"/>
                                        <p:tgtEl>
                                          <p:spTgt spid="257"/>
                                        </p:tgtEl>
                                      </p:cBhvr>
                                    </p:animEffect>
                                  </p:childTnLst>
                                </p:cTn>
                              </p:par>
                              <p:par>
                                <p:cTn id="8" presetID="10" presetClass="entr" presetSubtype="0" fill="hold" nodeType="withEffect">
                                  <p:stCondLst>
                                    <p:cond delay="0"/>
                                  </p:stCondLst>
                                  <p:childTnLst>
                                    <p:set>
                                      <p:cBhvr>
                                        <p:cTn id="9" dur="1" fill="hold">
                                          <p:stCondLst>
                                            <p:cond delay="0"/>
                                          </p:stCondLst>
                                        </p:cTn>
                                        <p:tgtEl>
                                          <p:spTgt spid="249"/>
                                        </p:tgtEl>
                                        <p:attrNameLst>
                                          <p:attrName>style.visibility</p:attrName>
                                        </p:attrNameLst>
                                      </p:cBhvr>
                                      <p:to>
                                        <p:strVal val="visible"/>
                                      </p:to>
                                    </p:set>
                                    <p:animEffect transition="in" filter="fade">
                                      <p:cBhvr>
                                        <p:cTn id="10" dur="250"/>
                                        <p:tgtEl>
                                          <p:spTgt spid="249"/>
                                        </p:tgtEl>
                                      </p:cBhvr>
                                    </p:animEffect>
                                  </p:childTnLst>
                                </p:cTn>
                              </p:par>
                              <p:par>
                                <p:cTn id="11" presetID="10" presetClass="entr" presetSubtype="0" fill="hold" nodeType="withEffect">
                                  <p:stCondLst>
                                    <p:cond delay="0"/>
                                  </p:stCondLst>
                                  <p:childTnLst>
                                    <p:set>
                                      <p:cBhvr>
                                        <p:cTn id="12" dur="1" fill="hold">
                                          <p:stCondLst>
                                            <p:cond delay="0"/>
                                          </p:stCondLst>
                                        </p:cTn>
                                        <p:tgtEl>
                                          <p:spTgt spid="240"/>
                                        </p:tgtEl>
                                        <p:attrNameLst>
                                          <p:attrName>style.visibility</p:attrName>
                                        </p:attrNameLst>
                                      </p:cBhvr>
                                      <p:to>
                                        <p:strVal val="visible"/>
                                      </p:to>
                                    </p:set>
                                    <p:animEffect transition="in" filter="fade">
                                      <p:cBhvr>
                                        <p:cTn id="13" dur="250"/>
                                        <p:tgtEl>
                                          <p:spTgt spid="240"/>
                                        </p:tgtEl>
                                      </p:cBhvr>
                                    </p:animEffect>
                                  </p:childTnLst>
                                </p:cTn>
                              </p:par>
                              <p:par>
                                <p:cTn id="14" presetID="10" presetClass="entr" presetSubtype="0" fill="hold" nodeType="withEffect">
                                  <p:stCondLst>
                                    <p:cond delay="0"/>
                                  </p:stCondLst>
                                  <p:childTnLst>
                                    <p:set>
                                      <p:cBhvr>
                                        <p:cTn id="15" dur="1" fill="hold">
                                          <p:stCondLst>
                                            <p:cond delay="0"/>
                                          </p:stCondLst>
                                        </p:cTn>
                                        <p:tgtEl>
                                          <p:spTgt spid="233"/>
                                        </p:tgtEl>
                                        <p:attrNameLst>
                                          <p:attrName>style.visibility</p:attrName>
                                        </p:attrNameLst>
                                      </p:cBhvr>
                                      <p:to>
                                        <p:strVal val="visible"/>
                                      </p:to>
                                    </p:set>
                                    <p:animEffect transition="in" filter="fade">
                                      <p:cBhvr>
                                        <p:cTn id="16" dur="250"/>
                                        <p:tgtEl>
                                          <p:spTgt spid="233"/>
                                        </p:tgtEl>
                                      </p:cBhvr>
                                    </p:animEffect>
                                  </p:childTnLst>
                                </p:cTn>
                              </p:par>
                              <p:par>
                                <p:cTn id="17" presetID="10" presetClass="entr" presetSubtype="0" fill="hold" nodeType="withEffect">
                                  <p:stCondLst>
                                    <p:cond delay="0"/>
                                  </p:stCondLst>
                                  <p:childTnLst>
                                    <p:set>
                                      <p:cBhvr>
                                        <p:cTn id="18" dur="1" fill="hold">
                                          <p:stCondLst>
                                            <p:cond delay="0"/>
                                          </p:stCondLst>
                                        </p:cTn>
                                        <p:tgtEl>
                                          <p:spTgt spid="224"/>
                                        </p:tgtEl>
                                        <p:attrNameLst>
                                          <p:attrName>style.visibility</p:attrName>
                                        </p:attrNameLst>
                                      </p:cBhvr>
                                      <p:to>
                                        <p:strVal val="visible"/>
                                      </p:to>
                                    </p:set>
                                    <p:animEffect transition="in" filter="fade">
                                      <p:cBhvr>
                                        <p:cTn id="19" dur="250"/>
                                        <p:tgtEl>
                                          <p:spTgt spid="224"/>
                                        </p:tgtEl>
                                      </p:cBhvr>
                                    </p:animEffect>
                                  </p:childTnLst>
                                </p:cTn>
                              </p:par>
                              <p:par>
                                <p:cTn id="20" presetID="10" presetClass="entr" presetSubtype="0" fill="hold" nodeType="withEffect">
                                  <p:stCondLst>
                                    <p:cond delay="0"/>
                                  </p:stCondLst>
                                  <p:childTnLst>
                                    <p:set>
                                      <p:cBhvr>
                                        <p:cTn id="21" dur="1" fill="hold">
                                          <p:stCondLst>
                                            <p:cond delay="0"/>
                                          </p:stCondLst>
                                        </p:cTn>
                                        <p:tgtEl>
                                          <p:spTgt spid="206"/>
                                        </p:tgtEl>
                                        <p:attrNameLst>
                                          <p:attrName>style.visibility</p:attrName>
                                        </p:attrNameLst>
                                      </p:cBhvr>
                                      <p:to>
                                        <p:strVal val="visible"/>
                                      </p:to>
                                    </p:set>
                                    <p:animEffect transition="in" filter="fade">
                                      <p:cBhvr>
                                        <p:cTn id="22" dur="250"/>
                                        <p:tgtEl>
                                          <p:spTgt spid="206"/>
                                        </p:tgtEl>
                                      </p:cBhvr>
                                    </p:animEffect>
                                  </p:childTnLst>
                                </p:cTn>
                              </p:par>
                              <p:par>
                                <p:cTn id="23" presetID="10" presetClass="entr" presetSubtype="0" fill="hold" nodeType="withEffect">
                                  <p:stCondLst>
                                    <p:cond delay="0"/>
                                  </p:stCondLst>
                                  <p:childTnLst>
                                    <p:set>
                                      <p:cBhvr>
                                        <p:cTn id="24" dur="1" fill="hold">
                                          <p:stCondLst>
                                            <p:cond delay="0"/>
                                          </p:stCondLst>
                                        </p:cTn>
                                        <p:tgtEl>
                                          <p:spTgt spid="214"/>
                                        </p:tgtEl>
                                        <p:attrNameLst>
                                          <p:attrName>style.visibility</p:attrName>
                                        </p:attrNameLst>
                                      </p:cBhvr>
                                      <p:to>
                                        <p:strVal val="visible"/>
                                      </p:to>
                                    </p:set>
                                    <p:animEffect transition="in" filter="fade">
                                      <p:cBhvr>
                                        <p:cTn id="25" dur="250"/>
                                        <p:tgtEl>
                                          <p:spTgt spid="214"/>
                                        </p:tgtEl>
                                      </p:cBhvr>
                                    </p:animEffect>
                                  </p:childTnLst>
                                </p:cTn>
                              </p:par>
                              <p:par>
                                <p:cTn id="26" presetID="10" presetClass="entr" presetSubtype="0" fill="hold" nodeType="withEffect">
                                  <p:stCondLst>
                                    <p:cond delay="0"/>
                                  </p:stCondLst>
                                  <p:childTnLst>
                                    <p:set>
                                      <p:cBhvr>
                                        <p:cTn id="27" dur="1" fill="hold">
                                          <p:stCondLst>
                                            <p:cond delay="0"/>
                                          </p:stCondLst>
                                        </p:cTn>
                                        <p:tgtEl>
                                          <p:spTgt spid="198"/>
                                        </p:tgtEl>
                                        <p:attrNameLst>
                                          <p:attrName>style.visibility</p:attrName>
                                        </p:attrNameLst>
                                      </p:cBhvr>
                                      <p:to>
                                        <p:strVal val="visible"/>
                                      </p:to>
                                    </p:set>
                                    <p:animEffect transition="in" filter="fade">
                                      <p:cBhvr>
                                        <p:cTn id="28" dur="250"/>
                                        <p:tgtEl>
                                          <p:spTgt spid="198"/>
                                        </p:tgtEl>
                                      </p:cBhvr>
                                    </p:animEffect>
                                  </p:childTnLst>
                                </p:cTn>
                              </p:par>
                              <p:par>
                                <p:cTn id="29" presetID="64" presetClass="path" presetSubtype="0" decel="100000" fill="hold" nodeType="withEffect">
                                  <p:stCondLst>
                                    <p:cond delay="0"/>
                                  </p:stCondLst>
                                  <p:childTnLst>
                                    <p:animMotion origin="layout" path="M 0.07864 0.09399 L 2.70833E-6 -4.44444E-6 " pathEditMode="relative" rAng="0" ptsTypes="AA">
                                      <p:cBhvr>
                                        <p:cTn id="30" dur="750" fill="hold"/>
                                        <p:tgtEl>
                                          <p:spTgt spid="257"/>
                                        </p:tgtEl>
                                        <p:attrNameLst>
                                          <p:attrName>ppt_x</p:attrName>
                                          <p:attrName>ppt_y</p:attrName>
                                        </p:attrNameLst>
                                      </p:cBhvr>
                                      <p:rCtr x="-3932" y="-4699"/>
                                    </p:animMotion>
                                  </p:childTnLst>
                                </p:cTn>
                              </p:par>
                              <p:par>
                                <p:cTn id="31" presetID="64" presetClass="path" presetSubtype="0" decel="100000" fill="hold" nodeType="withEffect">
                                  <p:stCondLst>
                                    <p:cond delay="0"/>
                                  </p:stCondLst>
                                  <p:childTnLst>
                                    <p:animMotion origin="layout" path="M 0.02461 0.1544 L -3.95833E-6 2.96296E-6 " pathEditMode="relative" rAng="0" ptsTypes="AA">
                                      <p:cBhvr>
                                        <p:cTn id="32" dur="750" fill="hold"/>
                                        <p:tgtEl>
                                          <p:spTgt spid="249"/>
                                        </p:tgtEl>
                                        <p:attrNameLst>
                                          <p:attrName>ppt_x</p:attrName>
                                          <p:attrName>ppt_y</p:attrName>
                                        </p:attrNameLst>
                                      </p:cBhvr>
                                      <p:rCtr x="-1237" y="-7731"/>
                                    </p:animMotion>
                                  </p:childTnLst>
                                </p:cTn>
                              </p:par>
                              <p:par>
                                <p:cTn id="33" presetID="64" presetClass="path" presetSubtype="0" decel="100000" fill="hold" nodeType="withEffect">
                                  <p:stCondLst>
                                    <p:cond delay="0"/>
                                  </p:stCondLst>
                                  <p:childTnLst>
                                    <p:animMotion origin="layout" path="M 0.17682 0.06667 L 3.95833E-6 -1.11111E-6 " pathEditMode="relative" rAng="0" ptsTypes="AA">
                                      <p:cBhvr>
                                        <p:cTn id="34" dur="750" fill="hold"/>
                                        <p:tgtEl>
                                          <p:spTgt spid="240"/>
                                        </p:tgtEl>
                                        <p:attrNameLst>
                                          <p:attrName>ppt_x</p:attrName>
                                          <p:attrName>ppt_y</p:attrName>
                                        </p:attrNameLst>
                                      </p:cBhvr>
                                      <p:rCtr x="-8841" y="-3333"/>
                                    </p:animMotion>
                                  </p:childTnLst>
                                </p:cTn>
                              </p:par>
                              <p:par>
                                <p:cTn id="35" presetID="64" presetClass="path" presetSubtype="0" decel="100000" fill="hold" nodeType="withEffect">
                                  <p:stCondLst>
                                    <p:cond delay="0"/>
                                  </p:stCondLst>
                                  <p:childTnLst>
                                    <p:animMotion origin="layout" path="M 0.10807 0.22986 L -1.66667E-6 3.7037E-6 " pathEditMode="relative" rAng="0" ptsTypes="AA">
                                      <p:cBhvr>
                                        <p:cTn id="36" dur="750" fill="hold"/>
                                        <p:tgtEl>
                                          <p:spTgt spid="233"/>
                                        </p:tgtEl>
                                        <p:attrNameLst>
                                          <p:attrName>ppt_x</p:attrName>
                                          <p:attrName>ppt_y</p:attrName>
                                        </p:attrNameLst>
                                      </p:cBhvr>
                                      <p:rCtr x="-5404" y="-11505"/>
                                    </p:animMotion>
                                  </p:childTnLst>
                                </p:cTn>
                              </p:par>
                              <p:par>
                                <p:cTn id="37" presetID="64" presetClass="path" presetSubtype="0" decel="100000" fill="hold" nodeType="withEffect">
                                  <p:stCondLst>
                                    <p:cond delay="0"/>
                                  </p:stCondLst>
                                  <p:childTnLst>
                                    <p:animMotion origin="layout" path="M -0.1211 0.10324 L 3.75E-6 -3.7037E-6 " pathEditMode="relative" rAng="0" ptsTypes="AA">
                                      <p:cBhvr>
                                        <p:cTn id="38" dur="750" fill="hold"/>
                                        <p:tgtEl>
                                          <p:spTgt spid="224"/>
                                        </p:tgtEl>
                                        <p:attrNameLst>
                                          <p:attrName>ppt_x</p:attrName>
                                          <p:attrName>ppt_y</p:attrName>
                                        </p:attrNameLst>
                                      </p:cBhvr>
                                      <p:rCtr x="6055" y="-5162"/>
                                    </p:animMotion>
                                  </p:childTnLst>
                                </p:cTn>
                              </p:par>
                              <p:par>
                                <p:cTn id="39" presetID="64" presetClass="path" presetSubtype="0" decel="100000" fill="hold" nodeType="withEffect">
                                  <p:stCondLst>
                                    <p:cond delay="0"/>
                                  </p:stCondLst>
                                  <p:childTnLst>
                                    <p:animMotion origin="layout" path="M -0.14739 0.04653 L -2.70833E-6 1.48148E-6 " pathEditMode="relative" rAng="0" ptsTypes="AA">
                                      <p:cBhvr>
                                        <p:cTn id="40" dur="750" fill="hold"/>
                                        <p:tgtEl>
                                          <p:spTgt spid="206"/>
                                        </p:tgtEl>
                                        <p:attrNameLst>
                                          <p:attrName>ppt_x</p:attrName>
                                          <p:attrName>ppt_y</p:attrName>
                                        </p:attrNameLst>
                                      </p:cBhvr>
                                      <p:rCtr x="7370" y="-2338"/>
                                    </p:animMotion>
                                  </p:childTnLst>
                                </p:cTn>
                              </p:par>
                              <p:par>
                                <p:cTn id="41" presetID="64" presetClass="path" presetSubtype="0" decel="100000" fill="hold" nodeType="withEffect">
                                  <p:stCondLst>
                                    <p:cond delay="0"/>
                                  </p:stCondLst>
                                  <p:childTnLst>
                                    <p:animMotion origin="layout" path="M -0.0888 0.18403 L 1.25E-6 -3.7037E-7 " pathEditMode="relative" rAng="0" ptsTypes="AA">
                                      <p:cBhvr>
                                        <p:cTn id="42" dur="750" fill="hold"/>
                                        <p:tgtEl>
                                          <p:spTgt spid="214"/>
                                        </p:tgtEl>
                                        <p:attrNameLst>
                                          <p:attrName>ppt_x</p:attrName>
                                          <p:attrName>ppt_y</p:attrName>
                                        </p:attrNameLst>
                                      </p:cBhvr>
                                      <p:rCtr x="4440" y="-9213"/>
                                    </p:animMotion>
                                  </p:childTnLst>
                                </p:cTn>
                              </p:par>
                              <p:par>
                                <p:cTn id="43" presetID="64" presetClass="path" presetSubtype="0" decel="100000" fill="hold" nodeType="withEffect">
                                  <p:stCondLst>
                                    <p:cond delay="0"/>
                                  </p:stCondLst>
                                  <p:childTnLst>
                                    <p:animMotion origin="layout" path="M -0.0237 0.18356 L 2.29167E-6 4.07407E-6 " pathEditMode="relative" rAng="0" ptsTypes="AA">
                                      <p:cBhvr>
                                        <p:cTn id="44" dur="750" fill="hold"/>
                                        <p:tgtEl>
                                          <p:spTgt spid="198"/>
                                        </p:tgtEl>
                                        <p:attrNameLst>
                                          <p:attrName>ppt_x</p:attrName>
                                          <p:attrName>ppt_y</p:attrName>
                                        </p:attrNameLst>
                                      </p:cBhvr>
                                      <p:rCtr x="1185" y="-9190"/>
                                    </p:animMotion>
                                  </p:childTnLst>
                                </p:cTn>
                              </p:par>
                              <p:par>
                                <p:cTn id="45" presetID="10" presetClass="entr" presetSubtype="0" fill="hold" grpId="0" nodeType="withEffect">
                                  <p:stCondLst>
                                    <p:cond delay="50"/>
                                  </p:stCondLst>
                                  <p:childTnLst>
                                    <p:set>
                                      <p:cBhvr>
                                        <p:cTn id="46" dur="1" fill="hold">
                                          <p:stCondLst>
                                            <p:cond delay="0"/>
                                          </p:stCondLst>
                                        </p:cTn>
                                        <p:tgtEl>
                                          <p:spTgt spid="188"/>
                                        </p:tgtEl>
                                        <p:attrNameLst>
                                          <p:attrName>style.visibility</p:attrName>
                                        </p:attrNameLst>
                                      </p:cBhvr>
                                      <p:to>
                                        <p:strVal val="visible"/>
                                      </p:to>
                                    </p:set>
                                    <p:animEffect transition="in" filter="fade">
                                      <p:cBhvr>
                                        <p:cTn id="47" dur="500"/>
                                        <p:tgtEl>
                                          <p:spTgt spid="188"/>
                                        </p:tgtEl>
                                      </p:cBhvr>
                                    </p:animEffect>
                                  </p:childTnLst>
                                </p:cTn>
                              </p:par>
                              <p:par>
                                <p:cTn id="48" presetID="42" presetClass="path" presetSubtype="0" decel="100000" fill="hold" grpId="1" nodeType="withEffect">
                                  <p:stCondLst>
                                    <p:cond delay="50"/>
                                  </p:stCondLst>
                                  <p:childTnLst>
                                    <p:animMotion origin="layout" path="M 8.33333E-7 2.96296E-6 L 8.33333E-7 0.12754 " pathEditMode="relative" rAng="0" ptsTypes="AA">
                                      <p:cBhvr>
                                        <p:cTn id="49" dur="500" spd="-100000" fill="hold"/>
                                        <p:tgtEl>
                                          <p:spTgt spid="188"/>
                                        </p:tgtEl>
                                        <p:attrNameLst>
                                          <p:attrName>ppt_x</p:attrName>
                                          <p:attrName>ppt_y</p:attrName>
                                        </p:attrNameLst>
                                      </p:cBhvr>
                                      <p:rCtr x="0" y="6366"/>
                                    </p:animMotion>
                                  </p:childTnLst>
                                </p:cTn>
                              </p:par>
                              <p:par>
                                <p:cTn id="50" presetID="10" presetClass="entr" presetSubtype="0" fill="hold" grpId="0" nodeType="withEffect">
                                  <p:stCondLst>
                                    <p:cond delay="0"/>
                                  </p:stCondLst>
                                  <p:childTnLst>
                                    <p:set>
                                      <p:cBhvr>
                                        <p:cTn id="51" dur="1" fill="hold">
                                          <p:stCondLst>
                                            <p:cond delay="0"/>
                                          </p:stCondLst>
                                        </p:cTn>
                                        <p:tgtEl>
                                          <p:spTgt spid="196"/>
                                        </p:tgtEl>
                                        <p:attrNameLst>
                                          <p:attrName>style.visibility</p:attrName>
                                        </p:attrNameLst>
                                      </p:cBhvr>
                                      <p:to>
                                        <p:strVal val="visible"/>
                                      </p:to>
                                    </p:set>
                                    <p:animEffect transition="in" filter="fade">
                                      <p:cBhvr>
                                        <p:cTn id="52" dur="500"/>
                                        <p:tgtEl>
                                          <p:spTgt spid="196"/>
                                        </p:tgtEl>
                                      </p:cBhvr>
                                    </p:animEffect>
                                  </p:childTnLst>
                                </p:cTn>
                              </p:par>
                              <p:par>
                                <p:cTn id="53" presetID="42" presetClass="path" presetSubtype="0" decel="100000" fill="hold" grpId="1" nodeType="withEffect">
                                  <p:stCondLst>
                                    <p:cond delay="0"/>
                                  </p:stCondLst>
                                  <p:childTnLst>
                                    <p:animMotion origin="layout" path="M -2.08333E-6 4.44444E-6 L -2.08333E-6 0.12754 " pathEditMode="relative" rAng="0" ptsTypes="AA">
                                      <p:cBhvr>
                                        <p:cTn id="54" dur="500" spd="-100000" fill="hold"/>
                                        <p:tgtEl>
                                          <p:spTgt spid="196"/>
                                        </p:tgtEl>
                                        <p:attrNameLst>
                                          <p:attrName>ppt_x</p:attrName>
                                          <p:attrName>ppt_y</p:attrName>
                                        </p:attrNameLst>
                                      </p:cBhvr>
                                      <p:rCtr x="0" y="6366"/>
                                    </p:animMotion>
                                  </p:childTnLst>
                                </p:cTn>
                              </p:par>
                              <p:par>
                                <p:cTn id="55" presetID="10" presetClass="entr" presetSubtype="0" fill="hold" grpId="0" nodeType="withEffect">
                                  <p:stCondLst>
                                    <p:cond delay="0"/>
                                  </p:stCondLst>
                                  <p:childTnLst>
                                    <p:set>
                                      <p:cBhvr>
                                        <p:cTn id="56" dur="1" fill="hold">
                                          <p:stCondLst>
                                            <p:cond delay="0"/>
                                          </p:stCondLst>
                                        </p:cTn>
                                        <p:tgtEl>
                                          <p:spTgt spid="197"/>
                                        </p:tgtEl>
                                        <p:attrNameLst>
                                          <p:attrName>style.visibility</p:attrName>
                                        </p:attrNameLst>
                                      </p:cBhvr>
                                      <p:to>
                                        <p:strVal val="visible"/>
                                      </p:to>
                                    </p:set>
                                    <p:animEffect transition="in" filter="fade">
                                      <p:cBhvr>
                                        <p:cTn id="57" dur="500"/>
                                        <p:tgtEl>
                                          <p:spTgt spid="197"/>
                                        </p:tgtEl>
                                      </p:cBhvr>
                                    </p:animEffect>
                                  </p:childTnLst>
                                </p:cTn>
                              </p:par>
                              <p:par>
                                <p:cTn id="58" presetID="42" presetClass="path" presetSubtype="0" decel="100000" fill="hold" grpId="1" nodeType="withEffect">
                                  <p:stCondLst>
                                    <p:cond delay="0"/>
                                  </p:stCondLst>
                                  <p:childTnLst>
                                    <p:animMotion origin="layout" path="M -4.16667E-6 -2.59259E-6 L -4.16667E-6 0.12755 " pathEditMode="relative" rAng="0" ptsTypes="AA">
                                      <p:cBhvr>
                                        <p:cTn id="59" dur="500" spd="-100000" fill="hold"/>
                                        <p:tgtEl>
                                          <p:spTgt spid="197"/>
                                        </p:tgtEl>
                                        <p:attrNameLst>
                                          <p:attrName>ppt_x</p:attrName>
                                          <p:attrName>ppt_y</p:attrName>
                                        </p:attrNameLst>
                                      </p:cBhvr>
                                      <p:rCtr x="0" y="6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8" grpId="1" animBg="1"/>
      <p:bldP spid="196" grpId="0" animBg="1"/>
      <p:bldP spid="196" grpId="1" animBg="1"/>
      <p:bldP spid="197" grpId="0"/>
      <p:bldP spid="197"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9EB3-9ECD-48CB-8E85-7496B4D2D9D4}"/>
              </a:ext>
            </a:extLst>
          </p:cNvPr>
          <p:cNvSpPr>
            <a:spLocks noGrp="1"/>
          </p:cNvSpPr>
          <p:nvPr>
            <p:ph type="title"/>
          </p:nvPr>
        </p:nvSpPr>
        <p:spPr/>
        <p:txBody>
          <a:bodyPr/>
          <a:lstStyle/>
          <a:p>
            <a:r>
              <a:rPr lang="en-US" sz="2750">
                <a:solidFill>
                  <a:schemeClr val="tx1"/>
                </a:solidFill>
                <a:cs typeface="Segoe UI"/>
              </a:rPr>
              <a:t>Modernizing your .NET applications to Azure App Service &amp; Azure SQL   </a:t>
            </a:r>
            <a:endParaRPr lang="en-US" sz="2750">
              <a:solidFill>
                <a:schemeClr val="tx1"/>
              </a:solidFill>
            </a:endParaRPr>
          </a:p>
        </p:txBody>
      </p:sp>
      <p:sp>
        <p:nvSpPr>
          <p:cNvPr id="56" name="TextBox 55">
            <a:extLst>
              <a:ext uri="{FF2B5EF4-FFF2-40B4-BE49-F238E27FC236}">
                <a16:creationId xmlns:a16="http://schemas.microsoft.com/office/drawing/2014/main" id="{786529E2-98AD-482D-98CC-D7E880B94F73}"/>
              </a:ext>
            </a:extLst>
          </p:cNvPr>
          <p:cNvSpPr txBox="1"/>
          <p:nvPr/>
        </p:nvSpPr>
        <p:spPr>
          <a:xfrm>
            <a:off x="5289188" y="2958516"/>
            <a:ext cx="1780484" cy="553998"/>
          </a:xfrm>
          <a:prstGeom prst="rect">
            <a:avLst/>
          </a:prstGeom>
          <a:noFill/>
          <a:ln w="38100">
            <a:noFill/>
            <a:prstDash val="dash"/>
          </a:ln>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w="3175">
                  <a:noFill/>
                </a:ln>
                <a:effectLst/>
                <a:uLnTx/>
                <a:uFillTx/>
                <a:latin typeface="Segoe UI Semibold"/>
                <a:ea typeface="+mn-ea"/>
                <a:cs typeface="Segoe UI" pitchFamily="34" charset="0"/>
              </a:rPr>
              <a:t>Azure Migrate</a:t>
            </a:r>
            <a:br>
              <a:rPr kumimoji="0" lang="en-US" sz="1800" b="0" i="0" u="none" strike="noStrike" kern="0" cap="none" spc="0" normalizeH="0" baseline="0" noProof="0" dirty="0">
                <a:ln w="3175">
                  <a:noFill/>
                </a:ln>
                <a:effectLst/>
                <a:uLnTx/>
                <a:uFillTx/>
                <a:latin typeface="Segoe UI Semibold"/>
                <a:ea typeface="+mn-ea"/>
                <a:cs typeface="Segoe UI" pitchFamily="34" charset="0"/>
              </a:rPr>
            </a:br>
            <a:r>
              <a:rPr kumimoji="0" lang="en-US" sz="1800" b="0" i="0" u="none" strike="noStrike" kern="0" cap="none" spc="0" normalizeH="0" baseline="0" noProof="0" dirty="0">
                <a:ln w="3175">
                  <a:noFill/>
                </a:ln>
                <a:solidFill>
                  <a:schemeClr val="tx2"/>
                </a:solidFill>
                <a:effectLst/>
                <a:uLnTx/>
                <a:uFillTx/>
                <a:latin typeface="Segoe UI Semibold"/>
                <a:ea typeface="+mn-ea"/>
                <a:cs typeface="Segoe UI" pitchFamily="34" charset="0"/>
              </a:rPr>
              <a:t>Server Migration</a:t>
            </a:r>
          </a:p>
        </p:txBody>
      </p:sp>
      <p:sp>
        <p:nvSpPr>
          <p:cNvPr id="100" name="TextBox 99">
            <a:extLst>
              <a:ext uri="{FF2B5EF4-FFF2-40B4-BE49-F238E27FC236}">
                <a16:creationId xmlns:a16="http://schemas.microsoft.com/office/drawing/2014/main" id="{2F42EC87-E343-4237-8CF6-53581893A4C6}"/>
              </a:ext>
            </a:extLst>
          </p:cNvPr>
          <p:cNvSpPr txBox="1"/>
          <p:nvPr/>
        </p:nvSpPr>
        <p:spPr>
          <a:xfrm>
            <a:off x="5289188" y="4619824"/>
            <a:ext cx="1780484" cy="830997"/>
          </a:xfrm>
          <a:prstGeom prst="rect">
            <a:avLst/>
          </a:prstGeom>
          <a:noFill/>
          <a:ln w="38100">
            <a:noFill/>
            <a:prstDash val="dash"/>
          </a:ln>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w="3175">
                  <a:noFill/>
                </a:ln>
                <a:effectLst/>
                <a:uLnTx/>
                <a:uFillTx/>
                <a:latin typeface="Segoe UI Semibold"/>
                <a:ea typeface="+mn-ea"/>
                <a:cs typeface="Segoe UI" pitchFamily="34" charset="0"/>
              </a:rPr>
              <a:t>Azure Migrate </a:t>
            </a:r>
            <a:r>
              <a:rPr kumimoji="0" lang="en-US" sz="1800" b="0" i="0" u="none" strike="noStrike" kern="0" cap="none" spc="0" normalizeH="0" baseline="0" noProof="0" dirty="0">
                <a:ln w="3175">
                  <a:noFill/>
                </a:ln>
                <a:solidFill>
                  <a:schemeClr val="tx2"/>
                </a:solidFill>
                <a:effectLst/>
                <a:uLnTx/>
                <a:uFillTx/>
                <a:latin typeface="Segoe UI Semibold"/>
                <a:ea typeface="+mn-ea"/>
                <a:cs typeface="Segoe UI" pitchFamily="34" charset="0"/>
              </a:rPr>
              <a:t>Database Migration</a:t>
            </a:r>
          </a:p>
        </p:txBody>
      </p:sp>
      <p:sp>
        <p:nvSpPr>
          <p:cNvPr id="35" name="Rectangle 34">
            <a:extLst>
              <a:ext uri="{FF2B5EF4-FFF2-40B4-BE49-F238E27FC236}">
                <a16:creationId xmlns:a16="http://schemas.microsoft.com/office/drawing/2014/main" id="{2E81BC15-B757-4219-A975-61DCC78AC9D0}"/>
              </a:ext>
            </a:extLst>
          </p:cNvPr>
          <p:cNvSpPr/>
          <p:nvPr/>
        </p:nvSpPr>
        <p:spPr bwMode="auto">
          <a:xfrm>
            <a:off x="434168" y="1581607"/>
            <a:ext cx="4646942" cy="4963656"/>
          </a:xfrm>
          <a:prstGeom prst="rect">
            <a:avLst/>
          </a:prstGeom>
          <a:solidFill>
            <a:schemeClr val="accent1"/>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latin typeface="+mj-lt"/>
                <a:ea typeface="Segoe UI" pitchFamily="34" charset="0"/>
                <a:cs typeface="Segoe UI" pitchFamily="34" charset="0"/>
              </a:rPr>
              <a:t>LOB App</a:t>
            </a:r>
          </a:p>
        </p:txBody>
      </p:sp>
      <p:sp>
        <p:nvSpPr>
          <p:cNvPr id="36" name="Rectangle 41">
            <a:extLst>
              <a:ext uri="{FF2B5EF4-FFF2-40B4-BE49-F238E27FC236}">
                <a16:creationId xmlns:a16="http://schemas.microsoft.com/office/drawing/2014/main" id="{A60FB0DC-F88C-4D6E-8FDF-4A00F22C0B05}"/>
              </a:ext>
            </a:extLst>
          </p:cNvPr>
          <p:cNvSpPr/>
          <p:nvPr/>
        </p:nvSpPr>
        <p:spPr bwMode="auto">
          <a:xfrm>
            <a:off x="567507" y="2346488"/>
            <a:ext cx="4380262" cy="1643815"/>
          </a:xfrm>
          <a:prstGeom prst="rect">
            <a:avLst/>
          </a:prstGeom>
          <a:noFill/>
          <a:ln w="12700" cap="flat" cmpd="sng" algn="ctr">
            <a:solidFill>
              <a:schemeClr val="tx1"/>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effectLst/>
                <a:uLnTx/>
                <a:uFillTx/>
                <a:ea typeface="+mn-ea"/>
                <a:cs typeface="Segoe UI" panose="020B0502040204020203" pitchFamily="34" charset="0"/>
              </a:rPr>
              <a:t>Web/App layer</a:t>
            </a:r>
            <a:br>
              <a:rPr kumimoji="0" lang="en-US" sz="1800" b="0" i="0" u="none" strike="noStrike" kern="0" cap="none" spc="0" normalizeH="0" baseline="0" noProof="0" dirty="0">
                <a:ln w="3175">
                  <a:noFill/>
                </a:ln>
                <a:effectLst/>
                <a:uLnTx/>
                <a:uFillTx/>
                <a:ea typeface="+mn-ea"/>
                <a:cs typeface="Segoe UI" panose="020B0502040204020203" pitchFamily="34" charset="0"/>
              </a:rPr>
            </a:br>
            <a:r>
              <a:rPr kumimoji="0" lang="en-US" sz="1800" b="0" i="0" u="none" strike="noStrike" kern="0" cap="none" spc="0" normalizeH="0" baseline="0" noProof="0" dirty="0">
                <a:ln w="3175">
                  <a:noFill/>
                </a:ln>
                <a:effectLst/>
                <a:uLnTx/>
                <a:uFillTx/>
                <a:ea typeface="+mn-ea"/>
                <a:cs typeface="Segoe UI" panose="020B0502040204020203" pitchFamily="34" charset="0"/>
              </a:rPr>
              <a:t>(.NET)</a:t>
            </a:r>
          </a:p>
        </p:txBody>
      </p:sp>
      <p:sp>
        <p:nvSpPr>
          <p:cNvPr id="37" name="Rectangle 41">
            <a:extLst>
              <a:ext uri="{FF2B5EF4-FFF2-40B4-BE49-F238E27FC236}">
                <a16:creationId xmlns:a16="http://schemas.microsoft.com/office/drawing/2014/main" id="{8842072D-B2FB-48BF-A823-C432808020F3}"/>
              </a:ext>
            </a:extLst>
          </p:cNvPr>
          <p:cNvSpPr/>
          <p:nvPr/>
        </p:nvSpPr>
        <p:spPr bwMode="auto">
          <a:xfrm>
            <a:off x="567507" y="4117959"/>
            <a:ext cx="4380262" cy="1643815"/>
          </a:xfrm>
          <a:prstGeom prst="rect">
            <a:avLst/>
          </a:prstGeom>
          <a:noFill/>
          <a:ln w="12700" cap="flat" cmpd="sng" algn="ctr">
            <a:solidFill>
              <a:schemeClr val="tx1"/>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effectLst/>
                <a:uLnTx/>
                <a:uFillTx/>
                <a:ea typeface="+mn-ea"/>
                <a:cs typeface="Segoe UI" panose="020B0502040204020203" pitchFamily="34" charset="0"/>
              </a:rPr>
              <a:t>Data layer</a:t>
            </a:r>
          </a:p>
        </p:txBody>
      </p:sp>
      <p:pic>
        <p:nvPicPr>
          <p:cNvPr id="46" name="Picture 45" descr="A picture containing drawing&#10;&#10;Description automatically generated">
            <a:extLst>
              <a:ext uri="{FF2B5EF4-FFF2-40B4-BE49-F238E27FC236}">
                <a16:creationId xmlns:a16="http://schemas.microsoft.com/office/drawing/2014/main" id="{979ED6FF-3DD9-4A55-A153-61978202E49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180" t="18325" r="24455" b="12066"/>
          <a:stretch/>
        </p:blipFill>
        <p:spPr>
          <a:xfrm>
            <a:off x="527130" y="5958676"/>
            <a:ext cx="1076325" cy="317953"/>
          </a:xfrm>
          <a:prstGeom prst="rect">
            <a:avLst/>
          </a:prstGeom>
        </p:spPr>
      </p:pic>
      <p:sp>
        <p:nvSpPr>
          <p:cNvPr id="47" name="TextBox 46">
            <a:extLst>
              <a:ext uri="{FF2B5EF4-FFF2-40B4-BE49-F238E27FC236}">
                <a16:creationId xmlns:a16="http://schemas.microsoft.com/office/drawing/2014/main" id="{942CD2F0-0E80-481D-AD76-53D7E6F2BCE8}"/>
              </a:ext>
            </a:extLst>
          </p:cNvPr>
          <p:cNvSpPr txBox="1"/>
          <p:nvPr/>
        </p:nvSpPr>
        <p:spPr>
          <a:xfrm>
            <a:off x="1868875" y="5994542"/>
            <a:ext cx="868027" cy="246221"/>
          </a:xfrm>
          <a:prstGeom prst="rect">
            <a:avLst/>
          </a:prstGeom>
          <a:noFill/>
        </p:spPr>
        <p:txBody>
          <a:bodyPr wrap="square" lIns="0" tIns="0" rIns="0" bIns="0" rtlCol="0">
            <a:spAutoFit/>
          </a:bodyPr>
          <a:lstStyle/>
          <a:p>
            <a:pPr algn="ctr"/>
            <a:r>
              <a:rPr lang="en-US" sz="1600" dirty="0"/>
              <a:t>VMware</a:t>
            </a:r>
          </a:p>
        </p:txBody>
      </p:sp>
      <p:sp>
        <p:nvSpPr>
          <p:cNvPr id="48" name="TextBox 47">
            <a:extLst>
              <a:ext uri="{FF2B5EF4-FFF2-40B4-BE49-F238E27FC236}">
                <a16:creationId xmlns:a16="http://schemas.microsoft.com/office/drawing/2014/main" id="{9BD71D4C-CB4E-4D2A-9EF1-070B535AA9EF}"/>
              </a:ext>
            </a:extLst>
          </p:cNvPr>
          <p:cNvSpPr txBox="1"/>
          <p:nvPr/>
        </p:nvSpPr>
        <p:spPr>
          <a:xfrm>
            <a:off x="3002322" y="5994542"/>
            <a:ext cx="431077" cy="246221"/>
          </a:xfrm>
          <a:prstGeom prst="rect">
            <a:avLst/>
          </a:prstGeom>
          <a:noFill/>
        </p:spPr>
        <p:txBody>
          <a:bodyPr wrap="square" lIns="0" tIns="0" rIns="0" bIns="0" rtlCol="0" anchor="t">
            <a:spAutoFit/>
          </a:bodyPr>
          <a:lstStyle/>
          <a:p>
            <a:pPr algn="ctr"/>
            <a:r>
              <a:rPr lang="en-US" sz="1600"/>
              <a:t>AWS</a:t>
            </a:r>
            <a:endParaRPr lang="en-US" sz="1600" dirty="0"/>
          </a:p>
        </p:txBody>
      </p:sp>
      <p:sp>
        <p:nvSpPr>
          <p:cNvPr id="49" name="TextBox 48">
            <a:extLst>
              <a:ext uri="{FF2B5EF4-FFF2-40B4-BE49-F238E27FC236}">
                <a16:creationId xmlns:a16="http://schemas.microsoft.com/office/drawing/2014/main" id="{311A09EF-65EE-46AF-A15D-9BCB09F2F1D7}"/>
              </a:ext>
            </a:extLst>
          </p:cNvPr>
          <p:cNvSpPr txBox="1"/>
          <p:nvPr/>
        </p:nvSpPr>
        <p:spPr>
          <a:xfrm>
            <a:off x="3698819" y="5994542"/>
            <a:ext cx="1271744" cy="246221"/>
          </a:xfrm>
          <a:prstGeom prst="rect">
            <a:avLst/>
          </a:prstGeom>
          <a:noFill/>
        </p:spPr>
        <p:txBody>
          <a:bodyPr wrap="square" lIns="0" tIns="0" rIns="0" bIns="0" rtlCol="0">
            <a:spAutoFit/>
          </a:bodyPr>
          <a:lstStyle/>
          <a:p>
            <a:pPr algn="ctr"/>
            <a:r>
              <a:rPr lang="en-US" sz="1600" dirty="0"/>
              <a:t>Google Cloud</a:t>
            </a:r>
          </a:p>
        </p:txBody>
      </p:sp>
      <p:sp>
        <p:nvSpPr>
          <p:cNvPr id="110" name="Rectangle 109">
            <a:extLst>
              <a:ext uri="{FF2B5EF4-FFF2-40B4-BE49-F238E27FC236}">
                <a16:creationId xmlns:a16="http://schemas.microsoft.com/office/drawing/2014/main" id="{00B8D2AB-2FFE-4E3A-B00F-6DCF9B53E117}"/>
              </a:ext>
            </a:extLst>
          </p:cNvPr>
          <p:cNvSpPr/>
          <p:nvPr/>
        </p:nvSpPr>
        <p:spPr bwMode="auto">
          <a:xfrm>
            <a:off x="7348364" y="1568579"/>
            <a:ext cx="4646942" cy="4963656"/>
          </a:xfrm>
          <a:prstGeom prst="rect">
            <a:avLst/>
          </a:prstGeom>
          <a:solidFill>
            <a:schemeClr val="accent1"/>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2"/>
                </a:solidFill>
                <a:latin typeface="+mj-lt"/>
                <a:ea typeface="Segoe UI" pitchFamily="34" charset="0"/>
                <a:cs typeface="Segoe UI" pitchFamily="34" charset="0"/>
              </a:rPr>
              <a:t>LOB App</a:t>
            </a:r>
          </a:p>
        </p:txBody>
      </p:sp>
      <p:sp>
        <p:nvSpPr>
          <p:cNvPr id="111" name="Rectangle 41">
            <a:extLst>
              <a:ext uri="{FF2B5EF4-FFF2-40B4-BE49-F238E27FC236}">
                <a16:creationId xmlns:a16="http://schemas.microsoft.com/office/drawing/2014/main" id="{FB6C7557-A435-4729-9CA1-06C61C69209C}"/>
              </a:ext>
            </a:extLst>
          </p:cNvPr>
          <p:cNvSpPr/>
          <p:nvPr/>
        </p:nvSpPr>
        <p:spPr bwMode="auto">
          <a:xfrm>
            <a:off x="7492847" y="2346488"/>
            <a:ext cx="4380262" cy="1643815"/>
          </a:xfrm>
          <a:prstGeom prst="rect">
            <a:avLst/>
          </a:prstGeom>
          <a:noFill/>
          <a:ln w="12700" cap="flat" cmpd="sng" algn="ctr">
            <a:solidFill>
              <a:schemeClr val="tx2"/>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chemeClr val="tx2"/>
                </a:solidFill>
                <a:effectLst/>
                <a:uLnTx/>
                <a:uFillTx/>
                <a:latin typeface="+mj-lt"/>
                <a:ea typeface="+mn-ea"/>
                <a:cs typeface="Segoe UI" panose="020B0502040204020203" pitchFamily="34" charset="0"/>
              </a:rPr>
              <a:t>Azure App Service</a:t>
            </a:r>
          </a:p>
        </p:txBody>
      </p:sp>
      <p:sp>
        <p:nvSpPr>
          <p:cNvPr id="112" name="Rectangle 41">
            <a:extLst>
              <a:ext uri="{FF2B5EF4-FFF2-40B4-BE49-F238E27FC236}">
                <a16:creationId xmlns:a16="http://schemas.microsoft.com/office/drawing/2014/main" id="{C86AFE73-B8B0-4B9B-8E8C-AF77C41D4610}"/>
              </a:ext>
            </a:extLst>
          </p:cNvPr>
          <p:cNvSpPr/>
          <p:nvPr/>
        </p:nvSpPr>
        <p:spPr bwMode="auto">
          <a:xfrm>
            <a:off x="7492847" y="4117959"/>
            <a:ext cx="4380262" cy="1643815"/>
          </a:xfrm>
          <a:prstGeom prst="rect">
            <a:avLst/>
          </a:prstGeom>
          <a:noFill/>
          <a:ln w="12700" cap="flat" cmpd="sng" algn="ctr">
            <a:solidFill>
              <a:schemeClr val="tx2"/>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chemeClr val="tx2"/>
                </a:solidFill>
                <a:effectLst/>
                <a:uLnTx/>
                <a:uFillTx/>
                <a:latin typeface="+mj-lt"/>
                <a:ea typeface="+mn-ea"/>
                <a:cs typeface="Segoe UI" panose="020B0502040204020203" pitchFamily="34" charset="0"/>
              </a:rPr>
              <a:t>Azure SQL</a:t>
            </a:r>
          </a:p>
        </p:txBody>
      </p:sp>
      <p:grpSp>
        <p:nvGrpSpPr>
          <p:cNvPr id="126" name="Group 125">
            <a:extLst>
              <a:ext uri="{FF2B5EF4-FFF2-40B4-BE49-F238E27FC236}">
                <a16:creationId xmlns:a16="http://schemas.microsoft.com/office/drawing/2014/main" id="{9FE75FBE-36AA-4C7E-AB09-BDA7EB88DE06}"/>
              </a:ext>
            </a:extLst>
          </p:cNvPr>
          <p:cNvGrpSpPr/>
          <p:nvPr/>
        </p:nvGrpSpPr>
        <p:grpSpPr>
          <a:xfrm>
            <a:off x="8759005" y="5927633"/>
            <a:ext cx="2122775" cy="348996"/>
            <a:chOff x="8393658" y="6449927"/>
            <a:chExt cx="2122775" cy="348996"/>
          </a:xfrm>
        </p:grpSpPr>
        <p:pic>
          <p:nvPicPr>
            <p:cNvPr id="127" name="Picture 126" descr="Microsoft Azure Logo&#10;">
              <a:extLst>
                <a:ext uri="{FF2B5EF4-FFF2-40B4-BE49-F238E27FC236}">
                  <a16:creationId xmlns:a16="http://schemas.microsoft.com/office/drawing/2014/main" id="{EA9295D1-3231-480C-A4E6-F019551ACC82}"/>
                </a:ext>
              </a:extLst>
            </p:cNvPr>
            <p:cNvPicPr>
              <a:picLocks noChangeAspect="1"/>
            </p:cNvPicPr>
            <p:nvPr/>
          </p:nvPicPr>
          <p:blipFill rotWithShape="1">
            <a:blip r:embed="rId4"/>
            <a:srcRect l="8636" t="23738" r="75972" b="29140"/>
            <a:stretch/>
          </p:blipFill>
          <p:spPr>
            <a:xfrm>
              <a:off x="8393658" y="6449927"/>
              <a:ext cx="344644" cy="348995"/>
            </a:xfrm>
            <a:prstGeom prst="rect">
              <a:avLst/>
            </a:prstGeom>
          </p:spPr>
        </p:pic>
        <p:pic>
          <p:nvPicPr>
            <p:cNvPr id="128" name="Picture 127" descr="Microsoft Azure Logo&#10;">
              <a:extLst>
                <a:ext uri="{FF2B5EF4-FFF2-40B4-BE49-F238E27FC236}">
                  <a16:creationId xmlns:a16="http://schemas.microsoft.com/office/drawing/2014/main" id="{CF111B05-1556-4037-9CEB-D997C6E87226}"/>
                </a:ext>
              </a:extLst>
            </p:cNvPr>
            <p:cNvPicPr>
              <a:picLocks noChangeAspect="1"/>
            </p:cNvPicPr>
            <p:nvPr/>
          </p:nvPicPr>
          <p:blipFill rotWithShape="1">
            <a:blip r:embed="rId5">
              <a:biLevel thresh="25000"/>
              <a:extLst>
                <a:ext uri="{BEBA8EAE-BF5A-486C-A8C5-ECC9F3942E4B}">
                  <a14:imgProps xmlns:a14="http://schemas.microsoft.com/office/drawing/2010/main">
                    <a14:imgLayer r:embed="rId6">
                      <a14:imgEffect>
                        <a14:brightnessContrast bright="-100000"/>
                      </a14:imgEffect>
                    </a14:imgLayer>
                  </a14:imgProps>
                </a:ext>
              </a:extLst>
            </a:blip>
            <a:srcRect l="23707" t="30928" b="29139"/>
            <a:stretch/>
          </p:blipFill>
          <p:spPr>
            <a:xfrm>
              <a:off x="8808156" y="6503179"/>
              <a:ext cx="1708277" cy="295744"/>
            </a:xfrm>
            <a:prstGeom prst="rect">
              <a:avLst/>
            </a:prstGeom>
          </p:spPr>
        </p:pic>
      </p:grpSp>
      <p:grpSp>
        <p:nvGrpSpPr>
          <p:cNvPr id="8" name="Group 7">
            <a:extLst>
              <a:ext uri="{FF2B5EF4-FFF2-40B4-BE49-F238E27FC236}">
                <a16:creationId xmlns:a16="http://schemas.microsoft.com/office/drawing/2014/main" id="{7BCE328A-3BED-42F6-BEC5-678B7D1EE199}"/>
              </a:ext>
            </a:extLst>
          </p:cNvPr>
          <p:cNvGrpSpPr/>
          <p:nvPr/>
        </p:nvGrpSpPr>
        <p:grpSpPr>
          <a:xfrm>
            <a:off x="10403130" y="2839883"/>
            <a:ext cx="830921" cy="810158"/>
            <a:chOff x="10256452" y="2737140"/>
            <a:chExt cx="830921" cy="810158"/>
          </a:xfrm>
        </p:grpSpPr>
        <p:grpSp>
          <p:nvGrpSpPr>
            <p:cNvPr id="158" name="Graphic 98">
              <a:extLst>
                <a:ext uri="{FF2B5EF4-FFF2-40B4-BE49-F238E27FC236}">
                  <a16:creationId xmlns:a16="http://schemas.microsoft.com/office/drawing/2014/main" id="{8D748A9C-BD5F-4159-82BB-29C52323A5E3}"/>
                </a:ext>
              </a:extLst>
            </p:cNvPr>
            <p:cNvGrpSpPr/>
            <p:nvPr/>
          </p:nvGrpSpPr>
          <p:grpSpPr>
            <a:xfrm>
              <a:off x="10256452" y="2737140"/>
              <a:ext cx="830921" cy="810158"/>
              <a:chOff x="10553964" y="1718190"/>
              <a:chExt cx="211136" cy="211136"/>
            </a:xfrm>
          </p:grpSpPr>
          <p:sp>
            <p:nvSpPr>
              <p:cNvPr id="160" name="Freeform: Shape 159">
                <a:extLst>
                  <a:ext uri="{FF2B5EF4-FFF2-40B4-BE49-F238E27FC236}">
                    <a16:creationId xmlns:a16="http://schemas.microsoft.com/office/drawing/2014/main" id="{1A7D325D-DA80-41F5-978B-A01B242A63D4}"/>
                  </a:ext>
                </a:extLst>
              </p:cNvPr>
              <p:cNvSpPr/>
              <p:nvPr/>
            </p:nvSpPr>
            <p:spPr>
              <a:xfrm>
                <a:off x="10553964" y="1718190"/>
                <a:ext cx="98970" cy="98970"/>
              </a:xfrm>
              <a:custGeom>
                <a:avLst/>
                <a:gdLst>
                  <a:gd name="connsiteX0" fmla="*/ 0 w 98970"/>
                  <a:gd name="connsiteY0" fmla="*/ 0 h 98970"/>
                  <a:gd name="connsiteX1" fmla="*/ 98970 w 98970"/>
                  <a:gd name="connsiteY1" fmla="*/ 0 h 98970"/>
                  <a:gd name="connsiteX2" fmla="*/ 98970 w 98970"/>
                  <a:gd name="connsiteY2" fmla="*/ 98970 h 98970"/>
                  <a:gd name="connsiteX3" fmla="*/ 0 w 98970"/>
                  <a:gd name="connsiteY3" fmla="*/ 98970 h 98970"/>
                </a:gdLst>
                <a:ahLst/>
                <a:cxnLst>
                  <a:cxn ang="0">
                    <a:pos x="connsiteX0" y="connsiteY0"/>
                  </a:cxn>
                  <a:cxn ang="0">
                    <a:pos x="connsiteX1" y="connsiteY1"/>
                  </a:cxn>
                  <a:cxn ang="0">
                    <a:pos x="connsiteX2" y="connsiteY2"/>
                  </a:cxn>
                  <a:cxn ang="0">
                    <a:pos x="connsiteX3" y="connsiteY3"/>
                  </a:cxn>
                </a:cxnLst>
                <a:rect l="l" t="t" r="r" b="b"/>
                <a:pathLst>
                  <a:path w="98970" h="98970">
                    <a:moveTo>
                      <a:pt x="0" y="0"/>
                    </a:moveTo>
                    <a:lnTo>
                      <a:pt x="98970" y="0"/>
                    </a:lnTo>
                    <a:lnTo>
                      <a:pt x="98970" y="98970"/>
                    </a:lnTo>
                    <a:lnTo>
                      <a:pt x="0" y="98970"/>
                    </a:lnTo>
                    <a:close/>
                  </a:path>
                </a:pathLst>
              </a:custGeom>
              <a:solidFill>
                <a:schemeClr val="tx1"/>
              </a:solidFill>
              <a:ln w="1637"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80658B05-3113-4E0B-AEB0-D9D9B824E369}"/>
                  </a:ext>
                </a:extLst>
              </p:cNvPr>
              <p:cNvSpPr/>
              <p:nvPr/>
            </p:nvSpPr>
            <p:spPr>
              <a:xfrm>
                <a:off x="10666130" y="1830356"/>
                <a:ext cx="98970" cy="98970"/>
              </a:xfrm>
              <a:custGeom>
                <a:avLst/>
                <a:gdLst>
                  <a:gd name="connsiteX0" fmla="*/ 0 w 98970"/>
                  <a:gd name="connsiteY0" fmla="*/ 0 h 98970"/>
                  <a:gd name="connsiteX1" fmla="*/ 98970 w 98970"/>
                  <a:gd name="connsiteY1" fmla="*/ 0 h 98970"/>
                  <a:gd name="connsiteX2" fmla="*/ 98970 w 98970"/>
                  <a:gd name="connsiteY2" fmla="*/ 98970 h 98970"/>
                  <a:gd name="connsiteX3" fmla="*/ 0 w 98970"/>
                  <a:gd name="connsiteY3" fmla="*/ 98970 h 98970"/>
                </a:gdLst>
                <a:ahLst/>
                <a:cxnLst>
                  <a:cxn ang="0">
                    <a:pos x="connsiteX0" y="connsiteY0"/>
                  </a:cxn>
                  <a:cxn ang="0">
                    <a:pos x="connsiteX1" y="connsiteY1"/>
                  </a:cxn>
                  <a:cxn ang="0">
                    <a:pos x="connsiteX2" y="connsiteY2"/>
                  </a:cxn>
                  <a:cxn ang="0">
                    <a:pos x="connsiteX3" y="connsiteY3"/>
                  </a:cxn>
                </a:cxnLst>
                <a:rect l="l" t="t" r="r" b="b"/>
                <a:pathLst>
                  <a:path w="98970" h="98970">
                    <a:moveTo>
                      <a:pt x="0" y="0"/>
                    </a:moveTo>
                    <a:lnTo>
                      <a:pt x="98970" y="0"/>
                    </a:lnTo>
                    <a:lnTo>
                      <a:pt x="98970" y="98970"/>
                    </a:lnTo>
                    <a:lnTo>
                      <a:pt x="0" y="98970"/>
                    </a:lnTo>
                    <a:close/>
                  </a:path>
                </a:pathLst>
              </a:custGeom>
              <a:solidFill>
                <a:schemeClr val="tx1"/>
              </a:solidFill>
              <a:ln w="1637"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7471057E-EF2A-49F4-86DD-0B56A5D82ABE}"/>
                  </a:ext>
                </a:extLst>
              </p:cNvPr>
              <p:cNvSpPr/>
              <p:nvPr/>
            </p:nvSpPr>
            <p:spPr>
              <a:xfrm>
                <a:off x="10553964" y="1830356"/>
                <a:ext cx="98970" cy="98970"/>
              </a:xfrm>
              <a:custGeom>
                <a:avLst/>
                <a:gdLst>
                  <a:gd name="connsiteX0" fmla="*/ 0 w 98970"/>
                  <a:gd name="connsiteY0" fmla="*/ 0 h 98970"/>
                  <a:gd name="connsiteX1" fmla="*/ 98970 w 98970"/>
                  <a:gd name="connsiteY1" fmla="*/ 0 h 98970"/>
                  <a:gd name="connsiteX2" fmla="*/ 98970 w 98970"/>
                  <a:gd name="connsiteY2" fmla="*/ 98970 h 98970"/>
                  <a:gd name="connsiteX3" fmla="*/ 0 w 98970"/>
                  <a:gd name="connsiteY3" fmla="*/ 98970 h 98970"/>
                </a:gdLst>
                <a:ahLst/>
                <a:cxnLst>
                  <a:cxn ang="0">
                    <a:pos x="connsiteX0" y="connsiteY0"/>
                  </a:cxn>
                  <a:cxn ang="0">
                    <a:pos x="connsiteX1" y="connsiteY1"/>
                  </a:cxn>
                  <a:cxn ang="0">
                    <a:pos x="connsiteX2" y="connsiteY2"/>
                  </a:cxn>
                  <a:cxn ang="0">
                    <a:pos x="connsiteX3" y="connsiteY3"/>
                  </a:cxn>
                </a:cxnLst>
                <a:rect l="l" t="t" r="r" b="b"/>
                <a:pathLst>
                  <a:path w="98970" h="98970">
                    <a:moveTo>
                      <a:pt x="0" y="0"/>
                    </a:moveTo>
                    <a:lnTo>
                      <a:pt x="98970" y="0"/>
                    </a:lnTo>
                    <a:lnTo>
                      <a:pt x="98970" y="98970"/>
                    </a:lnTo>
                    <a:lnTo>
                      <a:pt x="0" y="98970"/>
                    </a:lnTo>
                    <a:close/>
                  </a:path>
                </a:pathLst>
              </a:custGeom>
              <a:solidFill>
                <a:schemeClr val="tx1"/>
              </a:solidFill>
              <a:ln w="1637" cap="flat">
                <a:noFill/>
                <a:prstDash val="solid"/>
                <a:miter/>
              </a:ln>
            </p:spPr>
            <p:txBody>
              <a:bodyPr rtlCol="0" anchor="ctr"/>
              <a:lstStyle/>
              <a:p>
                <a:endParaRPr lang="en-US"/>
              </a:p>
            </p:txBody>
          </p:sp>
        </p:grpSp>
        <p:pic>
          <p:nvPicPr>
            <p:cNvPr id="159" name="Graphic 158">
              <a:extLst>
                <a:ext uri="{FF2B5EF4-FFF2-40B4-BE49-F238E27FC236}">
                  <a16:creationId xmlns:a16="http://schemas.microsoft.com/office/drawing/2014/main" id="{6565251A-04F1-4612-815D-4A2EEBF500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13919" y="2830184"/>
              <a:ext cx="373454" cy="204817"/>
            </a:xfrm>
            <a:prstGeom prst="rect">
              <a:avLst/>
            </a:prstGeom>
          </p:spPr>
        </p:pic>
      </p:grpSp>
      <p:pic>
        <p:nvPicPr>
          <p:cNvPr id="7" name="Graphic 6" descr="Caret Right">
            <a:extLst>
              <a:ext uri="{FF2B5EF4-FFF2-40B4-BE49-F238E27FC236}">
                <a16:creationId xmlns:a16="http://schemas.microsoft.com/office/drawing/2014/main" id="{43772972-3640-4FC4-BE88-C7F5A8813A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49339" y="3552447"/>
            <a:ext cx="1121494" cy="1121493"/>
          </a:xfrm>
          <a:prstGeom prst="rect">
            <a:avLst/>
          </a:prstGeom>
        </p:spPr>
      </p:pic>
      <p:grpSp>
        <p:nvGrpSpPr>
          <p:cNvPr id="169" name="Group 168">
            <a:extLst>
              <a:ext uri="{FF2B5EF4-FFF2-40B4-BE49-F238E27FC236}">
                <a16:creationId xmlns:a16="http://schemas.microsoft.com/office/drawing/2014/main" id="{27D1737B-59E5-439C-A5F7-4CE974A29BAB}"/>
              </a:ext>
            </a:extLst>
          </p:cNvPr>
          <p:cNvGrpSpPr/>
          <p:nvPr/>
        </p:nvGrpSpPr>
        <p:grpSpPr>
          <a:xfrm>
            <a:off x="3595486" y="2856220"/>
            <a:ext cx="857492" cy="643119"/>
            <a:chOff x="1243371" y="4682307"/>
            <a:chExt cx="1219200" cy="914400"/>
          </a:xfrm>
        </p:grpSpPr>
        <p:sp>
          <p:nvSpPr>
            <p:cNvPr id="170" name="Freeform: Shape 169">
              <a:extLst>
                <a:ext uri="{FF2B5EF4-FFF2-40B4-BE49-F238E27FC236}">
                  <a16:creationId xmlns:a16="http://schemas.microsoft.com/office/drawing/2014/main" id="{2B925E8C-5164-4C11-8852-FCABD9EB1496}"/>
                </a:ext>
              </a:extLst>
            </p:cNvPr>
            <p:cNvSpPr/>
            <p:nvPr/>
          </p:nvSpPr>
          <p:spPr>
            <a:xfrm>
              <a:off x="1243466" y="4682307"/>
              <a:ext cx="1219104" cy="914400"/>
            </a:xfrm>
            <a:custGeom>
              <a:avLst/>
              <a:gdLst>
                <a:gd name="connsiteX0" fmla="*/ 0 w 1219104"/>
                <a:gd name="connsiteY0" fmla="*/ 0 h 914400"/>
                <a:gd name="connsiteX1" fmla="*/ 1219105 w 1219104"/>
                <a:gd name="connsiteY1" fmla="*/ 0 h 914400"/>
                <a:gd name="connsiteX2" fmla="*/ 1219105 w 1219104"/>
                <a:gd name="connsiteY2" fmla="*/ 914400 h 914400"/>
                <a:gd name="connsiteX3" fmla="*/ 0 w 1219104"/>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219104" h="914400">
                  <a:moveTo>
                    <a:pt x="0" y="0"/>
                  </a:moveTo>
                  <a:lnTo>
                    <a:pt x="1219105" y="0"/>
                  </a:lnTo>
                  <a:lnTo>
                    <a:pt x="1219105" y="914400"/>
                  </a:lnTo>
                  <a:lnTo>
                    <a:pt x="0" y="914400"/>
                  </a:lnTo>
                  <a:close/>
                </a:path>
              </a:pathLst>
            </a:custGeom>
            <a:solidFill>
              <a:srgbClr val="000000"/>
            </a:solid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0A7B840B-9202-4636-AB7C-23240D62A24C}"/>
                </a:ext>
              </a:extLst>
            </p:cNvPr>
            <p:cNvSpPr/>
            <p:nvPr/>
          </p:nvSpPr>
          <p:spPr>
            <a:xfrm>
              <a:off x="1243371" y="4682307"/>
              <a:ext cx="1219200" cy="114300"/>
            </a:xfrm>
            <a:custGeom>
              <a:avLst/>
              <a:gdLst>
                <a:gd name="connsiteX0" fmla="*/ 0 w 1219200"/>
                <a:gd name="connsiteY0" fmla="*/ 0 h 114300"/>
                <a:gd name="connsiteX1" fmla="*/ 1219200 w 1219200"/>
                <a:gd name="connsiteY1" fmla="*/ 0 h 114300"/>
                <a:gd name="connsiteX2" fmla="*/ 1219200 w 1219200"/>
                <a:gd name="connsiteY2" fmla="*/ 114300 h 114300"/>
                <a:gd name="connsiteX3" fmla="*/ 0 w 12192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219200" h="114300">
                  <a:moveTo>
                    <a:pt x="0" y="0"/>
                  </a:moveTo>
                  <a:lnTo>
                    <a:pt x="1219200" y="0"/>
                  </a:lnTo>
                  <a:lnTo>
                    <a:pt x="1219200" y="114300"/>
                  </a:lnTo>
                  <a:lnTo>
                    <a:pt x="0" y="114300"/>
                  </a:lnTo>
                  <a:close/>
                </a:path>
              </a:pathLst>
            </a:custGeom>
            <a:solidFill>
              <a:schemeClr val="tx2"/>
            </a:solid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0D498BFC-62A4-4B05-8D96-049C8EBB848F}"/>
                </a:ext>
              </a:extLst>
            </p:cNvPr>
            <p:cNvSpPr/>
            <p:nvPr/>
          </p:nvSpPr>
          <p:spPr>
            <a:xfrm>
              <a:off x="12814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5B982342-5E9E-4A0E-85A0-B0A058D2FEDE}"/>
                </a:ext>
              </a:extLst>
            </p:cNvPr>
            <p:cNvSpPr/>
            <p:nvPr/>
          </p:nvSpPr>
          <p:spPr>
            <a:xfrm>
              <a:off x="133862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BE2CB093-2F84-4EEF-BE4F-A46B02A86C31}"/>
                </a:ext>
              </a:extLst>
            </p:cNvPr>
            <p:cNvSpPr/>
            <p:nvPr/>
          </p:nvSpPr>
          <p:spPr>
            <a:xfrm>
              <a:off x="13957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C77CC266-76EE-4029-809D-E4C6A1DB819E}"/>
                </a:ext>
              </a:extLst>
            </p:cNvPr>
            <p:cNvSpPr/>
            <p:nvPr/>
          </p:nvSpPr>
          <p:spPr>
            <a:xfrm>
              <a:off x="14693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DE3E5B34-EBBC-492D-B5FA-2F87CB53E2F8}"/>
                </a:ext>
              </a:extLst>
            </p:cNvPr>
            <p:cNvSpPr/>
            <p:nvPr/>
          </p:nvSpPr>
          <p:spPr>
            <a:xfrm>
              <a:off x="1757721"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1F6B4F9-AE21-4A2A-8B6E-2A97091D2C32}"/>
                </a:ext>
              </a:extLst>
            </p:cNvPr>
            <p:cNvSpPr/>
            <p:nvPr/>
          </p:nvSpPr>
          <p:spPr>
            <a:xfrm>
              <a:off x="20408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B31878C7-6C1E-4E05-BCA6-D147048899B8}"/>
                </a:ext>
              </a:extLst>
            </p:cNvPr>
            <p:cNvSpPr/>
            <p:nvPr/>
          </p:nvSpPr>
          <p:spPr>
            <a:xfrm>
              <a:off x="14693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497004E-716B-45E1-82EC-8FF4A849BDE3}"/>
                </a:ext>
              </a:extLst>
            </p:cNvPr>
            <p:cNvSpPr/>
            <p:nvPr/>
          </p:nvSpPr>
          <p:spPr>
            <a:xfrm>
              <a:off x="1757721"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E62F4BE9-CD68-433F-9801-13EA4EB32CF3}"/>
                </a:ext>
              </a:extLst>
            </p:cNvPr>
            <p:cNvSpPr/>
            <p:nvPr/>
          </p:nvSpPr>
          <p:spPr>
            <a:xfrm>
              <a:off x="20408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grpSp>
      <p:grpSp>
        <p:nvGrpSpPr>
          <p:cNvPr id="181" name="Group 180">
            <a:extLst>
              <a:ext uri="{FF2B5EF4-FFF2-40B4-BE49-F238E27FC236}">
                <a16:creationId xmlns:a16="http://schemas.microsoft.com/office/drawing/2014/main" id="{2DCB2A56-74C9-498C-90D8-83EFD3875865}"/>
              </a:ext>
            </a:extLst>
          </p:cNvPr>
          <p:cNvGrpSpPr/>
          <p:nvPr/>
        </p:nvGrpSpPr>
        <p:grpSpPr>
          <a:xfrm>
            <a:off x="4289331" y="3273973"/>
            <a:ext cx="410712" cy="410713"/>
            <a:chOff x="2053716" y="5229665"/>
            <a:chExt cx="583959" cy="583961"/>
          </a:xfrm>
        </p:grpSpPr>
        <p:sp>
          <p:nvSpPr>
            <p:cNvPr id="182" name="Oval 181">
              <a:extLst>
                <a:ext uri="{FF2B5EF4-FFF2-40B4-BE49-F238E27FC236}">
                  <a16:creationId xmlns:a16="http://schemas.microsoft.com/office/drawing/2014/main" id="{34E5198B-E082-474B-AB97-224E7F7D9816}"/>
                </a:ext>
              </a:extLst>
            </p:cNvPr>
            <p:cNvSpPr/>
            <p:nvPr/>
          </p:nvSpPr>
          <p:spPr bwMode="auto">
            <a:xfrm>
              <a:off x="2063157" y="5230310"/>
              <a:ext cx="557276" cy="557276"/>
            </a:xfrm>
            <a:prstGeom prst="ellipse">
              <a:avLst/>
            </a:prstGeom>
            <a:solidFill>
              <a:schemeClr val="tx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3" name="Group 182">
              <a:extLst>
                <a:ext uri="{FF2B5EF4-FFF2-40B4-BE49-F238E27FC236}">
                  <a16:creationId xmlns:a16="http://schemas.microsoft.com/office/drawing/2014/main" id="{D7BDD836-5B74-4970-ACCD-C1A435B81982}"/>
                </a:ext>
              </a:extLst>
            </p:cNvPr>
            <p:cNvGrpSpPr/>
            <p:nvPr/>
          </p:nvGrpSpPr>
          <p:grpSpPr>
            <a:xfrm>
              <a:off x="2053716" y="5229665"/>
              <a:ext cx="583959" cy="583961"/>
              <a:chOff x="-5010912" y="-1197864"/>
              <a:chExt cx="960120" cy="960121"/>
            </a:xfrm>
          </p:grpSpPr>
          <p:sp>
            <p:nvSpPr>
              <p:cNvPr id="184" name="Freeform: Shape 183">
                <a:extLst>
                  <a:ext uri="{FF2B5EF4-FFF2-40B4-BE49-F238E27FC236}">
                    <a16:creationId xmlns:a16="http://schemas.microsoft.com/office/drawing/2014/main" id="{96CAC567-3431-454D-B256-9683958EAE8F}"/>
                  </a:ext>
                </a:extLst>
              </p:cNvPr>
              <p:cNvSpPr/>
              <p:nvPr/>
            </p:nvSpPr>
            <p:spPr bwMode="auto">
              <a:xfrm>
                <a:off x="-4695121" y="-1052504"/>
                <a:ext cx="623905" cy="334701"/>
              </a:xfrm>
              <a:custGeom>
                <a:avLst/>
                <a:gdLst>
                  <a:gd name="connsiteX0" fmla="*/ 507646 w 623905"/>
                  <a:gd name="connsiteY0" fmla="*/ 0 h 334701"/>
                  <a:gd name="connsiteX1" fmla="*/ 562343 w 623905"/>
                  <a:gd name="connsiteY1" fmla="*/ 66295 h 334701"/>
                  <a:gd name="connsiteX2" fmla="*/ 606605 w 623905"/>
                  <a:gd name="connsiteY2" fmla="*/ 147840 h 334701"/>
                  <a:gd name="connsiteX3" fmla="*/ 623905 w 623905"/>
                  <a:gd name="connsiteY3" fmla="*/ 203570 h 334701"/>
                  <a:gd name="connsiteX4" fmla="*/ 570966 w 623905"/>
                  <a:gd name="connsiteY4" fmla="*/ 247248 h 334701"/>
                  <a:gd name="connsiteX5" fmla="*/ 284666 w 623905"/>
                  <a:gd name="connsiteY5" fmla="*/ 334701 h 334701"/>
                  <a:gd name="connsiteX6" fmla="*/ 85348 w 623905"/>
                  <a:gd name="connsiteY6" fmla="*/ 294460 h 334701"/>
                  <a:gd name="connsiteX7" fmla="*/ 0 w 623905"/>
                  <a:gd name="connsiteY7" fmla="*/ 248135 h 334701"/>
                  <a:gd name="connsiteX8" fmla="*/ 39262 w 623905"/>
                  <a:gd name="connsiteY8" fmla="*/ 200549 h 334701"/>
                  <a:gd name="connsiteX9" fmla="*/ 389065 w 623905"/>
                  <a:gd name="connsiteY9" fmla="*/ 11954 h 334701"/>
                  <a:gd name="connsiteX10" fmla="*/ 507646 w 623905"/>
                  <a:gd name="connsiteY10" fmla="*/ 0 h 33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3905" h="334701">
                    <a:moveTo>
                      <a:pt x="507646" y="0"/>
                    </a:moveTo>
                    <a:lnTo>
                      <a:pt x="562343" y="66295"/>
                    </a:lnTo>
                    <a:cubicBezTo>
                      <a:pt x="579598" y="91834"/>
                      <a:pt x="594458" y="119123"/>
                      <a:pt x="606605" y="147840"/>
                    </a:cubicBezTo>
                    <a:lnTo>
                      <a:pt x="623905" y="203570"/>
                    </a:lnTo>
                    <a:lnTo>
                      <a:pt x="570966" y="247248"/>
                    </a:lnTo>
                    <a:cubicBezTo>
                      <a:pt x="489240" y="302461"/>
                      <a:pt x="390718" y="334701"/>
                      <a:pt x="284666" y="334701"/>
                    </a:cubicBezTo>
                    <a:cubicBezTo>
                      <a:pt x="213965" y="334701"/>
                      <a:pt x="146610" y="320372"/>
                      <a:pt x="85348" y="294460"/>
                    </a:cubicBezTo>
                    <a:lnTo>
                      <a:pt x="0" y="248135"/>
                    </a:lnTo>
                    <a:lnTo>
                      <a:pt x="39262" y="200549"/>
                    </a:lnTo>
                    <a:cubicBezTo>
                      <a:pt x="133168" y="106642"/>
                      <a:pt x="253943" y="39604"/>
                      <a:pt x="389065" y="11954"/>
                    </a:cubicBezTo>
                    <a:lnTo>
                      <a:pt x="50764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Freeform: Shape 184">
                <a:extLst>
                  <a:ext uri="{FF2B5EF4-FFF2-40B4-BE49-F238E27FC236}">
                    <a16:creationId xmlns:a16="http://schemas.microsoft.com/office/drawing/2014/main" id="{C2FC9B25-E885-4608-A3C3-403837B8F5FA}"/>
                  </a:ext>
                </a:extLst>
              </p:cNvPr>
              <p:cNvSpPr/>
              <p:nvPr/>
            </p:nvSpPr>
            <p:spPr bwMode="auto">
              <a:xfrm>
                <a:off x="-4917072" y="-1039411"/>
                <a:ext cx="221951" cy="385987"/>
              </a:xfrm>
              <a:custGeom>
                <a:avLst/>
                <a:gdLst>
                  <a:gd name="connsiteX0" fmla="*/ 32043 w 221951"/>
                  <a:gd name="connsiteY0" fmla="*/ 0 h 385987"/>
                  <a:gd name="connsiteX1" fmla="*/ 34794 w 221951"/>
                  <a:gd name="connsiteY1" fmla="*/ 8862 h 385987"/>
                  <a:gd name="connsiteX2" fmla="*/ 220317 w 221951"/>
                  <a:gd name="connsiteY2" fmla="*/ 234155 h 385987"/>
                  <a:gd name="connsiteX3" fmla="*/ 221951 w 221951"/>
                  <a:gd name="connsiteY3" fmla="*/ 235042 h 385987"/>
                  <a:gd name="connsiteX4" fmla="*/ 176726 w 221951"/>
                  <a:gd name="connsiteY4" fmla="*/ 289854 h 385987"/>
                  <a:gd name="connsiteX5" fmla="*/ 124547 w 221951"/>
                  <a:gd name="connsiteY5" fmla="*/ 385987 h 385987"/>
                  <a:gd name="connsiteX6" fmla="*/ 112718 w 221951"/>
                  <a:gd name="connsiteY6" fmla="*/ 371650 h 385987"/>
                  <a:gd name="connsiteX7" fmla="*/ 8610 w 221951"/>
                  <a:gd name="connsiteY7" fmla="*/ 124245 h 385987"/>
                  <a:gd name="connsiteX8" fmla="*/ 0 w 221951"/>
                  <a:gd name="connsiteY8" fmla="*/ 38837 h 385987"/>
                  <a:gd name="connsiteX9" fmla="*/ 32043 w 221951"/>
                  <a:gd name="connsiteY9" fmla="*/ 0 h 3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951" h="385987">
                    <a:moveTo>
                      <a:pt x="32043" y="0"/>
                    </a:moveTo>
                    <a:lnTo>
                      <a:pt x="34794" y="8862"/>
                    </a:lnTo>
                    <a:cubicBezTo>
                      <a:pt x="73662" y="100756"/>
                      <a:pt x="138592" y="178943"/>
                      <a:pt x="220317" y="234155"/>
                    </a:cubicBezTo>
                    <a:lnTo>
                      <a:pt x="221951" y="235042"/>
                    </a:lnTo>
                    <a:lnTo>
                      <a:pt x="176726" y="289854"/>
                    </a:lnTo>
                    <a:lnTo>
                      <a:pt x="124547" y="385987"/>
                    </a:lnTo>
                    <a:lnTo>
                      <a:pt x="112718" y="371650"/>
                    </a:lnTo>
                    <a:cubicBezTo>
                      <a:pt x="62983" y="298032"/>
                      <a:pt x="27043" y="214327"/>
                      <a:pt x="8610" y="124245"/>
                    </a:cubicBezTo>
                    <a:lnTo>
                      <a:pt x="0" y="38837"/>
                    </a:lnTo>
                    <a:lnTo>
                      <a:pt x="32043"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Freeform: Shape 185">
                <a:extLst>
                  <a:ext uri="{FF2B5EF4-FFF2-40B4-BE49-F238E27FC236}">
                    <a16:creationId xmlns:a16="http://schemas.microsoft.com/office/drawing/2014/main" id="{68FDAD36-5F6F-47B2-B77D-B3A362F22019}"/>
                  </a:ext>
                </a:extLst>
              </p:cNvPr>
              <p:cNvSpPr/>
              <p:nvPr/>
            </p:nvSpPr>
            <p:spPr bwMode="auto">
              <a:xfrm>
                <a:off x="-4857962" y="-653424"/>
                <a:ext cx="650432" cy="415681"/>
              </a:xfrm>
              <a:custGeom>
                <a:avLst/>
                <a:gdLst>
                  <a:gd name="connsiteX0" fmla="*/ 65436 w 650432"/>
                  <a:gd name="connsiteY0" fmla="*/ 0 h 415681"/>
                  <a:gd name="connsiteX1" fmla="*/ 138094 w 650432"/>
                  <a:gd name="connsiteY1" fmla="*/ 88061 h 415681"/>
                  <a:gd name="connsiteX2" fmla="*/ 627338 w 650432"/>
                  <a:gd name="connsiteY2" fmla="*/ 290713 h 415681"/>
                  <a:gd name="connsiteX3" fmla="*/ 650432 w 650432"/>
                  <a:gd name="connsiteY3" fmla="*/ 288385 h 415681"/>
                  <a:gd name="connsiteX4" fmla="*/ 595516 w 650432"/>
                  <a:gd name="connsiteY4" fmla="*/ 333694 h 415681"/>
                  <a:gd name="connsiteX5" fmla="*/ 327110 w 650432"/>
                  <a:gd name="connsiteY5" fmla="*/ 415681 h 415681"/>
                  <a:gd name="connsiteX6" fmla="*/ 58704 w 650432"/>
                  <a:gd name="connsiteY6" fmla="*/ 333694 h 415681"/>
                  <a:gd name="connsiteX7" fmla="*/ 0 w 650432"/>
                  <a:gd name="connsiteY7" fmla="*/ 285259 h 415681"/>
                  <a:gd name="connsiteX8" fmla="*/ 13507 w 650432"/>
                  <a:gd name="connsiteY8" fmla="*/ 151272 h 415681"/>
                  <a:gd name="connsiteX9" fmla="*/ 53823 w 650432"/>
                  <a:gd name="connsiteY9" fmla="*/ 21396 h 415681"/>
                  <a:gd name="connsiteX10" fmla="*/ 65436 w 650432"/>
                  <a:gd name="connsiteY10" fmla="*/ 0 h 41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432" h="415681">
                    <a:moveTo>
                      <a:pt x="65436" y="0"/>
                    </a:moveTo>
                    <a:lnTo>
                      <a:pt x="138094" y="88061"/>
                    </a:lnTo>
                    <a:cubicBezTo>
                      <a:pt x="263302" y="213270"/>
                      <a:pt x="436276" y="290713"/>
                      <a:pt x="627338" y="290713"/>
                    </a:cubicBezTo>
                    <a:lnTo>
                      <a:pt x="650432" y="288385"/>
                    </a:lnTo>
                    <a:lnTo>
                      <a:pt x="595516" y="333694"/>
                    </a:lnTo>
                    <a:cubicBezTo>
                      <a:pt x="518898" y="385456"/>
                      <a:pt x="426534" y="415681"/>
                      <a:pt x="327110" y="415681"/>
                    </a:cubicBezTo>
                    <a:cubicBezTo>
                      <a:pt x="227686" y="415681"/>
                      <a:pt x="135322" y="385456"/>
                      <a:pt x="58704" y="333694"/>
                    </a:cubicBezTo>
                    <a:lnTo>
                      <a:pt x="0" y="285259"/>
                    </a:lnTo>
                    <a:lnTo>
                      <a:pt x="13507" y="151272"/>
                    </a:lnTo>
                    <a:cubicBezTo>
                      <a:pt x="22724" y="106231"/>
                      <a:pt x="36317" y="62784"/>
                      <a:pt x="53823" y="21396"/>
                    </a:cubicBezTo>
                    <a:lnTo>
                      <a:pt x="6543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Freeform: Shape 186">
                <a:extLst>
                  <a:ext uri="{FF2B5EF4-FFF2-40B4-BE49-F238E27FC236}">
                    <a16:creationId xmlns:a16="http://schemas.microsoft.com/office/drawing/2014/main" id="{6F0B2C34-1323-4DF4-8A07-EB7F67E47D53}"/>
                  </a:ext>
                </a:extLst>
              </p:cNvPr>
              <p:cNvSpPr/>
              <p:nvPr/>
            </p:nvSpPr>
            <p:spPr bwMode="auto">
              <a:xfrm>
                <a:off x="-4885030" y="-1197864"/>
                <a:ext cx="697554" cy="393494"/>
              </a:xfrm>
              <a:custGeom>
                <a:avLst/>
                <a:gdLst>
                  <a:gd name="connsiteX0" fmla="*/ 354178 w 697554"/>
                  <a:gd name="connsiteY0" fmla="*/ 0 h 393494"/>
                  <a:gd name="connsiteX1" fmla="*/ 693632 w 697554"/>
                  <a:gd name="connsiteY1" fmla="*/ 140606 h 393494"/>
                  <a:gd name="connsiteX2" fmla="*/ 697554 w 697554"/>
                  <a:gd name="connsiteY2" fmla="*/ 145359 h 393494"/>
                  <a:gd name="connsiteX3" fmla="*/ 578973 w 697554"/>
                  <a:gd name="connsiteY3" fmla="*/ 157313 h 393494"/>
                  <a:gd name="connsiteX4" fmla="*/ 229170 w 697554"/>
                  <a:gd name="connsiteY4" fmla="*/ 345908 h 393494"/>
                  <a:gd name="connsiteX5" fmla="*/ 189908 w 697554"/>
                  <a:gd name="connsiteY5" fmla="*/ 393494 h 393494"/>
                  <a:gd name="connsiteX6" fmla="*/ 188274 w 697554"/>
                  <a:gd name="connsiteY6" fmla="*/ 392607 h 393494"/>
                  <a:gd name="connsiteX7" fmla="*/ 2751 w 697554"/>
                  <a:gd name="connsiteY7" fmla="*/ 167314 h 393494"/>
                  <a:gd name="connsiteX8" fmla="*/ 0 w 697554"/>
                  <a:gd name="connsiteY8" fmla="*/ 158452 h 393494"/>
                  <a:gd name="connsiteX9" fmla="*/ 14724 w 697554"/>
                  <a:gd name="connsiteY9" fmla="*/ 140606 h 393494"/>
                  <a:gd name="connsiteX10" fmla="*/ 354178 w 697554"/>
                  <a:gd name="connsiteY10" fmla="*/ 0 h 39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7554" h="393494">
                    <a:moveTo>
                      <a:pt x="354178" y="0"/>
                    </a:moveTo>
                    <a:cubicBezTo>
                      <a:pt x="486743" y="0"/>
                      <a:pt x="606758" y="53733"/>
                      <a:pt x="693632" y="140606"/>
                    </a:cubicBezTo>
                    <a:lnTo>
                      <a:pt x="697554" y="145359"/>
                    </a:lnTo>
                    <a:lnTo>
                      <a:pt x="578973" y="157313"/>
                    </a:lnTo>
                    <a:cubicBezTo>
                      <a:pt x="443851" y="184963"/>
                      <a:pt x="323076" y="252001"/>
                      <a:pt x="229170" y="345908"/>
                    </a:cubicBezTo>
                    <a:lnTo>
                      <a:pt x="189908" y="393494"/>
                    </a:lnTo>
                    <a:lnTo>
                      <a:pt x="188274" y="392607"/>
                    </a:lnTo>
                    <a:cubicBezTo>
                      <a:pt x="106549" y="337395"/>
                      <a:pt x="41619" y="259208"/>
                      <a:pt x="2751" y="167314"/>
                    </a:cubicBezTo>
                    <a:lnTo>
                      <a:pt x="0" y="158452"/>
                    </a:lnTo>
                    <a:lnTo>
                      <a:pt x="14724" y="140606"/>
                    </a:lnTo>
                    <a:cubicBezTo>
                      <a:pt x="101598" y="53733"/>
                      <a:pt x="221613" y="0"/>
                      <a:pt x="354178" y="0"/>
                    </a:cubicBez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Freeform: Shape 187">
                <a:extLst>
                  <a:ext uri="{FF2B5EF4-FFF2-40B4-BE49-F238E27FC236}">
                    <a16:creationId xmlns:a16="http://schemas.microsoft.com/office/drawing/2014/main" id="{D106666F-3174-4287-979A-0CFF28A89DD3}"/>
                  </a:ext>
                </a:extLst>
              </p:cNvPr>
              <p:cNvSpPr/>
              <p:nvPr/>
            </p:nvSpPr>
            <p:spPr bwMode="auto">
              <a:xfrm>
                <a:off x="-5010912" y="-1000573"/>
                <a:ext cx="218386" cy="632408"/>
              </a:xfrm>
              <a:custGeom>
                <a:avLst/>
                <a:gdLst>
                  <a:gd name="connsiteX0" fmla="*/ 93839 w 218386"/>
                  <a:gd name="connsiteY0" fmla="*/ 0 h 632409"/>
                  <a:gd name="connsiteX1" fmla="*/ 102449 w 218386"/>
                  <a:gd name="connsiteY1" fmla="*/ 85408 h 632409"/>
                  <a:gd name="connsiteX2" fmla="*/ 206557 w 218386"/>
                  <a:gd name="connsiteY2" fmla="*/ 332813 h 632409"/>
                  <a:gd name="connsiteX3" fmla="*/ 218386 w 218386"/>
                  <a:gd name="connsiteY3" fmla="*/ 347150 h 632409"/>
                  <a:gd name="connsiteX4" fmla="*/ 206773 w 218386"/>
                  <a:gd name="connsiteY4" fmla="*/ 368546 h 632409"/>
                  <a:gd name="connsiteX5" fmla="*/ 166457 w 218386"/>
                  <a:gd name="connsiteY5" fmla="*/ 498422 h 632409"/>
                  <a:gd name="connsiteX6" fmla="*/ 152950 w 218386"/>
                  <a:gd name="connsiteY6" fmla="*/ 632409 h 632409"/>
                  <a:gd name="connsiteX7" fmla="*/ 140606 w 218386"/>
                  <a:gd name="connsiteY7" fmla="*/ 622225 h 632409"/>
                  <a:gd name="connsiteX8" fmla="*/ 0 w 218386"/>
                  <a:gd name="connsiteY8" fmla="*/ 282771 h 632409"/>
                  <a:gd name="connsiteX9" fmla="*/ 81987 w 218386"/>
                  <a:gd name="connsiteY9" fmla="*/ 14365 h 632409"/>
                  <a:gd name="connsiteX10" fmla="*/ 93839 w 218386"/>
                  <a:gd name="connsiteY10" fmla="*/ 0 h 63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386" h="632409">
                    <a:moveTo>
                      <a:pt x="93839" y="0"/>
                    </a:moveTo>
                    <a:lnTo>
                      <a:pt x="102449" y="85408"/>
                    </a:lnTo>
                    <a:cubicBezTo>
                      <a:pt x="120882" y="175490"/>
                      <a:pt x="156822" y="259195"/>
                      <a:pt x="206557" y="332813"/>
                    </a:cubicBezTo>
                    <a:lnTo>
                      <a:pt x="218386" y="347150"/>
                    </a:lnTo>
                    <a:lnTo>
                      <a:pt x="206773" y="368546"/>
                    </a:lnTo>
                    <a:cubicBezTo>
                      <a:pt x="189267" y="409934"/>
                      <a:pt x="175674" y="453381"/>
                      <a:pt x="166457" y="498422"/>
                    </a:cubicBezTo>
                    <a:lnTo>
                      <a:pt x="152950" y="632409"/>
                    </a:lnTo>
                    <a:lnTo>
                      <a:pt x="140606" y="622225"/>
                    </a:lnTo>
                    <a:cubicBezTo>
                      <a:pt x="53732" y="535351"/>
                      <a:pt x="0" y="415336"/>
                      <a:pt x="0" y="282771"/>
                    </a:cubicBezTo>
                    <a:cubicBezTo>
                      <a:pt x="0" y="183347"/>
                      <a:pt x="30224" y="90983"/>
                      <a:pt x="81987" y="14365"/>
                    </a:cubicBezTo>
                    <a:lnTo>
                      <a:pt x="9383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Freeform: Shape 188">
                <a:extLst>
                  <a:ext uri="{FF2B5EF4-FFF2-40B4-BE49-F238E27FC236}">
                    <a16:creationId xmlns:a16="http://schemas.microsoft.com/office/drawing/2014/main" id="{6F0D4E2A-497B-469C-94F7-D6BB7E1FC354}"/>
                  </a:ext>
                </a:extLst>
              </p:cNvPr>
              <p:cNvSpPr/>
              <p:nvPr/>
            </p:nvSpPr>
            <p:spPr bwMode="auto">
              <a:xfrm>
                <a:off x="-4792526" y="-848934"/>
                <a:ext cx="741734" cy="486223"/>
              </a:xfrm>
              <a:custGeom>
                <a:avLst/>
                <a:gdLst>
                  <a:gd name="connsiteX0" fmla="*/ 721309 w 741734"/>
                  <a:gd name="connsiteY0" fmla="*/ 0 h 486223"/>
                  <a:gd name="connsiteX1" fmla="*/ 731981 w 741734"/>
                  <a:gd name="connsiteY1" fmla="*/ 34382 h 486223"/>
                  <a:gd name="connsiteX2" fmla="*/ 741734 w 741734"/>
                  <a:gd name="connsiteY2" fmla="*/ 131131 h 486223"/>
                  <a:gd name="connsiteX3" fmla="*/ 601128 w 741734"/>
                  <a:gd name="connsiteY3" fmla="*/ 470585 h 486223"/>
                  <a:gd name="connsiteX4" fmla="*/ 584996 w 741734"/>
                  <a:gd name="connsiteY4" fmla="*/ 483895 h 486223"/>
                  <a:gd name="connsiteX5" fmla="*/ 561902 w 741734"/>
                  <a:gd name="connsiteY5" fmla="*/ 486223 h 486223"/>
                  <a:gd name="connsiteX6" fmla="*/ 72658 w 741734"/>
                  <a:gd name="connsiteY6" fmla="*/ 283571 h 486223"/>
                  <a:gd name="connsiteX7" fmla="*/ 0 w 741734"/>
                  <a:gd name="connsiteY7" fmla="*/ 195510 h 486223"/>
                  <a:gd name="connsiteX8" fmla="*/ 52179 w 741734"/>
                  <a:gd name="connsiteY8" fmla="*/ 99377 h 486223"/>
                  <a:gd name="connsiteX9" fmla="*/ 97404 w 741734"/>
                  <a:gd name="connsiteY9" fmla="*/ 44565 h 486223"/>
                  <a:gd name="connsiteX10" fmla="*/ 182752 w 741734"/>
                  <a:gd name="connsiteY10" fmla="*/ 90890 h 486223"/>
                  <a:gd name="connsiteX11" fmla="*/ 382070 w 741734"/>
                  <a:gd name="connsiteY11" fmla="*/ 131131 h 486223"/>
                  <a:gd name="connsiteX12" fmla="*/ 668370 w 741734"/>
                  <a:gd name="connsiteY12" fmla="*/ 43678 h 486223"/>
                  <a:gd name="connsiteX13" fmla="*/ 721309 w 741734"/>
                  <a:gd name="connsiteY13" fmla="*/ 0 h 48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734" h="486223">
                    <a:moveTo>
                      <a:pt x="721309" y="0"/>
                    </a:moveTo>
                    <a:lnTo>
                      <a:pt x="731981" y="34382"/>
                    </a:lnTo>
                    <a:cubicBezTo>
                      <a:pt x="738376" y="65633"/>
                      <a:pt x="741734" y="97990"/>
                      <a:pt x="741734" y="131131"/>
                    </a:cubicBezTo>
                    <a:cubicBezTo>
                      <a:pt x="741734" y="263696"/>
                      <a:pt x="688002" y="383711"/>
                      <a:pt x="601128" y="470585"/>
                    </a:cubicBezTo>
                    <a:lnTo>
                      <a:pt x="584996" y="483895"/>
                    </a:lnTo>
                    <a:lnTo>
                      <a:pt x="561902" y="486223"/>
                    </a:lnTo>
                    <a:cubicBezTo>
                      <a:pt x="370840" y="486223"/>
                      <a:pt x="197866" y="408780"/>
                      <a:pt x="72658" y="283571"/>
                    </a:cubicBezTo>
                    <a:lnTo>
                      <a:pt x="0" y="195510"/>
                    </a:lnTo>
                    <a:lnTo>
                      <a:pt x="52179" y="99377"/>
                    </a:lnTo>
                    <a:lnTo>
                      <a:pt x="97404" y="44565"/>
                    </a:lnTo>
                    <a:lnTo>
                      <a:pt x="182752" y="90890"/>
                    </a:lnTo>
                    <a:cubicBezTo>
                      <a:pt x="244014" y="116802"/>
                      <a:pt x="311369" y="131131"/>
                      <a:pt x="382070" y="131131"/>
                    </a:cubicBezTo>
                    <a:cubicBezTo>
                      <a:pt x="488122" y="131131"/>
                      <a:pt x="586644" y="98891"/>
                      <a:pt x="668370" y="43678"/>
                    </a:cubicBezTo>
                    <a:lnTo>
                      <a:pt x="72130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6755276C-A94B-4EE1-AB0F-9B62D2000790}"/>
                  </a:ext>
                </a:extLst>
              </p:cNvPr>
              <p:cNvSpPr/>
              <p:nvPr/>
            </p:nvSpPr>
            <p:spPr bwMode="auto">
              <a:xfrm>
                <a:off x="-4921638" y="-737856"/>
                <a:ext cx="253617" cy="253616"/>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Oval 190">
                <a:extLst>
                  <a:ext uri="{FF2B5EF4-FFF2-40B4-BE49-F238E27FC236}">
                    <a16:creationId xmlns:a16="http://schemas.microsoft.com/office/drawing/2014/main" id="{8B029236-B69B-4BE3-9734-AFDB77B33398}"/>
                  </a:ext>
                </a:extLst>
              </p:cNvPr>
              <p:cNvSpPr/>
              <p:nvPr/>
            </p:nvSpPr>
            <p:spPr bwMode="auto">
              <a:xfrm>
                <a:off x="-4434492" y="-820835"/>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Oval 191">
                <a:extLst>
                  <a:ext uri="{FF2B5EF4-FFF2-40B4-BE49-F238E27FC236}">
                    <a16:creationId xmlns:a16="http://schemas.microsoft.com/office/drawing/2014/main" id="{0895EA8A-BDD0-45E6-ABD4-2389565D817C}"/>
                  </a:ext>
                </a:extLst>
              </p:cNvPr>
              <p:cNvSpPr/>
              <p:nvPr/>
            </p:nvSpPr>
            <p:spPr bwMode="auto">
              <a:xfrm>
                <a:off x="-4607554" y="-532521"/>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93" name="Graphic 1037">
            <a:extLst>
              <a:ext uri="{FF2B5EF4-FFF2-40B4-BE49-F238E27FC236}">
                <a16:creationId xmlns:a16="http://schemas.microsoft.com/office/drawing/2014/main" id="{C6675FD4-59D6-4228-B6B7-5DA108109EE1}"/>
              </a:ext>
            </a:extLst>
          </p:cNvPr>
          <p:cNvGrpSpPr/>
          <p:nvPr/>
        </p:nvGrpSpPr>
        <p:grpSpPr>
          <a:xfrm>
            <a:off x="2933944" y="3319872"/>
            <a:ext cx="409616" cy="410249"/>
            <a:chOff x="7564432" y="4899643"/>
            <a:chExt cx="1955769" cy="1958789"/>
          </a:xfrm>
          <a:solidFill>
            <a:schemeClr val="tx2"/>
          </a:solidFill>
        </p:grpSpPr>
        <p:sp>
          <p:nvSpPr>
            <p:cNvPr id="194" name="Freeform: Shape 193">
              <a:extLst>
                <a:ext uri="{FF2B5EF4-FFF2-40B4-BE49-F238E27FC236}">
                  <a16:creationId xmlns:a16="http://schemas.microsoft.com/office/drawing/2014/main" id="{F5FAF2EF-86A1-4E05-A1E0-2A5E4B911906}"/>
                </a:ext>
              </a:extLst>
            </p:cNvPr>
            <p:cNvSpPr/>
            <p:nvPr/>
          </p:nvSpPr>
          <p:spPr>
            <a:xfrm>
              <a:off x="8460085" y="4899643"/>
              <a:ext cx="1060068" cy="938124"/>
            </a:xfrm>
            <a:custGeom>
              <a:avLst/>
              <a:gdLst>
                <a:gd name="connsiteX0" fmla="*/ 1060048 w 1060068"/>
                <a:gd name="connsiteY0" fmla="*/ 463969 h 938124"/>
                <a:gd name="connsiteX1" fmla="*/ 1060058 w 1060068"/>
                <a:gd name="connsiteY1" fmla="*/ 911710 h 938124"/>
                <a:gd name="connsiteX2" fmla="*/ 1042739 w 1060068"/>
                <a:gd name="connsiteY2" fmla="*/ 928911 h 938124"/>
                <a:gd name="connsiteX3" fmla="*/ 761245 w 1060068"/>
                <a:gd name="connsiteY3" fmla="*/ 930920 h 938124"/>
                <a:gd name="connsiteX4" fmla="*/ 517166 w 1060068"/>
                <a:gd name="connsiteY4" fmla="*/ 932859 h 938124"/>
                <a:gd name="connsiteX5" fmla="*/ 265210 w 1060068"/>
                <a:gd name="connsiteY5" fmla="*/ 934848 h 938124"/>
                <a:gd name="connsiteX6" fmla="*/ 29992 w 1060068"/>
                <a:gd name="connsiteY6" fmla="*/ 936837 h 938124"/>
                <a:gd name="connsiteX7" fmla="*/ 13323 w 1060068"/>
                <a:gd name="connsiteY7" fmla="*/ 937900 h 938124"/>
                <a:gd name="connsiteX8" fmla="*/ 169 w 1060068"/>
                <a:gd name="connsiteY8" fmla="*/ 926499 h 938124"/>
                <a:gd name="connsiteX9" fmla="*/ 150 w 1060068"/>
                <a:gd name="connsiteY9" fmla="*/ 919607 h 938124"/>
                <a:gd name="connsiteX10" fmla="*/ 199 w 1060068"/>
                <a:gd name="connsiteY10" fmla="*/ 170749 h 938124"/>
                <a:gd name="connsiteX11" fmla="*/ 17449 w 1060068"/>
                <a:gd name="connsiteY11" fmla="*/ 150910 h 938124"/>
                <a:gd name="connsiteX12" fmla="*/ 146932 w 1060068"/>
                <a:gd name="connsiteY12" fmla="*/ 132114 h 938124"/>
                <a:gd name="connsiteX13" fmla="*/ 276425 w 1060068"/>
                <a:gd name="connsiteY13" fmla="*/ 113368 h 938124"/>
                <a:gd name="connsiteX14" fmla="*/ 402954 w 1060068"/>
                <a:gd name="connsiteY14" fmla="*/ 94739 h 938124"/>
                <a:gd name="connsiteX15" fmla="*/ 546074 w 1060068"/>
                <a:gd name="connsiteY15" fmla="*/ 74014 h 938124"/>
                <a:gd name="connsiteX16" fmla="*/ 672603 w 1060068"/>
                <a:gd name="connsiteY16" fmla="*/ 55405 h 938124"/>
                <a:gd name="connsiteX17" fmla="*/ 815723 w 1060068"/>
                <a:gd name="connsiteY17" fmla="*/ 34660 h 938124"/>
                <a:gd name="connsiteX18" fmla="*/ 942262 w 1060068"/>
                <a:gd name="connsiteY18" fmla="*/ 16061 h 938124"/>
                <a:gd name="connsiteX19" fmla="*/ 1050330 w 1060068"/>
                <a:gd name="connsiteY19" fmla="*/ 376 h 938124"/>
                <a:gd name="connsiteX20" fmla="*/ 1059979 w 1060068"/>
                <a:gd name="connsiteY20" fmla="*/ 8342 h 938124"/>
                <a:gd name="connsiteX21" fmla="*/ 1060038 w 1060068"/>
                <a:gd name="connsiteY21" fmla="*/ 18178 h 938124"/>
                <a:gd name="connsiteX22" fmla="*/ 1060048 w 1060068"/>
                <a:gd name="connsiteY22" fmla="*/ 463969 h 93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60068" h="938124">
                  <a:moveTo>
                    <a:pt x="1060048" y="463969"/>
                  </a:moveTo>
                  <a:cubicBezTo>
                    <a:pt x="1060048" y="613213"/>
                    <a:pt x="1060038" y="762467"/>
                    <a:pt x="1060058" y="911710"/>
                  </a:cubicBezTo>
                  <a:cubicBezTo>
                    <a:pt x="1060058" y="929561"/>
                    <a:pt x="1060619" y="928793"/>
                    <a:pt x="1042739" y="928911"/>
                  </a:cubicBezTo>
                  <a:cubicBezTo>
                    <a:pt x="948908" y="929541"/>
                    <a:pt x="855076" y="930211"/>
                    <a:pt x="761245" y="930920"/>
                  </a:cubicBezTo>
                  <a:cubicBezTo>
                    <a:pt x="679889" y="931530"/>
                    <a:pt x="598523" y="932219"/>
                    <a:pt x="517166" y="932859"/>
                  </a:cubicBezTo>
                  <a:cubicBezTo>
                    <a:pt x="433181" y="933529"/>
                    <a:pt x="349195" y="934169"/>
                    <a:pt x="265210" y="934848"/>
                  </a:cubicBezTo>
                  <a:cubicBezTo>
                    <a:pt x="186808" y="935478"/>
                    <a:pt x="108395" y="936128"/>
                    <a:pt x="29992" y="936837"/>
                  </a:cubicBezTo>
                  <a:cubicBezTo>
                    <a:pt x="24429" y="936886"/>
                    <a:pt x="18867" y="937418"/>
                    <a:pt x="13323" y="937900"/>
                  </a:cubicBezTo>
                  <a:cubicBezTo>
                    <a:pt x="2463" y="938846"/>
                    <a:pt x="406" y="937123"/>
                    <a:pt x="169" y="926499"/>
                  </a:cubicBezTo>
                  <a:cubicBezTo>
                    <a:pt x="120" y="924205"/>
                    <a:pt x="150" y="921911"/>
                    <a:pt x="150" y="919607"/>
                  </a:cubicBezTo>
                  <a:cubicBezTo>
                    <a:pt x="150" y="669984"/>
                    <a:pt x="130" y="420372"/>
                    <a:pt x="199" y="170749"/>
                  </a:cubicBezTo>
                  <a:cubicBezTo>
                    <a:pt x="199" y="154090"/>
                    <a:pt x="-3129" y="153864"/>
                    <a:pt x="17449" y="150910"/>
                  </a:cubicBezTo>
                  <a:cubicBezTo>
                    <a:pt x="60623" y="144707"/>
                    <a:pt x="103767" y="138376"/>
                    <a:pt x="146932" y="132114"/>
                  </a:cubicBezTo>
                  <a:cubicBezTo>
                    <a:pt x="190096" y="125852"/>
                    <a:pt x="233270" y="119669"/>
                    <a:pt x="276425" y="113368"/>
                  </a:cubicBezTo>
                  <a:cubicBezTo>
                    <a:pt x="318604" y="107214"/>
                    <a:pt x="360774" y="100893"/>
                    <a:pt x="402954" y="94739"/>
                  </a:cubicBezTo>
                  <a:cubicBezTo>
                    <a:pt x="450657" y="87778"/>
                    <a:pt x="498380" y="80965"/>
                    <a:pt x="546074" y="74014"/>
                  </a:cubicBezTo>
                  <a:cubicBezTo>
                    <a:pt x="588263" y="67860"/>
                    <a:pt x="630423" y="61559"/>
                    <a:pt x="672603" y="55405"/>
                  </a:cubicBezTo>
                  <a:cubicBezTo>
                    <a:pt x="720306" y="48444"/>
                    <a:pt x="768019" y="41621"/>
                    <a:pt x="815723" y="34660"/>
                  </a:cubicBezTo>
                  <a:cubicBezTo>
                    <a:pt x="857912" y="28506"/>
                    <a:pt x="900072" y="22234"/>
                    <a:pt x="942262" y="16061"/>
                  </a:cubicBezTo>
                  <a:cubicBezTo>
                    <a:pt x="978278" y="10793"/>
                    <a:pt x="1014304" y="5555"/>
                    <a:pt x="1050330" y="376"/>
                  </a:cubicBezTo>
                  <a:cubicBezTo>
                    <a:pt x="1058305" y="-766"/>
                    <a:pt x="1059595" y="367"/>
                    <a:pt x="1059979" y="8342"/>
                  </a:cubicBezTo>
                  <a:cubicBezTo>
                    <a:pt x="1060136" y="11611"/>
                    <a:pt x="1060038" y="14899"/>
                    <a:pt x="1060038" y="18178"/>
                  </a:cubicBezTo>
                  <a:cubicBezTo>
                    <a:pt x="1060048" y="166781"/>
                    <a:pt x="1060048" y="315375"/>
                    <a:pt x="1060048" y="463969"/>
                  </a:cubicBezTo>
                  <a:close/>
                </a:path>
              </a:pathLst>
            </a:custGeom>
            <a:grpFill/>
            <a:ln w="983"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8046E1CC-4058-4C2C-A6C3-A078DA4ABEDC}"/>
                </a:ext>
              </a:extLst>
            </p:cNvPr>
            <p:cNvSpPr/>
            <p:nvPr/>
          </p:nvSpPr>
          <p:spPr>
            <a:xfrm>
              <a:off x="8458414" y="5932221"/>
              <a:ext cx="1061787" cy="926211"/>
            </a:xfrm>
            <a:custGeom>
              <a:avLst/>
              <a:gdLst>
                <a:gd name="connsiteX0" fmla="*/ 1061719 w 1061787"/>
                <a:gd name="connsiteY0" fmla="*/ 926211 h 926211"/>
                <a:gd name="connsiteX1" fmla="*/ 1049234 w 1061787"/>
                <a:gd name="connsiteY1" fmla="*/ 925414 h 926211"/>
                <a:gd name="connsiteX2" fmla="*/ 905081 w 1061787"/>
                <a:gd name="connsiteY2" fmla="*/ 905082 h 926211"/>
                <a:gd name="connsiteX3" fmla="*/ 785276 w 1061787"/>
                <a:gd name="connsiteY3" fmla="*/ 888206 h 926211"/>
                <a:gd name="connsiteX4" fmla="*/ 654769 w 1061787"/>
                <a:gd name="connsiteY4" fmla="*/ 869686 h 926211"/>
                <a:gd name="connsiteX5" fmla="*/ 521328 w 1061787"/>
                <a:gd name="connsiteY5" fmla="*/ 850851 h 926211"/>
                <a:gd name="connsiteX6" fmla="*/ 373286 w 1061787"/>
                <a:gd name="connsiteY6" fmla="*/ 829929 h 926211"/>
                <a:gd name="connsiteX7" fmla="*/ 240800 w 1061787"/>
                <a:gd name="connsiteY7" fmla="*/ 811379 h 926211"/>
                <a:gd name="connsiteX8" fmla="*/ 93732 w 1061787"/>
                <a:gd name="connsiteY8" fmla="*/ 790545 h 926211"/>
                <a:gd name="connsiteX9" fmla="*/ 17741 w 1061787"/>
                <a:gd name="connsiteY9" fmla="*/ 779912 h 926211"/>
                <a:gd name="connsiteX10" fmla="*/ 1821 w 1061787"/>
                <a:gd name="connsiteY10" fmla="*/ 761805 h 926211"/>
                <a:gd name="connsiteX11" fmla="*/ 1525 w 1061787"/>
                <a:gd name="connsiteY11" fmla="*/ 329817 h 926211"/>
                <a:gd name="connsiteX12" fmla="*/ 9 w 1061787"/>
                <a:gd name="connsiteY12" fmla="*/ 16975 h 926211"/>
                <a:gd name="connsiteX13" fmla="*/ 16530 w 1061787"/>
                <a:gd name="connsiteY13" fmla="*/ 0 h 926211"/>
                <a:gd name="connsiteX14" fmla="*/ 1046300 w 1061787"/>
                <a:gd name="connsiteY14" fmla="*/ 444 h 926211"/>
                <a:gd name="connsiteX15" fmla="*/ 1061788 w 1061787"/>
                <a:gd name="connsiteY15" fmla="*/ 15537 h 926211"/>
                <a:gd name="connsiteX16" fmla="*/ 1061729 w 1061787"/>
                <a:gd name="connsiteY16" fmla="*/ 912969 h 926211"/>
                <a:gd name="connsiteX17" fmla="*/ 1061719 w 1061787"/>
                <a:gd name="connsiteY17" fmla="*/ 926211 h 92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787" h="926211">
                  <a:moveTo>
                    <a:pt x="1061719" y="926211"/>
                  </a:moveTo>
                  <a:cubicBezTo>
                    <a:pt x="1056274" y="925877"/>
                    <a:pt x="1052720" y="925906"/>
                    <a:pt x="1049234" y="925414"/>
                  </a:cubicBezTo>
                  <a:cubicBezTo>
                    <a:pt x="1001177" y="918679"/>
                    <a:pt x="953129" y="911866"/>
                    <a:pt x="905081" y="905082"/>
                  </a:cubicBezTo>
                  <a:cubicBezTo>
                    <a:pt x="865146" y="899450"/>
                    <a:pt x="825211" y="893848"/>
                    <a:pt x="785276" y="888206"/>
                  </a:cubicBezTo>
                  <a:cubicBezTo>
                    <a:pt x="741767" y="882053"/>
                    <a:pt x="698268" y="875850"/>
                    <a:pt x="654769" y="869686"/>
                  </a:cubicBezTo>
                  <a:cubicBezTo>
                    <a:pt x="610296" y="863395"/>
                    <a:pt x="565812" y="857133"/>
                    <a:pt x="521328" y="850851"/>
                  </a:cubicBezTo>
                  <a:cubicBezTo>
                    <a:pt x="471981" y="843880"/>
                    <a:pt x="422633" y="836870"/>
                    <a:pt x="373286" y="829929"/>
                  </a:cubicBezTo>
                  <a:cubicBezTo>
                    <a:pt x="329127" y="823716"/>
                    <a:pt x="284958" y="817602"/>
                    <a:pt x="240800" y="811379"/>
                  </a:cubicBezTo>
                  <a:cubicBezTo>
                    <a:pt x="191777" y="804467"/>
                    <a:pt x="142754" y="797477"/>
                    <a:pt x="93732" y="790545"/>
                  </a:cubicBezTo>
                  <a:cubicBezTo>
                    <a:pt x="68408" y="786961"/>
                    <a:pt x="43085" y="783338"/>
                    <a:pt x="17741" y="779912"/>
                  </a:cubicBezTo>
                  <a:cubicBezTo>
                    <a:pt x="1860" y="777765"/>
                    <a:pt x="1831" y="777913"/>
                    <a:pt x="1821" y="761805"/>
                  </a:cubicBezTo>
                  <a:cubicBezTo>
                    <a:pt x="1742" y="617809"/>
                    <a:pt x="1840" y="473813"/>
                    <a:pt x="1525" y="329817"/>
                  </a:cubicBezTo>
                  <a:cubicBezTo>
                    <a:pt x="1299" y="225540"/>
                    <a:pt x="511" y="121252"/>
                    <a:pt x="9" y="16975"/>
                  </a:cubicBezTo>
                  <a:cubicBezTo>
                    <a:pt x="-70" y="10"/>
                    <a:pt x="-1" y="-9"/>
                    <a:pt x="16530" y="0"/>
                  </a:cubicBezTo>
                  <a:cubicBezTo>
                    <a:pt x="359787" y="148"/>
                    <a:pt x="703044" y="296"/>
                    <a:pt x="1046300" y="444"/>
                  </a:cubicBezTo>
                  <a:cubicBezTo>
                    <a:pt x="1061758" y="453"/>
                    <a:pt x="1061788" y="473"/>
                    <a:pt x="1061788" y="15537"/>
                  </a:cubicBezTo>
                  <a:cubicBezTo>
                    <a:pt x="1061778" y="314684"/>
                    <a:pt x="1061748" y="613822"/>
                    <a:pt x="1061729" y="912969"/>
                  </a:cubicBezTo>
                  <a:cubicBezTo>
                    <a:pt x="1061719" y="916809"/>
                    <a:pt x="1061719" y="920678"/>
                    <a:pt x="1061719" y="926211"/>
                  </a:cubicBezTo>
                  <a:close/>
                </a:path>
              </a:pathLst>
            </a:custGeom>
            <a:grpFill/>
            <a:ln w="983"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F9E00B75-E358-4069-8042-A2E97BDEF4F1}"/>
                </a:ext>
              </a:extLst>
            </p:cNvPr>
            <p:cNvSpPr/>
            <p:nvPr/>
          </p:nvSpPr>
          <p:spPr>
            <a:xfrm>
              <a:off x="7564432" y="5068296"/>
              <a:ext cx="801409" cy="775511"/>
            </a:xfrm>
            <a:custGeom>
              <a:avLst/>
              <a:gdLst>
                <a:gd name="connsiteX0" fmla="*/ 801410 w 801409"/>
                <a:gd name="connsiteY0" fmla="*/ 384934 h 775511"/>
                <a:gd name="connsiteX1" fmla="*/ 801410 w 801409"/>
                <a:gd name="connsiteY1" fmla="*/ 752993 h 775511"/>
                <a:gd name="connsiteX2" fmla="*/ 783973 w 801409"/>
                <a:gd name="connsiteY2" fmla="*/ 770065 h 775511"/>
                <a:gd name="connsiteX3" fmla="*/ 738682 w 801409"/>
                <a:gd name="connsiteY3" fmla="*/ 770115 h 775511"/>
                <a:gd name="connsiteX4" fmla="*/ 381355 w 801409"/>
                <a:gd name="connsiteY4" fmla="*/ 772104 h 775511"/>
                <a:gd name="connsiteX5" fmla="*/ 51597 w 801409"/>
                <a:gd name="connsiteY5" fmla="*/ 774112 h 775511"/>
                <a:gd name="connsiteX6" fmla="*/ 16231 w 801409"/>
                <a:gd name="connsiteY6" fmla="*/ 775471 h 775511"/>
                <a:gd name="connsiteX7" fmla="*/ 1669 w 801409"/>
                <a:gd name="connsiteY7" fmla="*/ 760544 h 775511"/>
                <a:gd name="connsiteX8" fmla="*/ 1541 w 801409"/>
                <a:gd name="connsiteY8" fmla="*/ 402322 h 775511"/>
                <a:gd name="connsiteX9" fmla="*/ 1413 w 801409"/>
                <a:gd name="connsiteY9" fmla="*/ 208457 h 775511"/>
                <a:gd name="connsiteX10" fmla="*/ 44 w 801409"/>
                <a:gd name="connsiteY10" fmla="*/ 123891 h 775511"/>
                <a:gd name="connsiteX11" fmla="*/ 133 w 801409"/>
                <a:gd name="connsiteY11" fmla="*/ 116024 h 775511"/>
                <a:gd name="connsiteX12" fmla="*/ 8965 w 801409"/>
                <a:gd name="connsiteY12" fmla="*/ 106562 h 775511"/>
                <a:gd name="connsiteX13" fmla="*/ 113282 w 801409"/>
                <a:gd name="connsiteY13" fmla="*/ 92482 h 775511"/>
                <a:gd name="connsiteX14" fmla="*/ 221468 w 801409"/>
                <a:gd name="connsiteY14" fmla="*/ 77654 h 775511"/>
                <a:gd name="connsiteX15" fmla="*/ 347239 w 801409"/>
                <a:gd name="connsiteY15" fmla="*/ 60788 h 775511"/>
                <a:gd name="connsiteX16" fmla="*/ 466148 w 801409"/>
                <a:gd name="connsiteY16" fmla="*/ 44474 h 775511"/>
                <a:gd name="connsiteX17" fmla="*/ 576294 w 801409"/>
                <a:gd name="connsiteY17" fmla="*/ 29479 h 775511"/>
                <a:gd name="connsiteX18" fmla="*/ 714697 w 801409"/>
                <a:gd name="connsiteY18" fmla="*/ 10525 h 775511"/>
                <a:gd name="connsiteX19" fmla="*/ 789762 w 801409"/>
                <a:gd name="connsiteY19" fmla="*/ 364 h 775511"/>
                <a:gd name="connsiteX20" fmla="*/ 801272 w 801409"/>
                <a:gd name="connsiteY20" fmla="*/ 9984 h 775511"/>
                <a:gd name="connsiteX21" fmla="*/ 801311 w 801409"/>
                <a:gd name="connsiteY21" fmla="*/ 18845 h 775511"/>
                <a:gd name="connsiteX22" fmla="*/ 801311 w 801409"/>
                <a:gd name="connsiteY22" fmla="*/ 384944 h 775511"/>
                <a:gd name="connsiteX23" fmla="*/ 801410 w 801409"/>
                <a:gd name="connsiteY23" fmla="*/ 384934 h 77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1409" h="775511">
                  <a:moveTo>
                    <a:pt x="801410" y="384934"/>
                  </a:moveTo>
                  <a:cubicBezTo>
                    <a:pt x="801410" y="507624"/>
                    <a:pt x="801410" y="630303"/>
                    <a:pt x="801410" y="752993"/>
                  </a:cubicBezTo>
                  <a:cubicBezTo>
                    <a:pt x="801410" y="770036"/>
                    <a:pt x="801400" y="770036"/>
                    <a:pt x="783973" y="770065"/>
                  </a:cubicBezTo>
                  <a:cubicBezTo>
                    <a:pt x="768879" y="770095"/>
                    <a:pt x="753775" y="770036"/>
                    <a:pt x="738682" y="770115"/>
                  </a:cubicBezTo>
                  <a:cubicBezTo>
                    <a:pt x="619576" y="770765"/>
                    <a:pt x="500461" y="771414"/>
                    <a:pt x="381355" y="772104"/>
                  </a:cubicBezTo>
                  <a:cubicBezTo>
                    <a:pt x="271436" y="772734"/>
                    <a:pt x="161517" y="773364"/>
                    <a:pt x="51597" y="774112"/>
                  </a:cubicBezTo>
                  <a:cubicBezTo>
                    <a:pt x="39802" y="774191"/>
                    <a:pt x="28017" y="775284"/>
                    <a:pt x="16231" y="775471"/>
                  </a:cubicBezTo>
                  <a:cubicBezTo>
                    <a:pt x="1728" y="775697"/>
                    <a:pt x="1669" y="775491"/>
                    <a:pt x="1669" y="760544"/>
                  </a:cubicBezTo>
                  <a:cubicBezTo>
                    <a:pt x="1610" y="641144"/>
                    <a:pt x="1580" y="521733"/>
                    <a:pt x="1541" y="402322"/>
                  </a:cubicBezTo>
                  <a:cubicBezTo>
                    <a:pt x="1521" y="337704"/>
                    <a:pt x="1639" y="273075"/>
                    <a:pt x="1413" y="208457"/>
                  </a:cubicBezTo>
                  <a:cubicBezTo>
                    <a:pt x="1315" y="180268"/>
                    <a:pt x="517" y="152079"/>
                    <a:pt x="44" y="123891"/>
                  </a:cubicBezTo>
                  <a:cubicBezTo>
                    <a:pt x="5" y="121272"/>
                    <a:pt x="-64" y="118633"/>
                    <a:pt x="133" y="116024"/>
                  </a:cubicBezTo>
                  <a:cubicBezTo>
                    <a:pt x="645" y="109132"/>
                    <a:pt x="2043" y="107507"/>
                    <a:pt x="8965" y="106562"/>
                  </a:cubicBezTo>
                  <a:cubicBezTo>
                    <a:pt x="43731" y="101826"/>
                    <a:pt x="78516" y="97218"/>
                    <a:pt x="113282" y="92482"/>
                  </a:cubicBezTo>
                  <a:cubicBezTo>
                    <a:pt x="149347" y="87579"/>
                    <a:pt x="185403" y="82538"/>
                    <a:pt x="221468" y="77654"/>
                  </a:cubicBezTo>
                  <a:cubicBezTo>
                    <a:pt x="263382" y="71983"/>
                    <a:pt x="305326" y="66470"/>
                    <a:pt x="347239" y="60788"/>
                  </a:cubicBezTo>
                  <a:cubicBezTo>
                    <a:pt x="386879" y="55413"/>
                    <a:pt x="426509" y="49889"/>
                    <a:pt x="466148" y="44474"/>
                  </a:cubicBezTo>
                  <a:cubicBezTo>
                    <a:pt x="502863" y="39452"/>
                    <a:pt x="539579" y="34500"/>
                    <a:pt x="576294" y="29479"/>
                  </a:cubicBezTo>
                  <a:cubicBezTo>
                    <a:pt x="622432" y="23177"/>
                    <a:pt x="668559" y="16837"/>
                    <a:pt x="714697" y="10525"/>
                  </a:cubicBezTo>
                  <a:cubicBezTo>
                    <a:pt x="739716" y="7109"/>
                    <a:pt x="764724" y="3653"/>
                    <a:pt x="789762" y="364"/>
                  </a:cubicBezTo>
                  <a:cubicBezTo>
                    <a:pt x="799175" y="-876"/>
                    <a:pt x="800927" y="748"/>
                    <a:pt x="801272" y="9984"/>
                  </a:cubicBezTo>
                  <a:cubicBezTo>
                    <a:pt x="801380" y="12928"/>
                    <a:pt x="801311" y="15891"/>
                    <a:pt x="801311" y="18845"/>
                  </a:cubicBezTo>
                  <a:cubicBezTo>
                    <a:pt x="801311" y="140875"/>
                    <a:pt x="801311" y="262905"/>
                    <a:pt x="801311" y="384944"/>
                  </a:cubicBezTo>
                  <a:cubicBezTo>
                    <a:pt x="801331" y="384934"/>
                    <a:pt x="801370" y="384934"/>
                    <a:pt x="801410" y="384934"/>
                  </a:cubicBezTo>
                  <a:close/>
                </a:path>
              </a:pathLst>
            </a:custGeom>
            <a:grpFill/>
            <a:ln w="983"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6CEA61F-3C3F-42A3-B02B-8A01FF195522}"/>
                </a:ext>
              </a:extLst>
            </p:cNvPr>
            <p:cNvSpPr/>
            <p:nvPr/>
          </p:nvSpPr>
          <p:spPr>
            <a:xfrm>
              <a:off x="7566045" y="5920720"/>
              <a:ext cx="799790" cy="776227"/>
            </a:xfrm>
            <a:custGeom>
              <a:avLst/>
              <a:gdLst>
                <a:gd name="connsiteX0" fmla="*/ 7 w 799790"/>
                <a:gd name="connsiteY0" fmla="*/ 333264 h 776227"/>
                <a:gd name="connsiteX1" fmla="*/ 7 w 799790"/>
                <a:gd name="connsiteY1" fmla="*/ 16385 h 776227"/>
                <a:gd name="connsiteX2" fmla="*/ 16125 w 799790"/>
                <a:gd name="connsiteY2" fmla="*/ 1 h 776227"/>
                <a:gd name="connsiteX3" fmla="*/ 101784 w 799790"/>
                <a:gd name="connsiteY3" fmla="*/ 149 h 776227"/>
                <a:gd name="connsiteX4" fmla="*/ 415779 w 799790"/>
                <a:gd name="connsiteY4" fmla="*/ 2118 h 776227"/>
                <a:gd name="connsiteX5" fmla="*/ 707128 w 799790"/>
                <a:gd name="connsiteY5" fmla="*/ 4127 h 776227"/>
                <a:gd name="connsiteX6" fmla="*/ 787785 w 799790"/>
                <a:gd name="connsiteY6" fmla="*/ 5712 h 776227"/>
                <a:gd name="connsiteX7" fmla="*/ 798104 w 799790"/>
                <a:gd name="connsiteY7" fmla="*/ 15991 h 776227"/>
                <a:gd name="connsiteX8" fmla="*/ 798183 w 799790"/>
                <a:gd name="connsiteY8" fmla="*/ 87826 h 776227"/>
                <a:gd name="connsiteX9" fmla="*/ 798242 w 799790"/>
                <a:gd name="connsiteY9" fmla="*/ 255128 h 776227"/>
                <a:gd name="connsiteX10" fmla="*/ 799748 w 799790"/>
                <a:gd name="connsiteY10" fmla="*/ 757936 h 776227"/>
                <a:gd name="connsiteX11" fmla="*/ 799640 w 799790"/>
                <a:gd name="connsiteY11" fmla="*/ 768757 h 776227"/>
                <a:gd name="connsiteX12" fmla="*/ 791182 w 799790"/>
                <a:gd name="connsiteY12" fmla="*/ 776013 h 776227"/>
                <a:gd name="connsiteX13" fmla="*/ 753128 w 799790"/>
                <a:gd name="connsiteY13" fmla="*/ 771160 h 776227"/>
                <a:gd name="connsiteX14" fmla="*/ 611820 w 799790"/>
                <a:gd name="connsiteY14" fmla="*/ 751793 h 776227"/>
                <a:gd name="connsiteX15" fmla="*/ 506617 w 799790"/>
                <a:gd name="connsiteY15" fmla="*/ 736984 h 776227"/>
                <a:gd name="connsiteX16" fmla="*/ 386724 w 799790"/>
                <a:gd name="connsiteY16" fmla="*/ 720670 h 776227"/>
                <a:gd name="connsiteX17" fmla="*/ 249334 w 799790"/>
                <a:gd name="connsiteY17" fmla="*/ 701667 h 776227"/>
                <a:gd name="connsiteX18" fmla="*/ 113855 w 799790"/>
                <a:gd name="connsiteY18" fmla="*/ 683196 h 776227"/>
                <a:gd name="connsiteX19" fmla="*/ 10542 w 799790"/>
                <a:gd name="connsiteY19" fmla="*/ 669087 h 776227"/>
                <a:gd name="connsiteX20" fmla="*/ 66 w 799790"/>
                <a:gd name="connsiteY20" fmla="*/ 657036 h 776227"/>
                <a:gd name="connsiteX21" fmla="*/ 17 w 799790"/>
                <a:gd name="connsiteY21" fmla="*/ 550750 h 776227"/>
                <a:gd name="connsiteX22" fmla="*/ 7 w 799790"/>
                <a:gd name="connsiteY22" fmla="*/ 333264 h 77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9790" h="776227">
                  <a:moveTo>
                    <a:pt x="7" y="333264"/>
                  </a:moveTo>
                  <a:cubicBezTo>
                    <a:pt x="-2" y="227638"/>
                    <a:pt x="-2" y="122011"/>
                    <a:pt x="7" y="16385"/>
                  </a:cubicBezTo>
                  <a:cubicBezTo>
                    <a:pt x="7" y="-9"/>
                    <a:pt x="27" y="-18"/>
                    <a:pt x="16125" y="1"/>
                  </a:cubicBezTo>
                  <a:cubicBezTo>
                    <a:pt x="44678" y="41"/>
                    <a:pt x="73231" y="-18"/>
                    <a:pt x="101784" y="149"/>
                  </a:cubicBezTo>
                  <a:cubicBezTo>
                    <a:pt x="206446" y="759"/>
                    <a:pt x="311117" y="1439"/>
                    <a:pt x="415779" y="2118"/>
                  </a:cubicBezTo>
                  <a:cubicBezTo>
                    <a:pt x="512899" y="2748"/>
                    <a:pt x="610018" y="3349"/>
                    <a:pt x="707128" y="4127"/>
                  </a:cubicBezTo>
                  <a:cubicBezTo>
                    <a:pt x="734017" y="4343"/>
                    <a:pt x="760896" y="5111"/>
                    <a:pt x="787785" y="5712"/>
                  </a:cubicBezTo>
                  <a:cubicBezTo>
                    <a:pt x="796942" y="5919"/>
                    <a:pt x="798045" y="6903"/>
                    <a:pt x="798104" y="15991"/>
                  </a:cubicBezTo>
                  <a:cubicBezTo>
                    <a:pt x="798252" y="39936"/>
                    <a:pt x="798173" y="63881"/>
                    <a:pt x="798183" y="87826"/>
                  </a:cubicBezTo>
                  <a:cubicBezTo>
                    <a:pt x="798202" y="143593"/>
                    <a:pt x="798094" y="199360"/>
                    <a:pt x="798242" y="255128"/>
                  </a:cubicBezTo>
                  <a:cubicBezTo>
                    <a:pt x="798695" y="422734"/>
                    <a:pt x="799246" y="590330"/>
                    <a:pt x="799748" y="757936"/>
                  </a:cubicBezTo>
                  <a:cubicBezTo>
                    <a:pt x="799758" y="761540"/>
                    <a:pt x="799886" y="765163"/>
                    <a:pt x="799640" y="768757"/>
                  </a:cubicBezTo>
                  <a:cubicBezTo>
                    <a:pt x="799177" y="775689"/>
                    <a:pt x="798104" y="776791"/>
                    <a:pt x="791182" y="776013"/>
                  </a:cubicBezTo>
                  <a:cubicBezTo>
                    <a:pt x="778471" y="774596"/>
                    <a:pt x="765800" y="772892"/>
                    <a:pt x="753128" y="771160"/>
                  </a:cubicBezTo>
                  <a:cubicBezTo>
                    <a:pt x="706015" y="764740"/>
                    <a:pt x="658913" y="758320"/>
                    <a:pt x="611820" y="751793"/>
                  </a:cubicBezTo>
                  <a:cubicBezTo>
                    <a:pt x="576739" y="746929"/>
                    <a:pt x="541698" y="741829"/>
                    <a:pt x="506617" y="736984"/>
                  </a:cubicBezTo>
                  <a:cubicBezTo>
                    <a:pt x="466662" y="731461"/>
                    <a:pt x="426688" y="726154"/>
                    <a:pt x="386724" y="720670"/>
                  </a:cubicBezTo>
                  <a:cubicBezTo>
                    <a:pt x="340921" y="714378"/>
                    <a:pt x="295137" y="707959"/>
                    <a:pt x="249334" y="701667"/>
                  </a:cubicBezTo>
                  <a:cubicBezTo>
                    <a:pt x="204181" y="695464"/>
                    <a:pt x="159018" y="689350"/>
                    <a:pt x="113855" y="683196"/>
                  </a:cubicBezTo>
                  <a:cubicBezTo>
                    <a:pt x="79414" y="678500"/>
                    <a:pt x="44973" y="673853"/>
                    <a:pt x="10542" y="669087"/>
                  </a:cubicBezTo>
                  <a:cubicBezTo>
                    <a:pt x="1405" y="667827"/>
                    <a:pt x="86" y="666350"/>
                    <a:pt x="66" y="657036"/>
                  </a:cubicBezTo>
                  <a:cubicBezTo>
                    <a:pt x="-22" y="621611"/>
                    <a:pt x="17" y="586185"/>
                    <a:pt x="17" y="550750"/>
                  </a:cubicBezTo>
                  <a:cubicBezTo>
                    <a:pt x="7" y="478255"/>
                    <a:pt x="7" y="405760"/>
                    <a:pt x="7" y="333264"/>
                  </a:cubicBezTo>
                  <a:close/>
                </a:path>
              </a:pathLst>
            </a:custGeom>
            <a:grpFill/>
            <a:ln w="983" cap="flat">
              <a:noFill/>
              <a:prstDash val="solid"/>
              <a:miter/>
            </a:ln>
          </p:spPr>
          <p:txBody>
            <a:bodyPr rtlCol="0" anchor="ctr"/>
            <a:lstStyle/>
            <a:p>
              <a:endParaRPr lang="en-US"/>
            </a:p>
          </p:txBody>
        </p:sp>
      </p:grpSp>
      <p:grpSp>
        <p:nvGrpSpPr>
          <p:cNvPr id="198" name="Graphic 276">
            <a:extLst>
              <a:ext uri="{FF2B5EF4-FFF2-40B4-BE49-F238E27FC236}">
                <a16:creationId xmlns:a16="http://schemas.microsoft.com/office/drawing/2014/main" id="{4538E3AA-1260-43FD-8BCA-D949A3FD356C}"/>
              </a:ext>
            </a:extLst>
          </p:cNvPr>
          <p:cNvGrpSpPr/>
          <p:nvPr/>
        </p:nvGrpSpPr>
        <p:grpSpPr>
          <a:xfrm>
            <a:off x="3343550" y="4429228"/>
            <a:ext cx="504492" cy="256899"/>
            <a:chOff x="3463925" y="7276909"/>
            <a:chExt cx="283940" cy="144589"/>
          </a:xfrm>
          <a:solidFill>
            <a:schemeClr val="tx1"/>
          </a:solidFill>
        </p:grpSpPr>
        <p:sp>
          <p:nvSpPr>
            <p:cNvPr id="199" name="Freeform: Shape 198">
              <a:extLst>
                <a:ext uri="{FF2B5EF4-FFF2-40B4-BE49-F238E27FC236}">
                  <a16:creationId xmlns:a16="http://schemas.microsoft.com/office/drawing/2014/main" id="{A78E5C8A-0103-484F-AE0D-5F82549AC41F}"/>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BB43E13A-8496-48E9-B3AF-A2B8CEB3BC1C}"/>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F114E1B5-A82A-4114-9534-6683A9C79031}"/>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endParaRPr lang="en-US"/>
            </a:p>
          </p:txBody>
        </p:sp>
      </p:grpSp>
      <p:grpSp>
        <p:nvGrpSpPr>
          <p:cNvPr id="202" name="Group 201">
            <a:extLst>
              <a:ext uri="{FF2B5EF4-FFF2-40B4-BE49-F238E27FC236}">
                <a16:creationId xmlns:a16="http://schemas.microsoft.com/office/drawing/2014/main" id="{7B32A603-E1ED-443B-A8F6-030E723D56C6}"/>
              </a:ext>
            </a:extLst>
          </p:cNvPr>
          <p:cNvGrpSpPr/>
          <p:nvPr/>
        </p:nvGrpSpPr>
        <p:grpSpPr>
          <a:xfrm>
            <a:off x="3052715" y="4781469"/>
            <a:ext cx="1016021" cy="778490"/>
            <a:chOff x="3833971" y="2798914"/>
            <a:chExt cx="1195800" cy="916239"/>
          </a:xfrm>
        </p:grpSpPr>
        <p:grpSp>
          <p:nvGrpSpPr>
            <p:cNvPr id="203" name="Graphic 1030">
              <a:extLst>
                <a:ext uri="{FF2B5EF4-FFF2-40B4-BE49-F238E27FC236}">
                  <a16:creationId xmlns:a16="http://schemas.microsoft.com/office/drawing/2014/main" id="{775B3DBD-5EC9-44F3-A4E6-0129E8451BFE}"/>
                </a:ext>
              </a:extLst>
            </p:cNvPr>
            <p:cNvGrpSpPr/>
            <p:nvPr/>
          </p:nvGrpSpPr>
          <p:grpSpPr>
            <a:xfrm>
              <a:off x="3833971" y="2798914"/>
              <a:ext cx="566201" cy="697168"/>
              <a:chOff x="3896270" y="2690723"/>
              <a:chExt cx="506031" cy="623080"/>
            </a:xfrm>
          </p:grpSpPr>
          <p:sp>
            <p:nvSpPr>
              <p:cNvPr id="218" name="Freeform: Shape 217">
                <a:extLst>
                  <a:ext uri="{FF2B5EF4-FFF2-40B4-BE49-F238E27FC236}">
                    <a16:creationId xmlns:a16="http://schemas.microsoft.com/office/drawing/2014/main" id="{501784A2-4CCD-4B74-B398-2923AC39B33C}"/>
                  </a:ext>
                </a:extLst>
              </p:cNvPr>
              <p:cNvSpPr/>
              <p:nvPr/>
            </p:nvSpPr>
            <p:spPr>
              <a:xfrm>
                <a:off x="3896270"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5A8107F9-9300-4FF0-96A6-CAC15D801293}"/>
                  </a:ext>
                </a:extLst>
              </p:cNvPr>
              <p:cNvSpPr/>
              <p:nvPr/>
            </p:nvSpPr>
            <p:spPr>
              <a:xfrm>
                <a:off x="3919916"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D92E7090-7BB2-4D6A-A58A-DBAB3DD82AA3}"/>
                  </a:ext>
                </a:extLst>
              </p:cNvPr>
              <p:cNvSpPr/>
              <p:nvPr/>
            </p:nvSpPr>
            <p:spPr>
              <a:xfrm>
                <a:off x="3919916"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BE7317D6-EF5E-4C06-8C46-CAC237644675}"/>
                  </a:ext>
                </a:extLst>
              </p:cNvPr>
              <p:cNvSpPr/>
              <p:nvPr/>
            </p:nvSpPr>
            <p:spPr>
              <a:xfrm>
                <a:off x="3919916"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97ACA023-B48B-4C79-AFF5-4959D2F58873}"/>
                  </a:ext>
                </a:extLst>
              </p:cNvPr>
              <p:cNvSpPr/>
              <p:nvPr/>
            </p:nvSpPr>
            <p:spPr>
              <a:xfrm>
                <a:off x="3919916"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E998D8C6-F2B1-4B71-8D41-083B3D6F6AAB}"/>
                  </a:ext>
                </a:extLst>
              </p:cNvPr>
              <p:cNvSpPr/>
              <p:nvPr/>
            </p:nvSpPr>
            <p:spPr>
              <a:xfrm>
                <a:off x="3943562"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nvGrpSpPr>
            <p:cNvPr id="204" name="Graphic 365">
              <a:extLst>
                <a:ext uri="{FF2B5EF4-FFF2-40B4-BE49-F238E27FC236}">
                  <a16:creationId xmlns:a16="http://schemas.microsoft.com/office/drawing/2014/main" id="{95FE9071-45CD-422F-A077-DC27C16C2556}"/>
                </a:ext>
              </a:extLst>
            </p:cNvPr>
            <p:cNvGrpSpPr/>
            <p:nvPr/>
          </p:nvGrpSpPr>
          <p:grpSpPr>
            <a:xfrm>
              <a:off x="4463570" y="2798914"/>
              <a:ext cx="566201" cy="697168"/>
              <a:chOff x="4458961" y="2690723"/>
              <a:chExt cx="506031" cy="623080"/>
            </a:xfrm>
          </p:grpSpPr>
          <p:sp>
            <p:nvSpPr>
              <p:cNvPr id="212" name="Freeform: Shape 211">
                <a:extLst>
                  <a:ext uri="{FF2B5EF4-FFF2-40B4-BE49-F238E27FC236}">
                    <a16:creationId xmlns:a16="http://schemas.microsoft.com/office/drawing/2014/main" id="{67A43CBA-DCEF-4B61-84F1-080AAF471B5F}"/>
                  </a:ext>
                </a:extLst>
              </p:cNvPr>
              <p:cNvSpPr/>
              <p:nvPr/>
            </p:nvSpPr>
            <p:spPr>
              <a:xfrm>
                <a:off x="4458961"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AB8FFFCC-6CAE-43E9-B347-1B93110050C4}"/>
                  </a:ext>
                </a:extLst>
              </p:cNvPr>
              <p:cNvSpPr/>
              <p:nvPr/>
            </p:nvSpPr>
            <p:spPr>
              <a:xfrm>
                <a:off x="4482607"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235E489-781E-4C8A-BF9B-729F3183EAA6}"/>
                  </a:ext>
                </a:extLst>
              </p:cNvPr>
              <p:cNvSpPr/>
              <p:nvPr/>
            </p:nvSpPr>
            <p:spPr>
              <a:xfrm>
                <a:off x="4482607"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E7DB71C9-E891-4A62-BB86-CD65D08A4B93}"/>
                  </a:ext>
                </a:extLst>
              </p:cNvPr>
              <p:cNvSpPr/>
              <p:nvPr/>
            </p:nvSpPr>
            <p:spPr>
              <a:xfrm>
                <a:off x="4482607"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rgbClr val="0071BC"/>
              </a:solidFill>
              <a:ln w="1313"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E8892D51-49C0-4718-AB28-A81090228DD3}"/>
                  </a:ext>
                </a:extLst>
              </p:cNvPr>
              <p:cNvSpPr/>
              <p:nvPr/>
            </p:nvSpPr>
            <p:spPr>
              <a:xfrm>
                <a:off x="4482607"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FBCF9DAA-AC49-4DF5-B93F-D26D1C8AFBC4}"/>
                  </a:ext>
                </a:extLst>
              </p:cNvPr>
              <p:cNvSpPr/>
              <p:nvPr/>
            </p:nvSpPr>
            <p:spPr>
              <a:xfrm>
                <a:off x="4506253"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nvGrpSpPr>
            <p:cNvPr id="205" name="Graphic 366">
              <a:extLst>
                <a:ext uri="{FF2B5EF4-FFF2-40B4-BE49-F238E27FC236}">
                  <a16:creationId xmlns:a16="http://schemas.microsoft.com/office/drawing/2014/main" id="{64DEFB30-513B-4373-80BA-74A16C7129DA}"/>
                </a:ext>
              </a:extLst>
            </p:cNvPr>
            <p:cNvGrpSpPr/>
            <p:nvPr/>
          </p:nvGrpSpPr>
          <p:grpSpPr>
            <a:xfrm>
              <a:off x="4148770" y="3017985"/>
              <a:ext cx="566201" cy="697168"/>
              <a:chOff x="4177615" y="2886513"/>
              <a:chExt cx="506031" cy="623080"/>
            </a:xfrm>
          </p:grpSpPr>
          <p:sp>
            <p:nvSpPr>
              <p:cNvPr id="206" name="Freeform: Shape 205">
                <a:extLst>
                  <a:ext uri="{FF2B5EF4-FFF2-40B4-BE49-F238E27FC236}">
                    <a16:creationId xmlns:a16="http://schemas.microsoft.com/office/drawing/2014/main" id="{04E3D8F3-4DC5-4864-9149-275CB3190468}"/>
                  </a:ext>
                </a:extLst>
              </p:cNvPr>
              <p:cNvSpPr/>
              <p:nvPr/>
            </p:nvSpPr>
            <p:spPr>
              <a:xfrm>
                <a:off x="4177615" y="288651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1759D19-3387-4197-B3FC-A119F58FB184}"/>
                  </a:ext>
                </a:extLst>
              </p:cNvPr>
              <p:cNvSpPr/>
              <p:nvPr/>
            </p:nvSpPr>
            <p:spPr>
              <a:xfrm>
                <a:off x="4201261" y="314434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3D3086E1-C373-4F6A-80E8-708977BD9337}"/>
                  </a:ext>
                </a:extLst>
              </p:cNvPr>
              <p:cNvSpPr/>
              <p:nvPr/>
            </p:nvSpPr>
            <p:spPr>
              <a:xfrm>
                <a:off x="4201261" y="330482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1B9CB9AF-B6D8-47AE-8EA0-EF57AC511923}"/>
                  </a:ext>
                </a:extLst>
              </p:cNvPr>
              <p:cNvSpPr/>
              <p:nvPr/>
            </p:nvSpPr>
            <p:spPr>
              <a:xfrm>
                <a:off x="4201261" y="288887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95A4FB13-D346-4490-BE7D-B123B07EC9F5}"/>
                  </a:ext>
                </a:extLst>
              </p:cNvPr>
              <p:cNvSpPr/>
              <p:nvPr/>
            </p:nvSpPr>
            <p:spPr>
              <a:xfrm>
                <a:off x="4201261" y="288887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7425364C-36B7-48D6-9598-87D3A86B4844}"/>
                  </a:ext>
                </a:extLst>
              </p:cNvPr>
              <p:cNvSpPr/>
              <p:nvPr/>
            </p:nvSpPr>
            <p:spPr>
              <a:xfrm>
                <a:off x="4224907" y="291252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grpSp>
        <p:nvGrpSpPr>
          <p:cNvPr id="250" name="Graphic 276">
            <a:extLst>
              <a:ext uri="{FF2B5EF4-FFF2-40B4-BE49-F238E27FC236}">
                <a16:creationId xmlns:a16="http://schemas.microsoft.com/office/drawing/2014/main" id="{35ABB90D-1ABF-4426-8471-8D32DF7E1DFA}"/>
              </a:ext>
            </a:extLst>
          </p:cNvPr>
          <p:cNvGrpSpPr/>
          <p:nvPr/>
        </p:nvGrpSpPr>
        <p:grpSpPr>
          <a:xfrm>
            <a:off x="10569850" y="4429228"/>
            <a:ext cx="504492" cy="256899"/>
            <a:chOff x="3463925" y="7276909"/>
            <a:chExt cx="283940" cy="144589"/>
          </a:xfrm>
          <a:solidFill>
            <a:schemeClr val="tx1"/>
          </a:solidFill>
        </p:grpSpPr>
        <p:sp>
          <p:nvSpPr>
            <p:cNvPr id="251" name="Freeform: Shape 250">
              <a:extLst>
                <a:ext uri="{FF2B5EF4-FFF2-40B4-BE49-F238E27FC236}">
                  <a16:creationId xmlns:a16="http://schemas.microsoft.com/office/drawing/2014/main" id="{6980666A-935A-4749-8FC7-9E0A75972158}"/>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330D1792-893B-4A39-8FE4-62C5091D4734}"/>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05601B77-CA58-4E2C-AA27-082221C8B766}"/>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endParaRPr lang="en-US"/>
            </a:p>
          </p:txBody>
        </p:sp>
      </p:grpSp>
      <p:grpSp>
        <p:nvGrpSpPr>
          <p:cNvPr id="254" name="Group 253">
            <a:extLst>
              <a:ext uri="{FF2B5EF4-FFF2-40B4-BE49-F238E27FC236}">
                <a16:creationId xmlns:a16="http://schemas.microsoft.com/office/drawing/2014/main" id="{FD85F8E5-9FC7-4D46-8D48-A48D9814358E}"/>
              </a:ext>
            </a:extLst>
          </p:cNvPr>
          <p:cNvGrpSpPr/>
          <p:nvPr/>
        </p:nvGrpSpPr>
        <p:grpSpPr>
          <a:xfrm>
            <a:off x="10279015" y="4781469"/>
            <a:ext cx="1016021" cy="778490"/>
            <a:chOff x="3833971" y="2798914"/>
            <a:chExt cx="1195800" cy="916239"/>
          </a:xfrm>
        </p:grpSpPr>
        <p:grpSp>
          <p:nvGrpSpPr>
            <p:cNvPr id="255" name="Graphic 1030">
              <a:extLst>
                <a:ext uri="{FF2B5EF4-FFF2-40B4-BE49-F238E27FC236}">
                  <a16:creationId xmlns:a16="http://schemas.microsoft.com/office/drawing/2014/main" id="{1B17CDF6-F303-4ABA-8CB0-4935EF8409D9}"/>
                </a:ext>
              </a:extLst>
            </p:cNvPr>
            <p:cNvGrpSpPr/>
            <p:nvPr/>
          </p:nvGrpSpPr>
          <p:grpSpPr>
            <a:xfrm>
              <a:off x="3833971" y="2798914"/>
              <a:ext cx="566201" cy="697168"/>
              <a:chOff x="3896270" y="2690723"/>
              <a:chExt cx="506031" cy="623080"/>
            </a:xfrm>
          </p:grpSpPr>
          <p:sp>
            <p:nvSpPr>
              <p:cNvPr id="270" name="Freeform: Shape 269">
                <a:extLst>
                  <a:ext uri="{FF2B5EF4-FFF2-40B4-BE49-F238E27FC236}">
                    <a16:creationId xmlns:a16="http://schemas.microsoft.com/office/drawing/2014/main" id="{5942FCFC-B953-441E-A03F-D8C193202F3F}"/>
                  </a:ext>
                </a:extLst>
              </p:cNvPr>
              <p:cNvSpPr/>
              <p:nvPr/>
            </p:nvSpPr>
            <p:spPr>
              <a:xfrm>
                <a:off x="3896270"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677B05B4-D692-46E5-ACC4-FBD6E58DA83A}"/>
                  </a:ext>
                </a:extLst>
              </p:cNvPr>
              <p:cNvSpPr/>
              <p:nvPr/>
            </p:nvSpPr>
            <p:spPr>
              <a:xfrm>
                <a:off x="3919916"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7F6368F4-7C01-4E86-94DE-49D9E4E9156F}"/>
                  </a:ext>
                </a:extLst>
              </p:cNvPr>
              <p:cNvSpPr/>
              <p:nvPr/>
            </p:nvSpPr>
            <p:spPr>
              <a:xfrm>
                <a:off x="3919916"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6FFB04F0-54E4-4181-A8D1-A36E6A09B29C}"/>
                  </a:ext>
                </a:extLst>
              </p:cNvPr>
              <p:cNvSpPr/>
              <p:nvPr/>
            </p:nvSpPr>
            <p:spPr>
              <a:xfrm>
                <a:off x="3919916"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D58AE840-1078-4E46-B243-F33AC0375352}"/>
                  </a:ext>
                </a:extLst>
              </p:cNvPr>
              <p:cNvSpPr/>
              <p:nvPr/>
            </p:nvSpPr>
            <p:spPr>
              <a:xfrm>
                <a:off x="3919916"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664CD0D5-6385-4371-8C55-3357F788BC1D}"/>
                  </a:ext>
                </a:extLst>
              </p:cNvPr>
              <p:cNvSpPr/>
              <p:nvPr/>
            </p:nvSpPr>
            <p:spPr>
              <a:xfrm>
                <a:off x="3943562"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nvGrpSpPr>
            <p:cNvPr id="256" name="Graphic 365">
              <a:extLst>
                <a:ext uri="{FF2B5EF4-FFF2-40B4-BE49-F238E27FC236}">
                  <a16:creationId xmlns:a16="http://schemas.microsoft.com/office/drawing/2014/main" id="{1554C61E-60E4-486D-8B06-43E9DB7A52AB}"/>
                </a:ext>
              </a:extLst>
            </p:cNvPr>
            <p:cNvGrpSpPr/>
            <p:nvPr/>
          </p:nvGrpSpPr>
          <p:grpSpPr>
            <a:xfrm>
              <a:off x="4463570" y="2798914"/>
              <a:ext cx="566201" cy="697168"/>
              <a:chOff x="4458961" y="2690723"/>
              <a:chExt cx="506031" cy="623080"/>
            </a:xfrm>
          </p:grpSpPr>
          <p:sp>
            <p:nvSpPr>
              <p:cNvPr id="264" name="Freeform: Shape 263">
                <a:extLst>
                  <a:ext uri="{FF2B5EF4-FFF2-40B4-BE49-F238E27FC236}">
                    <a16:creationId xmlns:a16="http://schemas.microsoft.com/office/drawing/2014/main" id="{D5CFEDE2-4768-47F7-B74C-FE446D1A3A57}"/>
                  </a:ext>
                </a:extLst>
              </p:cNvPr>
              <p:cNvSpPr/>
              <p:nvPr/>
            </p:nvSpPr>
            <p:spPr>
              <a:xfrm>
                <a:off x="4458961"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DD8159F0-CD7A-4E2C-BB33-3E8D56C2B438}"/>
                  </a:ext>
                </a:extLst>
              </p:cNvPr>
              <p:cNvSpPr/>
              <p:nvPr/>
            </p:nvSpPr>
            <p:spPr>
              <a:xfrm>
                <a:off x="4482607"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4F167D38-6223-4106-88A7-5A8ECB467EFD}"/>
                  </a:ext>
                </a:extLst>
              </p:cNvPr>
              <p:cNvSpPr/>
              <p:nvPr/>
            </p:nvSpPr>
            <p:spPr>
              <a:xfrm>
                <a:off x="4482607"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02B637DF-781A-4B7E-A811-1CC380186194}"/>
                  </a:ext>
                </a:extLst>
              </p:cNvPr>
              <p:cNvSpPr/>
              <p:nvPr/>
            </p:nvSpPr>
            <p:spPr>
              <a:xfrm>
                <a:off x="4482607"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rgbClr val="0071BC"/>
              </a:solidFill>
              <a:ln w="1313"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AA1B10BB-8825-49A1-A156-8C8D87B38C94}"/>
                  </a:ext>
                </a:extLst>
              </p:cNvPr>
              <p:cNvSpPr/>
              <p:nvPr/>
            </p:nvSpPr>
            <p:spPr>
              <a:xfrm>
                <a:off x="4482607"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99C6D3E7-462E-4FD3-8F6F-9412FCEE3010}"/>
                  </a:ext>
                </a:extLst>
              </p:cNvPr>
              <p:cNvSpPr/>
              <p:nvPr/>
            </p:nvSpPr>
            <p:spPr>
              <a:xfrm>
                <a:off x="4506253"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nvGrpSpPr>
            <p:cNvPr id="257" name="Graphic 366">
              <a:extLst>
                <a:ext uri="{FF2B5EF4-FFF2-40B4-BE49-F238E27FC236}">
                  <a16:creationId xmlns:a16="http://schemas.microsoft.com/office/drawing/2014/main" id="{60BD0734-68B8-4E59-B6C8-4B9D6092B7DC}"/>
                </a:ext>
              </a:extLst>
            </p:cNvPr>
            <p:cNvGrpSpPr/>
            <p:nvPr/>
          </p:nvGrpSpPr>
          <p:grpSpPr>
            <a:xfrm>
              <a:off x="4148770" y="3017985"/>
              <a:ext cx="566201" cy="697168"/>
              <a:chOff x="4177615" y="2886513"/>
              <a:chExt cx="506031" cy="623080"/>
            </a:xfrm>
          </p:grpSpPr>
          <p:sp>
            <p:nvSpPr>
              <p:cNvPr id="258" name="Freeform: Shape 257">
                <a:extLst>
                  <a:ext uri="{FF2B5EF4-FFF2-40B4-BE49-F238E27FC236}">
                    <a16:creationId xmlns:a16="http://schemas.microsoft.com/office/drawing/2014/main" id="{EDC0EADA-5CA8-445E-858C-A1465D28521F}"/>
                  </a:ext>
                </a:extLst>
              </p:cNvPr>
              <p:cNvSpPr/>
              <p:nvPr/>
            </p:nvSpPr>
            <p:spPr>
              <a:xfrm>
                <a:off x="4177615" y="288651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29906EA1-95A4-44BD-A866-BD99F0E3EE28}"/>
                  </a:ext>
                </a:extLst>
              </p:cNvPr>
              <p:cNvSpPr/>
              <p:nvPr/>
            </p:nvSpPr>
            <p:spPr>
              <a:xfrm>
                <a:off x="4201261" y="314434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E856D6CF-399F-40D9-8450-6A354C54B067}"/>
                  </a:ext>
                </a:extLst>
              </p:cNvPr>
              <p:cNvSpPr/>
              <p:nvPr/>
            </p:nvSpPr>
            <p:spPr>
              <a:xfrm>
                <a:off x="4201261" y="330482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3D44109D-0BF0-46D0-8360-93BD55F151DF}"/>
                  </a:ext>
                </a:extLst>
              </p:cNvPr>
              <p:cNvSpPr/>
              <p:nvPr/>
            </p:nvSpPr>
            <p:spPr>
              <a:xfrm>
                <a:off x="4201261" y="288887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8E9F7A94-D5D4-43EE-A435-0C30028BA632}"/>
                  </a:ext>
                </a:extLst>
              </p:cNvPr>
              <p:cNvSpPr/>
              <p:nvPr/>
            </p:nvSpPr>
            <p:spPr>
              <a:xfrm>
                <a:off x="4201261" y="288887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935146F3-B23F-4DEB-9048-FC70CBAECE16}"/>
                  </a:ext>
                </a:extLst>
              </p:cNvPr>
              <p:cNvSpPr/>
              <p:nvPr/>
            </p:nvSpPr>
            <p:spPr>
              <a:xfrm>
                <a:off x="4224907" y="291252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689914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fade">
                                      <p:cBhvr>
                                        <p:cTn id="11" dur="500"/>
                                        <p:tgtEl>
                                          <p:spTgt spid="5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0"/>
                                        </p:tgtEl>
                                        <p:attrNameLst>
                                          <p:attrName>style.visibility</p:attrName>
                                        </p:attrNameLst>
                                      </p:cBhvr>
                                      <p:to>
                                        <p:strVal val="visible"/>
                                      </p:to>
                                    </p:set>
                                    <p:animEffect transition="in" filter="fade">
                                      <p:cBhvr>
                                        <p:cTn id="14" dur="500"/>
                                        <p:tgtEl>
                                          <p:spTgt spid="100"/>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Effect transition="in" filter="fade">
                                      <p:cBhvr>
                                        <p:cTn id="18" dur="500"/>
                                        <p:tgtEl>
                                          <p:spTgt spid="1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1"/>
                                        </p:tgtEl>
                                        <p:attrNameLst>
                                          <p:attrName>style.visibility</p:attrName>
                                        </p:attrNameLst>
                                      </p:cBhvr>
                                      <p:to>
                                        <p:strVal val="visible"/>
                                      </p:to>
                                    </p:set>
                                    <p:animEffect transition="in" filter="fade">
                                      <p:cBhvr>
                                        <p:cTn id="21" dur="500"/>
                                        <p:tgtEl>
                                          <p:spTgt spid="1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2"/>
                                        </p:tgtEl>
                                        <p:attrNameLst>
                                          <p:attrName>style.visibility</p:attrName>
                                        </p:attrNameLst>
                                      </p:cBhvr>
                                      <p:to>
                                        <p:strVal val="visible"/>
                                      </p:to>
                                    </p:set>
                                    <p:animEffect transition="in" filter="fade">
                                      <p:cBhvr>
                                        <p:cTn id="24" dur="500"/>
                                        <p:tgtEl>
                                          <p:spTgt spid="112"/>
                                        </p:tgtEl>
                                      </p:cBhvr>
                                    </p:animEffect>
                                  </p:childTnLst>
                                </p:cTn>
                              </p:par>
                              <p:par>
                                <p:cTn id="25" presetID="10" presetClass="entr" presetSubtype="0" fill="hold" nodeType="withEffect">
                                  <p:stCondLst>
                                    <p:cond delay="0"/>
                                  </p:stCondLst>
                                  <p:childTnLst>
                                    <p:set>
                                      <p:cBhvr>
                                        <p:cTn id="26" dur="1" fill="hold">
                                          <p:stCondLst>
                                            <p:cond delay="0"/>
                                          </p:stCondLst>
                                        </p:cTn>
                                        <p:tgtEl>
                                          <p:spTgt spid="126"/>
                                        </p:tgtEl>
                                        <p:attrNameLst>
                                          <p:attrName>style.visibility</p:attrName>
                                        </p:attrNameLst>
                                      </p:cBhvr>
                                      <p:to>
                                        <p:strVal val="visible"/>
                                      </p:to>
                                    </p:set>
                                    <p:animEffect transition="in" filter="fade">
                                      <p:cBhvr>
                                        <p:cTn id="27" dur="500"/>
                                        <p:tgtEl>
                                          <p:spTgt spid="126"/>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250"/>
                                        </p:tgtEl>
                                        <p:attrNameLst>
                                          <p:attrName>style.visibility</p:attrName>
                                        </p:attrNameLst>
                                      </p:cBhvr>
                                      <p:to>
                                        <p:strVal val="visible"/>
                                      </p:to>
                                    </p:set>
                                    <p:animEffect transition="in" filter="fade">
                                      <p:cBhvr>
                                        <p:cTn id="33" dur="500"/>
                                        <p:tgtEl>
                                          <p:spTgt spid="250"/>
                                        </p:tgtEl>
                                      </p:cBhvr>
                                    </p:animEffect>
                                  </p:childTnLst>
                                </p:cTn>
                              </p:par>
                              <p:par>
                                <p:cTn id="34" presetID="10" presetClass="entr" presetSubtype="0" fill="hold" nodeType="withEffect">
                                  <p:stCondLst>
                                    <p:cond delay="0"/>
                                  </p:stCondLst>
                                  <p:childTnLst>
                                    <p:set>
                                      <p:cBhvr>
                                        <p:cTn id="35" dur="1" fill="hold">
                                          <p:stCondLst>
                                            <p:cond delay="0"/>
                                          </p:stCondLst>
                                        </p:cTn>
                                        <p:tgtEl>
                                          <p:spTgt spid="254"/>
                                        </p:tgtEl>
                                        <p:attrNameLst>
                                          <p:attrName>style.visibility</p:attrName>
                                        </p:attrNameLst>
                                      </p:cBhvr>
                                      <p:to>
                                        <p:strVal val="visible"/>
                                      </p:to>
                                    </p:set>
                                    <p:animEffect transition="in" filter="fade">
                                      <p:cBhvr>
                                        <p:cTn id="36" dur="5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100" grpId="0"/>
      <p:bldP spid="110" grpId="0" animBg="1"/>
      <p:bldP spid="111" grpId="0" animBg="1"/>
      <p:bldP spid="1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p:txBody>
          <a:bodyPr/>
          <a:lstStyle/>
          <a:p>
            <a:r>
              <a:rPr lang="en-US" dirty="0"/>
              <a:t>Best practices</a:t>
            </a:r>
          </a:p>
        </p:txBody>
      </p:sp>
    </p:spTree>
    <p:extLst>
      <p:ext uri="{BB962C8B-B14F-4D97-AF65-F5344CB8AC3E}">
        <p14:creationId xmlns:p14="http://schemas.microsoft.com/office/powerpoint/2010/main" val="345570349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1EB83-267C-4796-AA8B-3962A7B8A528}"/>
              </a:ext>
            </a:extLst>
          </p:cNvPr>
          <p:cNvSpPr>
            <a:spLocks noGrp="1"/>
          </p:cNvSpPr>
          <p:nvPr>
            <p:ph type="title"/>
          </p:nvPr>
        </p:nvSpPr>
        <p:spPr/>
        <p:txBody>
          <a:bodyPr/>
          <a:lstStyle/>
          <a:p>
            <a:r>
              <a:rPr lang="en-US" sz="2700">
                <a:cs typeface="Segoe UI"/>
              </a:rPr>
              <a:t>Best practice: setting up networking for migrated workloads</a:t>
            </a:r>
          </a:p>
        </p:txBody>
      </p:sp>
      <p:sp>
        <p:nvSpPr>
          <p:cNvPr id="10" name="Text Placeholder 9">
            <a:extLst>
              <a:ext uri="{FF2B5EF4-FFF2-40B4-BE49-F238E27FC236}">
                <a16:creationId xmlns:a16="http://schemas.microsoft.com/office/drawing/2014/main" id="{6F39A29B-BDCC-4D15-878A-D0E6A61407FE}"/>
              </a:ext>
            </a:extLst>
          </p:cNvPr>
          <p:cNvSpPr>
            <a:spLocks noGrp="1"/>
          </p:cNvSpPr>
          <p:nvPr>
            <p:ph type="body" sz="quarter" idx="10"/>
          </p:nvPr>
        </p:nvSpPr>
        <p:spPr>
          <a:xfrm>
            <a:off x="455996" y="1922586"/>
            <a:ext cx="6086490" cy="3981090"/>
          </a:xfrm>
        </p:spPr>
        <p:txBody>
          <a:bodyPr/>
          <a:lstStyle/>
          <a:p>
            <a:pPr>
              <a:spcAft>
                <a:spcPts val="600"/>
              </a:spcAft>
            </a:pPr>
            <a:r>
              <a:rPr lang="en-US" dirty="0"/>
              <a:t>Implement a hub-and-spoke network topology</a:t>
            </a:r>
          </a:p>
          <a:p>
            <a:pPr>
              <a:spcAft>
                <a:spcPts val="600"/>
              </a:spcAft>
            </a:pPr>
            <a:r>
              <a:rPr lang="en-US" dirty="0"/>
              <a:t>Design networks and subnets</a:t>
            </a:r>
          </a:p>
          <a:p>
            <a:pPr>
              <a:spcAft>
                <a:spcPts val="600"/>
              </a:spcAft>
            </a:pPr>
            <a:r>
              <a:rPr lang="en-US" dirty="0"/>
              <a:t>Set up DNS</a:t>
            </a:r>
          </a:p>
          <a:p>
            <a:pPr>
              <a:spcAft>
                <a:spcPts val="600"/>
              </a:spcAft>
            </a:pPr>
            <a:r>
              <a:rPr lang="en-US" dirty="0"/>
              <a:t>Prioritize the use of availability zones</a:t>
            </a:r>
          </a:p>
          <a:p>
            <a:pPr>
              <a:spcAft>
                <a:spcPts val="600"/>
              </a:spcAft>
            </a:pPr>
            <a:r>
              <a:rPr lang="en-US" dirty="0"/>
              <a:t>Implement a highly available site to site VPN</a:t>
            </a:r>
          </a:p>
          <a:p>
            <a:pPr>
              <a:spcAft>
                <a:spcPts val="600"/>
              </a:spcAft>
            </a:pPr>
            <a:r>
              <a:rPr lang="en-US" dirty="0"/>
              <a:t>Implement ExpressRoute for </a:t>
            </a:r>
            <a:br>
              <a:rPr lang="en-US" dirty="0"/>
            </a:br>
            <a:r>
              <a:rPr lang="en-US" dirty="0"/>
              <a:t>mission-critical connections</a:t>
            </a:r>
          </a:p>
          <a:p>
            <a:pPr>
              <a:spcAft>
                <a:spcPts val="600"/>
              </a:spcAft>
            </a:pPr>
            <a:r>
              <a:rPr lang="en-US" dirty="0"/>
              <a:t>Optimize ExpressRoute routing </a:t>
            </a:r>
            <a:br>
              <a:rPr lang="en-US" dirty="0"/>
            </a:br>
            <a:r>
              <a:rPr lang="en-US" dirty="0"/>
              <a:t>with BGP communities</a:t>
            </a:r>
          </a:p>
          <a:p>
            <a:pPr>
              <a:spcAft>
                <a:spcPts val="600"/>
              </a:spcAft>
            </a:pPr>
            <a:endParaRPr lang="en-US" dirty="0"/>
          </a:p>
          <a:p>
            <a:pPr>
              <a:spcAft>
                <a:spcPts val="600"/>
              </a:spcAft>
            </a:pPr>
            <a:endParaRPr lang="en-US" dirty="0"/>
          </a:p>
        </p:txBody>
      </p:sp>
      <p:grpSp>
        <p:nvGrpSpPr>
          <p:cNvPr id="166" name="Group 165">
            <a:extLst>
              <a:ext uri="{FF2B5EF4-FFF2-40B4-BE49-F238E27FC236}">
                <a16:creationId xmlns:a16="http://schemas.microsoft.com/office/drawing/2014/main" id="{7E285132-BE3C-4377-A19F-15B27BFC16A8}"/>
              </a:ext>
            </a:extLst>
          </p:cNvPr>
          <p:cNvGrpSpPr/>
          <p:nvPr/>
        </p:nvGrpSpPr>
        <p:grpSpPr>
          <a:xfrm>
            <a:off x="6474081" y="2075699"/>
            <a:ext cx="5438410" cy="3629974"/>
            <a:chOff x="6474081" y="1687948"/>
            <a:chExt cx="5438410" cy="3629974"/>
          </a:xfrm>
        </p:grpSpPr>
        <p:cxnSp>
          <p:nvCxnSpPr>
            <p:cNvPr id="81" name="Straight Connector 80">
              <a:extLst>
                <a:ext uri="{FF2B5EF4-FFF2-40B4-BE49-F238E27FC236}">
                  <a16:creationId xmlns:a16="http://schemas.microsoft.com/office/drawing/2014/main" id="{CD2D93D4-6C9B-4AFA-BAA1-CB6FDE25FF73}"/>
                </a:ext>
              </a:extLst>
            </p:cNvPr>
            <p:cNvCxnSpPr>
              <a:cxnSpLocks/>
            </p:cNvCxnSpPr>
            <p:nvPr/>
          </p:nvCxnSpPr>
          <p:spPr>
            <a:xfrm>
              <a:off x="8613839" y="3304291"/>
              <a:ext cx="1162539" cy="0"/>
            </a:xfrm>
            <a:prstGeom prst="line">
              <a:avLst/>
            </a:prstGeom>
            <a:ln>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aphic 12">
              <a:extLst>
                <a:ext uri="{FF2B5EF4-FFF2-40B4-BE49-F238E27FC236}">
                  <a16:creationId xmlns:a16="http://schemas.microsoft.com/office/drawing/2014/main" id="{F697E3AA-D94D-4A19-AA18-A444103244C1}"/>
                </a:ext>
              </a:extLst>
            </p:cNvPr>
            <p:cNvGrpSpPr/>
            <p:nvPr/>
          </p:nvGrpSpPr>
          <p:grpSpPr>
            <a:xfrm>
              <a:off x="8943453" y="1687948"/>
              <a:ext cx="469276" cy="469276"/>
              <a:chOff x="9554901" y="2327476"/>
              <a:chExt cx="1219200" cy="1219200"/>
            </a:xfrm>
          </p:grpSpPr>
          <p:sp>
            <p:nvSpPr>
              <p:cNvPr id="16" name="Freeform: Shape 15">
                <a:extLst>
                  <a:ext uri="{FF2B5EF4-FFF2-40B4-BE49-F238E27FC236}">
                    <a16:creationId xmlns:a16="http://schemas.microsoft.com/office/drawing/2014/main" id="{974B4190-861A-4ED0-8FBA-C0B8409B36DA}"/>
                  </a:ext>
                </a:extLst>
              </p:cNvPr>
              <p:cNvSpPr/>
              <p:nvPr/>
            </p:nvSpPr>
            <p:spPr>
              <a:xfrm>
                <a:off x="9554901" y="2327476"/>
                <a:ext cx="609600" cy="1219200"/>
              </a:xfrm>
              <a:custGeom>
                <a:avLst/>
                <a:gdLst>
                  <a:gd name="connsiteX0" fmla="*/ 0 w 609600"/>
                  <a:gd name="connsiteY0" fmla="*/ 0 h 1219200"/>
                  <a:gd name="connsiteX1" fmla="*/ 609600 w 609600"/>
                  <a:gd name="connsiteY1" fmla="*/ 0 h 1219200"/>
                  <a:gd name="connsiteX2" fmla="*/ 609600 w 609600"/>
                  <a:gd name="connsiteY2" fmla="*/ 1219200 h 1219200"/>
                  <a:gd name="connsiteX3" fmla="*/ 0 w 609600"/>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609600" h="1219200">
                    <a:moveTo>
                      <a:pt x="0" y="0"/>
                    </a:moveTo>
                    <a:lnTo>
                      <a:pt x="609600" y="0"/>
                    </a:lnTo>
                    <a:lnTo>
                      <a:pt x="609600" y="1219200"/>
                    </a:lnTo>
                    <a:lnTo>
                      <a:pt x="0" y="1219200"/>
                    </a:lnTo>
                    <a:close/>
                  </a:path>
                </a:pathLst>
              </a:custGeom>
              <a:solidFill>
                <a:srgbClr val="0075C9"/>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E2670C5-E5E4-46F9-B987-A21EA9A46F07}"/>
                  </a:ext>
                </a:extLst>
              </p:cNvPr>
              <p:cNvSpPr/>
              <p:nvPr/>
            </p:nvSpPr>
            <p:spPr>
              <a:xfrm>
                <a:off x="10164501" y="2937076"/>
                <a:ext cx="609600" cy="609600"/>
              </a:xfrm>
              <a:custGeom>
                <a:avLst/>
                <a:gdLst>
                  <a:gd name="connsiteX0" fmla="*/ 0 w 609600"/>
                  <a:gd name="connsiteY0" fmla="*/ 0 h 609600"/>
                  <a:gd name="connsiteX1" fmla="*/ 609600 w 609600"/>
                  <a:gd name="connsiteY1" fmla="*/ 0 h 609600"/>
                  <a:gd name="connsiteX2" fmla="*/ 609600 w 609600"/>
                  <a:gd name="connsiteY2" fmla="*/ 609600 h 609600"/>
                  <a:gd name="connsiteX3" fmla="*/ 0 w 609600"/>
                  <a:gd name="connsiteY3" fmla="*/ 609600 h 609600"/>
                </a:gdLst>
                <a:ahLst/>
                <a:cxnLst>
                  <a:cxn ang="0">
                    <a:pos x="connsiteX0" y="connsiteY0"/>
                  </a:cxn>
                  <a:cxn ang="0">
                    <a:pos x="connsiteX1" y="connsiteY1"/>
                  </a:cxn>
                  <a:cxn ang="0">
                    <a:pos x="connsiteX2" y="connsiteY2"/>
                  </a:cxn>
                  <a:cxn ang="0">
                    <a:pos x="connsiteX3" y="connsiteY3"/>
                  </a:cxn>
                </a:cxnLst>
                <a:rect l="l" t="t" r="r" b="b"/>
                <a:pathLst>
                  <a:path w="609600" h="609600">
                    <a:moveTo>
                      <a:pt x="0" y="0"/>
                    </a:moveTo>
                    <a:lnTo>
                      <a:pt x="609600" y="0"/>
                    </a:lnTo>
                    <a:lnTo>
                      <a:pt x="609600" y="609600"/>
                    </a:lnTo>
                    <a:lnTo>
                      <a:pt x="0" y="609600"/>
                    </a:lnTo>
                    <a:close/>
                  </a:path>
                </a:pathLst>
              </a:custGeom>
              <a:solidFill>
                <a:srgbClr val="54C8E8"/>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9846336-FA57-4415-A407-C55E39AD6BD6}"/>
                  </a:ext>
                </a:extLst>
              </p:cNvPr>
              <p:cNvSpPr/>
              <p:nvPr/>
            </p:nvSpPr>
            <p:spPr>
              <a:xfrm>
                <a:off x="9707301" y="2517976"/>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4C8E8"/>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41D94E1-2F64-4245-8639-4EE19E440FE9}"/>
                  </a:ext>
                </a:extLst>
              </p:cNvPr>
              <p:cNvSpPr/>
              <p:nvPr/>
            </p:nvSpPr>
            <p:spPr>
              <a:xfrm>
                <a:off x="9897801" y="2517976"/>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4C8E8"/>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6357512-D46C-4AB8-AF76-F0F7209D71F3}"/>
                  </a:ext>
                </a:extLst>
              </p:cNvPr>
              <p:cNvSpPr/>
              <p:nvPr/>
            </p:nvSpPr>
            <p:spPr>
              <a:xfrm>
                <a:off x="9707301" y="2708476"/>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4C8E8"/>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CBF379C-A4C4-44D6-B577-4FBA937D02EC}"/>
                  </a:ext>
                </a:extLst>
              </p:cNvPr>
              <p:cNvSpPr/>
              <p:nvPr/>
            </p:nvSpPr>
            <p:spPr>
              <a:xfrm>
                <a:off x="9897801" y="2708476"/>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4C8E8"/>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D88143F9-E1C9-48F8-BE21-0AE9ABE33B28}"/>
                  </a:ext>
                </a:extLst>
              </p:cNvPr>
              <p:cNvSpPr/>
              <p:nvPr/>
            </p:nvSpPr>
            <p:spPr>
              <a:xfrm>
                <a:off x="9707301" y="2898976"/>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4C8E8"/>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B39449D-356C-4FAF-A7DC-61B04108D9BC}"/>
                  </a:ext>
                </a:extLst>
              </p:cNvPr>
              <p:cNvSpPr/>
              <p:nvPr/>
            </p:nvSpPr>
            <p:spPr>
              <a:xfrm>
                <a:off x="9897801" y="2898976"/>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4C8E8"/>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BEAF530-6EFA-45BB-B8F7-B0A7DF90A570}"/>
                  </a:ext>
                </a:extLst>
              </p:cNvPr>
              <p:cNvSpPr/>
              <p:nvPr/>
            </p:nvSpPr>
            <p:spPr>
              <a:xfrm>
                <a:off x="9707301" y="3089476"/>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4C8E8"/>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AD87CA1-2788-4187-B2DF-21B63543326B}"/>
                  </a:ext>
                </a:extLst>
              </p:cNvPr>
              <p:cNvSpPr/>
              <p:nvPr/>
            </p:nvSpPr>
            <p:spPr>
              <a:xfrm>
                <a:off x="9897801" y="3089476"/>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4C8E8"/>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5AF4AF3-9566-48E2-8EEF-C5CCEB5BA6FB}"/>
                  </a:ext>
                </a:extLst>
              </p:cNvPr>
              <p:cNvSpPr/>
              <p:nvPr/>
            </p:nvSpPr>
            <p:spPr>
              <a:xfrm>
                <a:off x="9783501" y="3394276"/>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solidFill>
                <a:srgbClr val="000000"/>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769048B-4FBD-48B7-8267-961693FE209F}"/>
                  </a:ext>
                </a:extLst>
              </p:cNvPr>
              <p:cNvSpPr/>
              <p:nvPr/>
            </p:nvSpPr>
            <p:spPr>
              <a:xfrm>
                <a:off x="10316901" y="3089476"/>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0075C9"/>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4BFB943-62D8-4EE2-A6A3-10DA90E89A8E}"/>
                  </a:ext>
                </a:extLst>
              </p:cNvPr>
              <p:cNvSpPr/>
              <p:nvPr/>
            </p:nvSpPr>
            <p:spPr>
              <a:xfrm>
                <a:off x="10507401" y="3089476"/>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0075C9"/>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FCE8044-382C-4419-A13F-804C6FF220FE}"/>
                  </a:ext>
                </a:extLst>
              </p:cNvPr>
              <p:cNvSpPr/>
              <p:nvPr/>
            </p:nvSpPr>
            <p:spPr>
              <a:xfrm>
                <a:off x="10393101" y="3394276"/>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solidFill>
                <a:srgbClr val="000000"/>
              </a:solidFill>
              <a:ln w="9525" cap="flat">
                <a:noFill/>
                <a:prstDash val="solid"/>
                <a:miter/>
              </a:ln>
            </p:spPr>
            <p:txBody>
              <a:bodyPr rtlCol="0" anchor="ctr"/>
              <a:lstStyle/>
              <a:p>
                <a:endParaRPr lang="en-US"/>
              </a:p>
            </p:txBody>
          </p:sp>
          <p:grpSp>
            <p:nvGrpSpPr>
              <p:cNvPr id="30" name="Graphic 12">
                <a:extLst>
                  <a:ext uri="{FF2B5EF4-FFF2-40B4-BE49-F238E27FC236}">
                    <a16:creationId xmlns:a16="http://schemas.microsoft.com/office/drawing/2014/main" id="{F697E3AA-D94D-4A19-AA18-A444103244C1}"/>
                  </a:ext>
                </a:extLst>
              </p:cNvPr>
              <p:cNvGrpSpPr/>
              <p:nvPr/>
            </p:nvGrpSpPr>
            <p:grpSpPr>
              <a:xfrm>
                <a:off x="10278801" y="2517976"/>
                <a:ext cx="381000" cy="228600"/>
                <a:chOff x="10278801" y="2517976"/>
                <a:chExt cx="381000" cy="228600"/>
              </a:xfrm>
              <a:solidFill>
                <a:srgbClr val="FFFFFF"/>
              </a:solidFill>
            </p:grpSpPr>
            <p:sp>
              <p:nvSpPr>
                <p:cNvPr id="31" name="Freeform: Shape 30">
                  <a:extLst>
                    <a:ext uri="{FF2B5EF4-FFF2-40B4-BE49-F238E27FC236}">
                      <a16:creationId xmlns:a16="http://schemas.microsoft.com/office/drawing/2014/main" id="{37ED1A4C-2259-473E-8BDD-81D20AB2C179}"/>
                    </a:ext>
                  </a:extLst>
                </p:cNvPr>
                <p:cNvSpPr/>
                <p:nvPr/>
              </p:nvSpPr>
              <p:spPr>
                <a:xfrm>
                  <a:off x="10316901" y="2517976"/>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FFFFFF"/>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E54D20A-DF6E-49B8-9668-D08FEBB7A620}"/>
                    </a:ext>
                  </a:extLst>
                </p:cNvPr>
                <p:cNvSpPr/>
                <p:nvPr/>
              </p:nvSpPr>
              <p:spPr>
                <a:xfrm>
                  <a:off x="10278801" y="2660851"/>
                  <a:ext cx="381000" cy="85725"/>
                </a:xfrm>
                <a:custGeom>
                  <a:avLst/>
                  <a:gdLst>
                    <a:gd name="connsiteX0" fmla="*/ 338138 w 381000"/>
                    <a:gd name="connsiteY0" fmla="*/ 85725 h 85725"/>
                    <a:gd name="connsiteX1" fmla="*/ 42863 w 381000"/>
                    <a:gd name="connsiteY1" fmla="*/ 85725 h 85725"/>
                    <a:gd name="connsiteX2" fmla="*/ 0 w 381000"/>
                    <a:gd name="connsiteY2" fmla="*/ 42863 h 85725"/>
                    <a:gd name="connsiteX3" fmla="*/ 0 w 381000"/>
                    <a:gd name="connsiteY3" fmla="*/ 42863 h 85725"/>
                    <a:gd name="connsiteX4" fmla="*/ 42863 w 381000"/>
                    <a:gd name="connsiteY4" fmla="*/ 0 h 85725"/>
                    <a:gd name="connsiteX5" fmla="*/ 338138 w 381000"/>
                    <a:gd name="connsiteY5" fmla="*/ 0 h 85725"/>
                    <a:gd name="connsiteX6" fmla="*/ 381000 w 381000"/>
                    <a:gd name="connsiteY6" fmla="*/ 42863 h 85725"/>
                    <a:gd name="connsiteX7" fmla="*/ 381000 w 381000"/>
                    <a:gd name="connsiteY7" fmla="*/ 42863 h 85725"/>
                    <a:gd name="connsiteX8" fmla="*/ 338138 w 381000"/>
                    <a:gd name="connsiteY8" fmla="*/ 8572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0" h="85725">
                      <a:moveTo>
                        <a:pt x="338138" y="85725"/>
                      </a:moveTo>
                      <a:lnTo>
                        <a:pt x="42863" y="85725"/>
                      </a:lnTo>
                      <a:cubicBezTo>
                        <a:pt x="19145" y="85725"/>
                        <a:pt x="0" y="66580"/>
                        <a:pt x="0" y="42863"/>
                      </a:cubicBezTo>
                      <a:lnTo>
                        <a:pt x="0" y="42863"/>
                      </a:lnTo>
                      <a:cubicBezTo>
                        <a:pt x="0" y="19145"/>
                        <a:pt x="19145" y="0"/>
                        <a:pt x="42863" y="0"/>
                      </a:cubicBezTo>
                      <a:lnTo>
                        <a:pt x="338138" y="0"/>
                      </a:lnTo>
                      <a:cubicBezTo>
                        <a:pt x="361855" y="0"/>
                        <a:pt x="381000" y="19145"/>
                        <a:pt x="381000" y="42863"/>
                      </a:cubicBezTo>
                      <a:lnTo>
                        <a:pt x="381000" y="42863"/>
                      </a:lnTo>
                      <a:cubicBezTo>
                        <a:pt x="381000" y="66580"/>
                        <a:pt x="361855" y="85725"/>
                        <a:pt x="338138" y="85725"/>
                      </a:cubicBezTo>
                      <a:close/>
                    </a:path>
                  </a:pathLst>
                </a:custGeom>
                <a:solidFill>
                  <a:srgbClr val="FFFFFF"/>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22023CB-C5E1-4D96-9671-E28BD992CDEE}"/>
                    </a:ext>
                  </a:extLst>
                </p:cNvPr>
                <p:cNvSpPr/>
                <p:nvPr/>
              </p:nvSpPr>
              <p:spPr>
                <a:xfrm>
                  <a:off x="10469301" y="2556076"/>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rgbClr val="FFFFFF"/>
                </a:solidFill>
                <a:ln w="9525" cap="flat">
                  <a:noFill/>
                  <a:prstDash val="solid"/>
                  <a:miter/>
                </a:ln>
              </p:spPr>
              <p:txBody>
                <a:bodyPr rtlCol="0" anchor="ctr"/>
                <a:lstStyle/>
                <a:p>
                  <a:endParaRPr lang="en-US"/>
                </a:p>
              </p:txBody>
            </p:sp>
          </p:grpSp>
        </p:grpSp>
        <p:sp>
          <p:nvSpPr>
            <p:cNvPr id="34" name="TextBox 33">
              <a:extLst>
                <a:ext uri="{FF2B5EF4-FFF2-40B4-BE49-F238E27FC236}">
                  <a16:creationId xmlns:a16="http://schemas.microsoft.com/office/drawing/2014/main" id="{754A6DAF-B4A9-4E33-92C1-BAB29DC10D22}"/>
                </a:ext>
              </a:extLst>
            </p:cNvPr>
            <p:cNvSpPr txBox="1"/>
            <p:nvPr/>
          </p:nvSpPr>
          <p:spPr>
            <a:xfrm>
              <a:off x="8614315" y="2127894"/>
              <a:ext cx="1127553" cy="440890"/>
            </a:xfrm>
            <a:prstGeom prst="rect">
              <a:avLst/>
            </a:prstGeom>
            <a:noFill/>
          </p:spPr>
          <p:txBody>
            <a:bodyPr wrap="none" lIns="182880" tIns="146304" rIns="182880" bIns="146304" rtlCol="0">
              <a:spAutoFit/>
            </a:bodyPr>
            <a:lstStyle/>
            <a:p>
              <a:pPr>
                <a:lnSpc>
                  <a:spcPct val="90000"/>
                </a:lnSpc>
                <a:spcAft>
                  <a:spcPts val="600"/>
                </a:spcAft>
              </a:pPr>
              <a:r>
                <a:rPr lang="en-US" sz="1050" dirty="0">
                  <a:gradFill>
                    <a:gsLst>
                      <a:gs pos="2917">
                        <a:schemeClr val="tx1"/>
                      </a:gs>
                      <a:gs pos="30000">
                        <a:schemeClr val="tx1"/>
                      </a:gs>
                    </a:gsLst>
                    <a:lin ang="5400000" scaled="0"/>
                  </a:gradFill>
                </a:rPr>
                <a:t>On-Premises</a:t>
              </a:r>
            </a:p>
          </p:txBody>
        </p:sp>
        <p:grpSp>
          <p:nvGrpSpPr>
            <p:cNvPr id="54" name="Group 53">
              <a:extLst>
                <a:ext uri="{FF2B5EF4-FFF2-40B4-BE49-F238E27FC236}">
                  <a16:creationId xmlns:a16="http://schemas.microsoft.com/office/drawing/2014/main" id="{26EA6163-D817-4C80-8033-3F34BE3AF9F9}"/>
                </a:ext>
              </a:extLst>
            </p:cNvPr>
            <p:cNvGrpSpPr/>
            <p:nvPr/>
          </p:nvGrpSpPr>
          <p:grpSpPr>
            <a:xfrm>
              <a:off x="7782209" y="2828119"/>
              <a:ext cx="896012" cy="928892"/>
              <a:chOff x="8284016" y="2653768"/>
              <a:chExt cx="896012" cy="928892"/>
            </a:xfrm>
          </p:grpSpPr>
          <p:sp>
            <p:nvSpPr>
              <p:cNvPr id="45" name="Rectangle 44">
                <a:extLst>
                  <a:ext uri="{FF2B5EF4-FFF2-40B4-BE49-F238E27FC236}">
                    <a16:creationId xmlns:a16="http://schemas.microsoft.com/office/drawing/2014/main" id="{25885707-F3F1-4FE7-BF64-7E7551B4F1D3}"/>
                  </a:ext>
                </a:extLst>
              </p:cNvPr>
              <p:cNvSpPr/>
              <p:nvPr/>
            </p:nvSpPr>
            <p:spPr bwMode="auto">
              <a:xfrm>
                <a:off x="8284016" y="3180090"/>
                <a:ext cx="896012" cy="402570"/>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Hub</a:t>
                </a:r>
              </a:p>
            </p:txBody>
          </p:sp>
          <p:pic>
            <p:nvPicPr>
              <p:cNvPr id="43" name="Graphic 42" descr="Cloud">
                <a:extLst>
                  <a:ext uri="{FF2B5EF4-FFF2-40B4-BE49-F238E27FC236}">
                    <a16:creationId xmlns:a16="http://schemas.microsoft.com/office/drawing/2014/main" id="{2CF0EA00-52EB-4308-ABFA-1FA3AC90B8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6750" y="2653768"/>
                <a:ext cx="770545" cy="770545"/>
              </a:xfrm>
              <a:prstGeom prst="rect">
                <a:avLst/>
              </a:prstGeom>
              <a:effectLst/>
            </p:spPr>
          </p:pic>
          <p:sp>
            <p:nvSpPr>
              <p:cNvPr id="53" name="TextBox 52">
                <a:extLst>
                  <a:ext uri="{FF2B5EF4-FFF2-40B4-BE49-F238E27FC236}">
                    <a16:creationId xmlns:a16="http://schemas.microsoft.com/office/drawing/2014/main" id="{B5F82B48-CD98-475B-8BBB-E1285016C200}"/>
                  </a:ext>
                </a:extLst>
              </p:cNvPr>
              <p:cNvSpPr txBox="1"/>
              <p:nvPr/>
            </p:nvSpPr>
            <p:spPr>
              <a:xfrm>
                <a:off x="8364143" y="2905663"/>
                <a:ext cx="723596" cy="406265"/>
              </a:xfrm>
              <a:prstGeom prst="rect">
                <a:avLst/>
              </a:prstGeom>
              <a:noFill/>
            </p:spPr>
            <p:txBody>
              <a:bodyPr wrap="none" lIns="182880" tIns="146304" rIns="182880" bIns="146304" rtlCol="0">
                <a:spAutoFit/>
              </a:bodyPr>
              <a:lstStyle/>
              <a:p>
                <a:pPr>
                  <a:lnSpc>
                    <a:spcPct val="90000"/>
                  </a:lnSpc>
                  <a:spcAft>
                    <a:spcPts val="600"/>
                  </a:spcAft>
                </a:pPr>
                <a:r>
                  <a:rPr lang="en-US" sz="800" dirty="0">
                    <a:gradFill>
                      <a:gsLst>
                        <a:gs pos="2917">
                          <a:schemeClr val="tx1"/>
                        </a:gs>
                        <a:gs pos="30000">
                          <a:schemeClr val="tx1"/>
                        </a:gs>
                      </a:gsLst>
                      <a:lin ang="5400000" scaled="0"/>
                    </a:gradFill>
                  </a:rPr>
                  <a:t>Internet</a:t>
                </a:r>
              </a:p>
            </p:txBody>
          </p:sp>
        </p:grpSp>
        <p:grpSp>
          <p:nvGrpSpPr>
            <p:cNvPr id="55" name="Group 54">
              <a:extLst>
                <a:ext uri="{FF2B5EF4-FFF2-40B4-BE49-F238E27FC236}">
                  <a16:creationId xmlns:a16="http://schemas.microsoft.com/office/drawing/2014/main" id="{A10D4F01-91D9-4806-B08A-8309112C7E9D}"/>
                </a:ext>
              </a:extLst>
            </p:cNvPr>
            <p:cNvGrpSpPr/>
            <p:nvPr/>
          </p:nvGrpSpPr>
          <p:grpSpPr>
            <a:xfrm>
              <a:off x="9696251" y="2844613"/>
              <a:ext cx="896012" cy="928892"/>
              <a:chOff x="8284016" y="2653768"/>
              <a:chExt cx="896012" cy="928892"/>
            </a:xfrm>
          </p:grpSpPr>
          <p:sp>
            <p:nvSpPr>
              <p:cNvPr id="56" name="Rectangle 55">
                <a:extLst>
                  <a:ext uri="{FF2B5EF4-FFF2-40B4-BE49-F238E27FC236}">
                    <a16:creationId xmlns:a16="http://schemas.microsoft.com/office/drawing/2014/main" id="{1661ED9D-9080-4CA6-9385-2A4650595AE9}"/>
                  </a:ext>
                </a:extLst>
              </p:cNvPr>
              <p:cNvSpPr/>
              <p:nvPr/>
            </p:nvSpPr>
            <p:spPr bwMode="auto">
              <a:xfrm>
                <a:off x="8284016" y="3180090"/>
                <a:ext cx="896012" cy="402570"/>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Hub</a:t>
                </a:r>
              </a:p>
            </p:txBody>
          </p:sp>
          <p:pic>
            <p:nvPicPr>
              <p:cNvPr id="57" name="Graphic 56" descr="Cloud">
                <a:extLst>
                  <a:ext uri="{FF2B5EF4-FFF2-40B4-BE49-F238E27FC236}">
                    <a16:creationId xmlns:a16="http://schemas.microsoft.com/office/drawing/2014/main" id="{183BC563-984C-4365-BC38-4E25A43AF0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6750" y="2653768"/>
                <a:ext cx="770545" cy="770545"/>
              </a:xfrm>
              <a:prstGeom prst="rect">
                <a:avLst/>
              </a:prstGeom>
              <a:effectLst/>
            </p:spPr>
          </p:pic>
          <p:sp>
            <p:nvSpPr>
              <p:cNvPr id="58" name="TextBox 57">
                <a:extLst>
                  <a:ext uri="{FF2B5EF4-FFF2-40B4-BE49-F238E27FC236}">
                    <a16:creationId xmlns:a16="http://schemas.microsoft.com/office/drawing/2014/main" id="{74B7204F-DBBA-403D-A3EA-2D8DEC01A961}"/>
                  </a:ext>
                </a:extLst>
              </p:cNvPr>
              <p:cNvSpPr txBox="1"/>
              <p:nvPr/>
            </p:nvSpPr>
            <p:spPr>
              <a:xfrm>
                <a:off x="8364143" y="2905663"/>
                <a:ext cx="723596" cy="406265"/>
              </a:xfrm>
              <a:prstGeom prst="rect">
                <a:avLst/>
              </a:prstGeom>
              <a:noFill/>
            </p:spPr>
            <p:txBody>
              <a:bodyPr wrap="none" lIns="182880" tIns="146304" rIns="182880" bIns="146304" rtlCol="0">
                <a:spAutoFit/>
              </a:bodyPr>
              <a:lstStyle/>
              <a:p>
                <a:pPr>
                  <a:lnSpc>
                    <a:spcPct val="90000"/>
                  </a:lnSpc>
                  <a:spcAft>
                    <a:spcPts val="600"/>
                  </a:spcAft>
                </a:pPr>
                <a:r>
                  <a:rPr lang="en-US" sz="800" dirty="0">
                    <a:gradFill>
                      <a:gsLst>
                        <a:gs pos="2917">
                          <a:schemeClr val="tx1"/>
                        </a:gs>
                        <a:gs pos="30000">
                          <a:schemeClr val="tx1"/>
                        </a:gs>
                      </a:gsLst>
                      <a:lin ang="5400000" scaled="0"/>
                    </a:gradFill>
                  </a:rPr>
                  <a:t>Internet</a:t>
                </a:r>
              </a:p>
            </p:txBody>
          </p:sp>
        </p:grpSp>
        <p:grpSp>
          <p:nvGrpSpPr>
            <p:cNvPr id="71" name="Group 70">
              <a:extLst>
                <a:ext uri="{FF2B5EF4-FFF2-40B4-BE49-F238E27FC236}">
                  <a16:creationId xmlns:a16="http://schemas.microsoft.com/office/drawing/2014/main" id="{6FEE8296-C1C4-4E73-BE66-30BBA9BCC912}"/>
                </a:ext>
              </a:extLst>
            </p:cNvPr>
            <p:cNvGrpSpPr/>
            <p:nvPr/>
          </p:nvGrpSpPr>
          <p:grpSpPr>
            <a:xfrm>
              <a:off x="10952673" y="2618560"/>
              <a:ext cx="959818" cy="1783943"/>
              <a:chOff x="7109445" y="2207880"/>
              <a:chExt cx="959818" cy="1783943"/>
            </a:xfrm>
          </p:grpSpPr>
          <p:sp>
            <p:nvSpPr>
              <p:cNvPr id="64" name="Rectangle 63">
                <a:extLst>
                  <a:ext uri="{FF2B5EF4-FFF2-40B4-BE49-F238E27FC236}">
                    <a16:creationId xmlns:a16="http://schemas.microsoft.com/office/drawing/2014/main" id="{02F05BF1-3772-424B-8B95-F24538C7B969}"/>
                  </a:ext>
                </a:extLst>
              </p:cNvPr>
              <p:cNvSpPr/>
              <p:nvPr/>
            </p:nvSpPr>
            <p:spPr bwMode="auto">
              <a:xfrm>
                <a:off x="7109445" y="2207880"/>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Spoke1</a:t>
                </a:r>
              </a:p>
            </p:txBody>
          </p:sp>
          <p:sp>
            <p:nvSpPr>
              <p:cNvPr id="65" name="Rectangle 64">
                <a:extLst>
                  <a:ext uri="{FF2B5EF4-FFF2-40B4-BE49-F238E27FC236}">
                    <a16:creationId xmlns:a16="http://schemas.microsoft.com/office/drawing/2014/main" id="{C9D4D289-3FD9-44D6-9699-E24253650BC9}"/>
                  </a:ext>
                </a:extLst>
              </p:cNvPr>
              <p:cNvSpPr/>
              <p:nvPr/>
            </p:nvSpPr>
            <p:spPr bwMode="auto">
              <a:xfrm>
                <a:off x="7109445" y="2520395"/>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Spoke2</a:t>
                </a:r>
              </a:p>
            </p:txBody>
          </p:sp>
          <p:sp>
            <p:nvSpPr>
              <p:cNvPr id="66" name="Rectangle 65">
                <a:extLst>
                  <a:ext uri="{FF2B5EF4-FFF2-40B4-BE49-F238E27FC236}">
                    <a16:creationId xmlns:a16="http://schemas.microsoft.com/office/drawing/2014/main" id="{A763759D-04EA-4B68-BE78-034FF4390019}"/>
                  </a:ext>
                </a:extLst>
              </p:cNvPr>
              <p:cNvSpPr/>
              <p:nvPr/>
            </p:nvSpPr>
            <p:spPr bwMode="auto">
              <a:xfrm>
                <a:off x="7109445" y="2919722"/>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Spoke40</a:t>
                </a:r>
              </a:p>
            </p:txBody>
          </p:sp>
          <p:sp>
            <p:nvSpPr>
              <p:cNvPr id="67" name="Rectangle 66">
                <a:extLst>
                  <a:ext uri="{FF2B5EF4-FFF2-40B4-BE49-F238E27FC236}">
                    <a16:creationId xmlns:a16="http://schemas.microsoft.com/office/drawing/2014/main" id="{E5566486-C5D3-4BE9-A4B2-DAB81C4A6E23}"/>
                  </a:ext>
                </a:extLst>
              </p:cNvPr>
              <p:cNvSpPr/>
              <p:nvPr/>
            </p:nvSpPr>
            <p:spPr bwMode="auto">
              <a:xfrm>
                <a:off x="7109445" y="3235132"/>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Spare Spoke</a:t>
                </a:r>
              </a:p>
            </p:txBody>
          </p:sp>
          <p:sp>
            <p:nvSpPr>
              <p:cNvPr id="68" name="Rectangle 67">
                <a:extLst>
                  <a:ext uri="{FF2B5EF4-FFF2-40B4-BE49-F238E27FC236}">
                    <a16:creationId xmlns:a16="http://schemas.microsoft.com/office/drawing/2014/main" id="{864BEDA8-88AC-486B-BEF5-08C23FD05B8B}"/>
                  </a:ext>
                </a:extLst>
              </p:cNvPr>
              <p:cNvSpPr/>
              <p:nvPr/>
            </p:nvSpPr>
            <p:spPr bwMode="auto">
              <a:xfrm>
                <a:off x="7109445" y="3550542"/>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Spare Spoke</a:t>
                </a:r>
              </a:p>
            </p:txBody>
          </p:sp>
          <p:sp>
            <p:nvSpPr>
              <p:cNvPr id="69" name="Rectangle 68">
                <a:extLst>
                  <a:ext uri="{FF2B5EF4-FFF2-40B4-BE49-F238E27FC236}">
                    <a16:creationId xmlns:a16="http://schemas.microsoft.com/office/drawing/2014/main" id="{FF38488C-D2E0-4701-A576-60259362F67C}"/>
                  </a:ext>
                </a:extLst>
              </p:cNvPr>
              <p:cNvSpPr/>
              <p:nvPr/>
            </p:nvSpPr>
            <p:spPr bwMode="auto">
              <a:xfrm>
                <a:off x="7109445" y="2699813"/>
                <a:ext cx="959818" cy="24595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a:t>
                </a:r>
              </a:p>
            </p:txBody>
          </p:sp>
          <p:sp>
            <p:nvSpPr>
              <p:cNvPr id="70" name="Rectangle 69">
                <a:extLst>
                  <a:ext uri="{FF2B5EF4-FFF2-40B4-BE49-F238E27FC236}">
                    <a16:creationId xmlns:a16="http://schemas.microsoft.com/office/drawing/2014/main" id="{2F4BC5F0-34F7-4784-9FBC-C64BF6E72E26}"/>
                  </a:ext>
                </a:extLst>
              </p:cNvPr>
              <p:cNvSpPr/>
              <p:nvPr/>
            </p:nvSpPr>
            <p:spPr bwMode="auto">
              <a:xfrm>
                <a:off x="7109445" y="3745869"/>
                <a:ext cx="959818" cy="24595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a:t>
                </a:r>
              </a:p>
            </p:txBody>
          </p:sp>
        </p:grpSp>
        <p:cxnSp>
          <p:nvCxnSpPr>
            <p:cNvPr id="83" name="Straight Connector 82">
              <a:extLst>
                <a:ext uri="{FF2B5EF4-FFF2-40B4-BE49-F238E27FC236}">
                  <a16:creationId xmlns:a16="http://schemas.microsoft.com/office/drawing/2014/main" id="{481B13FF-F39A-4F7C-9238-D390DBD5B957}"/>
                </a:ext>
              </a:extLst>
            </p:cNvPr>
            <p:cNvCxnSpPr>
              <a:cxnSpLocks/>
              <a:stCxn id="34" idx="2"/>
            </p:cNvCxnSpPr>
            <p:nvPr/>
          </p:nvCxnSpPr>
          <p:spPr>
            <a:xfrm>
              <a:off x="9178092" y="2568784"/>
              <a:ext cx="0" cy="1479826"/>
            </a:xfrm>
            <a:prstGeom prst="line">
              <a:avLst/>
            </a:prstGeom>
            <a:ln>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E409EF0D-D8E0-4A56-B1D1-3C9809752424}"/>
                </a:ext>
              </a:extLst>
            </p:cNvPr>
            <p:cNvGrpSpPr/>
            <p:nvPr/>
          </p:nvGrpSpPr>
          <p:grpSpPr>
            <a:xfrm>
              <a:off x="8730085" y="3796715"/>
              <a:ext cx="896012" cy="928892"/>
              <a:chOff x="8284016" y="2653768"/>
              <a:chExt cx="896012" cy="928892"/>
            </a:xfrm>
          </p:grpSpPr>
          <p:sp>
            <p:nvSpPr>
              <p:cNvPr id="60" name="Rectangle 59">
                <a:extLst>
                  <a:ext uri="{FF2B5EF4-FFF2-40B4-BE49-F238E27FC236}">
                    <a16:creationId xmlns:a16="http://schemas.microsoft.com/office/drawing/2014/main" id="{676887D0-40D3-40AE-A172-7F5B833399CA}"/>
                  </a:ext>
                </a:extLst>
              </p:cNvPr>
              <p:cNvSpPr/>
              <p:nvPr/>
            </p:nvSpPr>
            <p:spPr bwMode="auto">
              <a:xfrm>
                <a:off x="8284016" y="3180090"/>
                <a:ext cx="896012" cy="402570"/>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Hub</a:t>
                </a:r>
              </a:p>
            </p:txBody>
          </p:sp>
          <p:pic>
            <p:nvPicPr>
              <p:cNvPr id="61" name="Graphic 60" descr="Cloud">
                <a:extLst>
                  <a:ext uri="{FF2B5EF4-FFF2-40B4-BE49-F238E27FC236}">
                    <a16:creationId xmlns:a16="http://schemas.microsoft.com/office/drawing/2014/main" id="{26CCEACF-E0A4-4BB4-B412-640A75A46E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6750" y="2653768"/>
                <a:ext cx="770545" cy="770545"/>
              </a:xfrm>
              <a:prstGeom prst="rect">
                <a:avLst/>
              </a:prstGeom>
              <a:effectLst/>
            </p:spPr>
          </p:pic>
          <p:sp>
            <p:nvSpPr>
              <p:cNvPr id="62" name="TextBox 61">
                <a:extLst>
                  <a:ext uri="{FF2B5EF4-FFF2-40B4-BE49-F238E27FC236}">
                    <a16:creationId xmlns:a16="http://schemas.microsoft.com/office/drawing/2014/main" id="{4DAF1778-3A36-4A71-8223-D497D59A92E6}"/>
                  </a:ext>
                </a:extLst>
              </p:cNvPr>
              <p:cNvSpPr txBox="1"/>
              <p:nvPr/>
            </p:nvSpPr>
            <p:spPr>
              <a:xfrm>
                <a:off x="8364143" y="2905663"/>
                <a:ext cx="723596" cy="406265"/>
              </a:xfrm>
              <a:prstGeom prst="rect">
                <a:avLst/>
              </a:prstGeom>
              <a:noFill/>
            </p:spPr>
            <p:txBody>
              <a:bodyPr wrap="none" lIns="182880" tIns="146304" rIns="182880" bIns="146304" rtlCol="0">
                <a:spAutoFit/>
              </a:bodyPr>
              <a:lstStyle/>
              <a:p>
                <a:pPr>
                  <a:lnSpc>
                    <a:spcPct val="90000"/>
                  </a:lnSpc>
                  <a:spcAft>
                    <a:spcPts val="600"/>
                  </a:spcAft>
                </a:pPr>
                <a:r>
                  <a:rPr lang="en-US" sz="800" dirty="0">
                    <a:gradFill>
                      <a:gsLst>
                        <a:gs pos="2917">
                          <a:schemeClr val="tx1"/>
                        </a:gs>
                        <a:gs pos="30000">
                          <a:schemeClr val="tx1"/>
                        </a:gs>
                      </a:gsLst>
                      <a:lin ang="5400000" scaled="0"/>
                    </a:gradFill>
                  </a:rPr>
                  <a:t>Internet</a:t>
                </a:r>
              </a:p>
            </p:txBody>
          </p:sp>
        </p:grpSp>
        <p:grpSp>
          <p:nvGrpSpPr>
            <p:cNvPr id="41" name="Group 40">
              <a:extLst>
                <a:ext uri="{FF2B5EF4-FFF2-40B4-BE49-F238E27FC236}">
                  <a16:creationId xmlns:a16="http://schemas.microsoft.com/office/drawing/2014/main" id="{8DCAE216-FD37-47D0-B7D7-E557B154913C}"/>
                </a:ext>
              </a:extLst>
            </p:cNvPr>
            <p:cNvGrpSpPr/>
            <p:nvPr/>
          </p:nvGrpSpPr>
          <p:grpSpPr>
            <a:xfrm>
              <a:off x="8913762" y="2912658"/>
              <a:ext cx="528659" cy="457048"/>
              <a:chOff x="9433368" y="3161717"/>
              <a:chExt cx="528659" cy="457048"/>
            </a:xfrm>
          </p:grpSpPr>
          <p:sp>
            <p:nvSpPr>
              <p:cNvPr id="35" name="Isosceles Triangle 34">
                <a:extLst>
                  <a:ext uri="{FF2B5EF4-FFF2-40B4-BE49-F238E27FC236}">
                    <a16:creationId xmlns:a16="http://schemas.microsoft.com/office/drawing/2014/main" id="{692C0AA2-51D3-42C9-A00C-5D439D37EFB6}"/>
                  </a:ext>
                </a:extLst>
              </p:cNvPr>
              <p:cNvSpPr/>
              <p:nvPr/>
            </p:nvSpPr>
            <p:spPr bwMode="auto">
              <a:xfrm>
                <a:off x="9514391" y="3229337"/>
                <a:ext cx="376724" cy="324762"/>
              </a:xfrm>
              <a:prstGeom prst="triangl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25B19894-69D8-4DAD-9313-22AA62396341}"/>
                  </a:ext>
                </a:extLst>
              </p:cNvPr>
              <p:cNvSpPr/>
              <p:nvPr/>
            </p:nvSpPr>
            <p:spPr bwMode="auto">
              <a:xfrm>
                <a:off x="9433368" y="3489432"/>
                <a:ext cx="129333" cy="129333"/>
              </a:xfrm>
              <a:prstGeom prst="ellipse">
                <a:avLst/>
              </a:prstGeom>
              <a:solidFill>
                <a:srgbClr val="FFFFFF"/>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39" name="Oval 38">
                <a:extLst>
                  <a:ext uri="{FF2B5EF4-FFF2-40B4-BE49-F238E27FC236}">
                    <a16:creationId xmlns:a16="http://schemas.microsoft.com/office/drawing/2014/main" id="{2E709646-5747-493B-B185-B59AF10F8EC4}"/>
                  </a:ext>
                </a:extLst>
              </p:cNvPr>
              <p:cNvSpPr/>
              <p:nvPr/>
            </p:nvSpPr>
            <p:spPr bwMode="auto">
              <a:xfrm>
                <a:off x="9832694" y="3489432"/>
                <a:ext cx="129333" cy="129333"/>
              </a:xfrm>
              <a:prstGeom prst="ellipse">
                <a:avLst/>
              </a:prstGeom>
              <a:solidFill>
                <a:srgbClr val="FFFFFF"/>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40" name="Oval 39">
                <a:extLst>
                  <a:ext uri="{FF2B5EF4-FFF2-40B4-BE49-F238E27FC236}">
                    <a16:creationId xmlns:a16="http://schemas.microsoft.com/office/drawing/2014/main" id="{8ECC7CBF-0880-4962-BDE4-6929527CB4F2}"/>
                  </a:ext>
                </a:extLst>
              </p:cNvPr>
              <p:cNvSpPr/>
              <p:nvPr/>
            </p:nvSpPr>
            <p:spPr bwMode="auto">
              <a:xfrm>
                <a:off x="9633031" y="3161717"/>
                <a:ext cx="129333" cy="129333"/>
              </a:xfrm>
              <a:prstGeom prst="ellipse">
                <a:avLst/>
              </a:prstGeom>
              <a:solidFill>
                <a:srgbClr val="FFFFFF"/>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grpSp>
          <p:nvGrpSpPr>
            <p:cNvPr id="97" name="Group 96">
              <a:extLst>
                <a:ext uri="{FF2B5EF4-FFF2-40B4-BE49-F238E27FC236}">
                  <a16:creationId xmlns:a16="http://schemas.microsoft.com/office/drawing/2014/main" id="{80B1B2BF-93A2-42E1-9809-05D2242A6631}"/>
                </a:ext>
              </a:extLst>
            </p:cNvPr>
            <p:cNvGrpSpPr/>
            <p:nvPr/>
          </p:nvGrpSpPr>
          <p:grpSpPr>
            <a:xfrm>
              <a:off x="6474081" y="2618560"/>
              <a:ext cx="959818" cy="1783943"/>
              <a:chOff x="7109445" y="2207880"/>
              <a:chExt cx="959818" cy="1783943"/>
            </a:xfrm>
          </p:grpSpPr>
          <p:sp>
            <p:nvSpPr>
              <p:cNvPr id="98" name="Rectangle 97">
                <a:extLst>
                  <a:ext uri="{FF2B5EF4-FFF2-40B4-BE49-F238E27FC236}">
                    <a16:creationId xmlns:a16="http://schemas.microsoft.com/office/drawing/2014/main" id="{8D2B1798-93C8-4246-B6B5-B9900E9F05F9}"/>
                  </a:ext>
                </a:extLst>
              </p:cNvPr>
              <p:cNvSpPr/>
              <p:nvPr/>
            </p:nvSpPr>
            <p:spPr bwMode="auto">
              <a:xfrm>
                <a:off x="7109445" y="2207880"/>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Spoke1</a:t>
                </a:r>
              </a:p>
            </p:txBody>
          </p:sp>
          <p:sp>
            <p:nvSpPr>
              <p:cNvPr id="99" name="Rectangle 98">
                <a:extLst>
                  <a:ext uri="{FF2B5EF4-FFF2-40B4-BE49-F238E27FC236}">
                    <a16:creationId xmlns:a16="http://schemas.microsoft.com/office/drawing/2014/main" id="{17CEAED0-F471-4ABF-99BA-0A01B6872BEE}"/>
                  </a:ext>
                </a:extLst>
              </p:cNvPr>
              <p:cNvSpPr/>
              <p:nvPr/>
            </p:nvSpPr>
            <p:spPr bwMode="auto">
              <a:xfrm>
                <a:off x="7109445" y="2520395"/>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Spoke2</a:t>
                </a:r>
              </a:p>
            </p:txBody>
          </p:sp>
          <p:sp>
            <p:nvSpPr>
              <p:cNvPr id="100" name="Rectangle 99">
                <a:extLst>
                  <a:ext uri="{FF2B5EF4-FFF2-40B4-BE49-F238E27FC236}">
                    <a16:creationId xmlns:a16="http://schemas.microsoft.com/office/drawing/2014/main" id="{BDBF4A56-91B0-4F69-AA7B-943E5CB1BF00}"/>
                  </a:ext>
                </a:extLst>
              </p:cNvPr>
              <p:cNvSpPr/>
              <p:nvPr/>
            </p:nvSpPr>
            <p:spPr bwMode="auto">
              <a:xfrm>
                <a:off x="7109445" y="2919722"/>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Spoke40</a:t>
                </a:r>
              </a:p>
            </p:txBody>
          </p:sp>
          <p:sp>
            <p:nvSpPr>
              <p:cNvPr id="101" name="Rectangle 100">
                <a:extLst>
                  <a:ext uri="{FF2B5EF4-FFF2-40B4-BE49-F238E27FC236}">
                    <a16:creationId xmlns:a16="http://schemas.microsoft.com/office/drawing/2014/main" id="{F2CDD827-B7AD-4708-AA30-E40432958632}"/>
                  </a:ext>
                </a:extLst>
              </p:cNvPr>
              <p:cNvSpPr/>
              <p:nvPr/>
            </p:nvSpPr>
            <p:spPr bwMode="auto">
              <a:xfrm>
                <a:off x="7109445" y="3235132"/>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Spare Spoke</a:t>
                </a:r>
              </a:p>
            </p:txBody>
          </p:sp>
          <p:sp>
            <p:nvSpPr>
              <p:cNvPr id="102" name="Rectangle 101">
                <a:extLst>
                  <a:ext uri="{FF2B5EF4-FFF2-40B4-BE49-F238E27FC236}">
                    <a16:creationId xmlns:a16="http://schemas.microsoft.com/office/drawing/2014/main" id="{E7781008-65C1-441E-A481-2F25E1008067}"/>
                  </a:ext>
                </a:extLst>
              </p:cNvPr>
              <p:cNvSpPr/>
              <p:nvPr/>
            </p:nvSpPr>
            <p:spPr bwMode="auto">
              <a:xfrm>
                <a:off x="7109445" y="3550542"/>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Spare Spoke</a:t>
                </a:r>
              </a:p>
            </p:txBody>
          </p:sp>
          <p:sp>
            <p:nvSpPr>
              <p:cNvPr id="103" name="Rectangle 102">
                <a:extLst>
                  <a:ext uri="{FF2B5EF4-FFF2-40B4-BE49-F238E27FC236}">
                    <a16:creationId xmlns:a16="http://schemas.microsoft.com/office/drawing/2014/main" id="{786A18AF-F7A1-41D3-B92C-8483C122EAE9}"/>
                  </a:ext>
                </a:extLst>
              </p:cNvPr>
              <p:cNvSpPr/>
              <p:nvPr/>
            </p:nvSpPr>
            <p:spPr bwMode="auto">
              <a:xfrm>
                <a:off x="7109445" y="2699813"/>
                <a:ext cx="959818" cy="24595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a:t>
                </a:r>
              </a:p>
            </p:txBody>
          </p:sp>
          <p:sp>
            <p:nvSpPr>
              <p:cNvPr id="104" name="Rectangle 103">
                <a:extLst>
                  <a:ext uri="{FF2B5EF4-FFF2-40B4-BE49-F238E27FC236}">
                    <a16:creationId xmlns:a16="http://schemas.microsoft.com/office/drawing/2014/main" id="{6CF5BA21-1768-41BB-9E88-15BC0707F1B8}"/>
                  </a:ext>
                </a:extLst>
              </p:cNvPr>
              <p:cNvSpPr/>
              <p:nvPr/>
            </p:nvSpPr>
            <p:spPr bwMode="auto">
              <a:xfrm>
                <a:off x="7109445" y="3745869"/>
                <a:ext cx="959818" cy="24595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a:t>
                </a:r>
              </a:p>
            </p:txBody>
          </p:sp>
        </p:grpSp>
        <p:pic>
          <p:nvPicPr>
            <p:cNvPr id="135" name="Picture 134" descr="A close up of a logo&#10;&#10;Description automatically generated">
              <a:extLst>
                <a:ext uri="{FF2B5EF4-FFF2-40B4-BE49-F238E27FC236}">
                  <a16:creationId xmlns:a16="http://schemas.microsoft.com/office/drawing/2014/main" id="{D5091381-2947-445D-A987-5486C5BF41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64329" y="2670357"/>
              <a:ext cx="530398" cy="1505843"/>
            </a:xfrm>
            <a:prstGeom prst="rect">
              <a:avLst/>
            </a:prstGeom>
          </p:spPr>
        </p:pic>
        <p:pic>
          <p:nvPicPr>
            <p:cNvPr id="149" name="Picture 148" descr="A close up of a logo&#10;&#10;Description automatically generated">
              <a:extLst>
                <a:ext uri="{FF2B5EF4-FFF2-40B4-BE49-F238E27FC236}">
                  <a16:creationId xmlns:a16="http://schemas.microsoft.com/office/drawing/2014/main" id="{266EA5D5-B6D1-435B-9CE5-F681B41E4C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385566" y="2670357"/>
              <a:ext cx="530398" cy="1505843"/>
            </a:xfrm>
            <a:prstGeom prst="rect">
              <a:avLst/>
            </a:prstGeom>
          </p:spPr>
        </p:pic>
        <p:sp>
          <p:nvSpPr>
            <p:cNvPr id="151" name="Rectangle 150">
              <a:extLst>
                <a:ext uri="{FF2B5EF4-FFF2-40B4-BE49-F238E27FC236}">
                  <a16:creationId xmlns:a16="http://schemas.microsoft.com/office/drawing/2014/main" id="{5526D1AC-0CF2-4430-8E2E-097B980E41D4}"/>
                </a:ext>
              </a:extLst>
            </p:cNvPr>
            <p:cNvSpPr/>
            <p:nvPr/>
          </p:nvSpPr>
          <p:spPr bwMode="auto">
            <a:xfrm>
              <a:off x="7092447" y="5071968"/>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Spoke1</a:t>
              </a:r>
            </a:p>
          </p:txBody>
        </p:sp>
        <p:sp>
          <p:nvSpPr>
            <p:cNvPr id="153" name="Rectangle 152">
              <a:extLst>
                <a:ext uri="{FF2B5EF4-FFF2-40B4-BE49-F238E27FC236}">
                  <a16:creationId xmlns:a16="http://schemas.microsoft.com/office/drawing/2014/main" id="{9DE0D4E7-B61C-475D-9F93-299B5FFBA4EE}"/>
                </a:ext>
              </a:extLst>
            </p:cNvPr>
            <p:cNvSpPr/>
            <p:nvPr/>
          </p:nvSpPr>
          <p:spPr bwMode="auto">
            <a:xfrm>
              <a:off x="8227119" y="5071968"/>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Spoke40</a:t>
              </a:r>
            </a:p>
          </p:txBody>
        </p:sp>
        <p:sp>
          <p:nvSpPr>
            <p:cNvPr id="154" name="Rectangle 153">
              <a:extLst>
                <a:ext uri="{FF2B5EF4-FFF2-40B4-BE49-F238E27FC236}">
                  <a16:creationId xmlns:a16="http://schemas.microsoft.com/office/drawing/2014/main" id="{7F2AB998-B466-4C4C-B842-0144A03453A5}"/>
                </a:ext>
              </a:extLst>
            </p:cNvPr>
            <p:cNvSpPr/>
            <p:nvPr/>
          </p:nvSpPr>
          <p:spPr bwMode="auto">
            <a:xfrm>
              <a:off x="9238965" y="5071968"/>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Spare Spoke</a:t>
              </a:r>
            </a:p>
          </p:txBody>
        </p:sp>
        <p:sp>
          <p:nvSpPr>
            <p:cNvPr id="155" name="Rectangle 154">
              <a:extLst>
                <a:ext uri="{FF2B5EF4-FFF2-40B4-BE49-F238E27FC236}">
                  <a16:creationId xmlns:a16="http://schemas.microsoft.com/office/drawing/2014/main" id="{7F4E68AF-B6CA-43BD-85A4-FE58F944E803}"/>
                </a:ext>
              </a:extLst>
            </p:cNvPr>
            <p:cNvSpPr/>
            <p:nvPr/>
          </p:nvSpPr>
          <p:spPr bwMode="auto">
            <a:xfrm>
              <a:off x="10250811" y="5071968"/>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Spare Spoke</a:t>
              </a:r>
            </a:p>
          </p:txBody>
        </p:sp>
        <p:sp>
          <p:nvSpPr>
            <p:cNvPr id="156" name="Rectangle 155">
              <a:extLst>
                <a:ext uri="{FF2B5EF4-FFF2-40B4-BE49-F238E27FC236}">
                  <a16:creationId xmlns:a16="http://schemas.microsoft.com/office/drawing/2014/main" id="{863ABCC7-3047-458B-863A-47A34E6F35E1}"/>
                </a:ext>
              </a:extLst>
            </p:cNvPr>
            <p:cNvSpPr/>
            <p:nvPr/>
          </p:nvSpPr>
          <p:spPr bwMode="auto">
            <a:xfrm>
              <a:off x="7677158" y="5071968"/>
              <a:ext cx="959818" cy="24595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a:t>
              </a:r>
            </a:p>
          </p:txBody>
        </p:sp>
        <p:sp>
          <p:nvSpPr>
            <p:cNvPr id="157" name="Rectangle 156">
              <a:extLst>
                <a:ext uri="{FF2B5EF4-FFF2-40B4-BE49-F238E27FC236}">
                  <a16:creationId xmlns:a16="http://schemas.microsoft.com/office/drawing/2014/main" id="{00D54D91-47B5-42B3-84C1-F58181D94E00}"/>
                </a:ext>
              </a:extLst>
            </p:cNvPr>
            <p:cNvSpPr/>
            <p:nvPr/>
          </p:nvSpPr>
          <p:spPr bwMode="auto">
            <a:xfrm>
              <a:off x="10802646" y="5071968"/>
              <a:ext cx="959818" cy="24595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a:t>
              </a:r>
            </a:p>
          </p:txBody>
        </p:sp>
        <p:cxnSp>
          <p:nvCxnSpPr>
            <p:cNvPr id="159" name="Connector: Elbow 158">
              <a:extLst>
                <a:ext uri="{FF2B5EF4-FFF2-40B4-BE49-F238E27FC236}">
                  <a16:creationId xmlns:a16="http://schemas.microsoft.com/office/drawing/2014/main" id="{9F4E42A5-60C3-43F9-B574-B3D5FDFFF7FF}"/>
                </a:ext>
              </a:extLst>
            </p:cNvPr>
            <p:cNvCxnSpPr>
              <a:stCxn id="60" idx="2"/>
              <a:endCxn id="151" idx="0"/>
            </p:cNvCxnSpPr>
            <p:nvPr/>
          </p:nvCxnSpPr>
          <p:spPr>
            <a:xfrm rot="5400000">
              <a:off x="8202044" y="4095920"/>
              <a:ext cx="346361" cy="1605735"/>
            </a:xfrm>
            <a:prstGeom prst="bentConnector3">
              <a:avLst/>
            </a:prstGeom>
            <a:ln>
              <a:solidFill>
                <a:schemeClr val="accent2"/>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DD8B8C5D-8BBA-4B68-8C7E-4F09E0092BA0}"/>
                </a:ext>
              </a:extLst>
            </p:cNvPr>
            <p:cNvCxnSpPr>
              <a:stCxn id="60" idx="2"/>
              <a:endCxn id="153" idx="0"/>
            </p:cNvCxnSpPr>
            <p:nvPr/>
          </p:nvCxnSpPr>
          <p:spPr>
            <a:xfrm rot="5400000">
              <a:off x="8769380" y="4663256"/>
              <a:ext cx="346361" cy="471063"/>
            </a:xfrm>
            <a:prstGeom prst="bentConnector3">
              <a:avLst/>
            </a:prstGeom>
            <a:ln>
              <a:solidFill>
                <a:schemeClr val="accent2"/>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F29737CF-B1E6-437D-9666-E9FE2E6CC17E}"/>
                </a:ext>
              </a:extLst>
            </p:cNvPr>
            <p:cNvCxnSpPr>
              <a:stCxn id="60" idx="2"/>
              <a:endCxn id="154" idx="0"/>
            </p:cNvCxnSpPr>
            <p:nvPr/>
          </p:nvCxnSpPr>
          <p:spPr>
            <a:xfrm rot="16200000" flipH="1">
              <a:off x="9275302" y="4628395"/>
              <a:ext cx="346361" cy="540783"/>
            </a:xfrm>
            <a:prstGeom prst="bentConnector3">
              <a:avLst/>
            </a:prstGeom>
            <a:ln>
              <a:solidFill>
                <a:schemeClr val="accent2"/>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165" name="Connector: Elbow 164">
              <a:extLst>
                <a:ext uri="{FF2B5EF4-FFF2-40B4-BE49-F238E27FC236}">
                  <a16:creationId xmlns:a16="http://schemas.microsoft.com/office/drawing/2014/main" id="{FD201407-D43D-4598-ADDB-51618F1B61AD}"/>
                </a:ext>
              </a:extLst>
            </p:cNvPr>
            <p:cNvCxnSpPr>
              <a:stCxn id="60" idx="2"/>
              <a:endCxn id="155" idx="0"/>
            </p:cNvCxnSpPr>
            <p:nvPr/>
          </p:nvCxnSpPr>
          <p:spPr>
            <a:xfrm rot="16200000" flipH="1">
              <a:off x="9781225" y="4122472"/>
              <a:ext cx="346361" cy="1552629"/>
            </a:xfrm>
            <a:prstGeom prst="bentConnector3">
              <a:avLst/>
            </a:prstGeom>
            <a:ln>
              <a:solidFill>
                <a:schemeClr val="accent2"/>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44122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500"/>
                                        <p:tgtEl>
                                          <p:spTgt spid="10">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500"/>
                                        <p:tgtEl>
                                          <p:spTgt spid="10">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500"/>
                                        <p:tgtEl>
                                          <p:spTgt spid="10">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animEffect transition="in" filter="fade">
                                      <p:cBhvr>
                                        <p:cTn id="27" dur="500"/>
                                        <p:tgtEl>
                                          <p:spTgt spid="10">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animEffect transition="in" filter="fade">
                                      <p:cBhvr>
                                        <p:cTn id="31"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5B9469-163D-4797-A48D-2B04BC79C49B}"/>
              </a:ext>
            </a:extLst>
          </p:cNvPr>
          <p:cNvSpPr>
            <a:spLocks noGrp="1"/>
          </p:cNvSpPr>
          <p:nvPr>
            <p:ph type="title"/>
          </p:nvPr>
        </p:nvSpPr>
        <p:spPr/>
        <p:txBody>
          <a:bodyPr/>
          <a:lstStyle/>
          <a:p>
            <a:r>
              <a:rPr lang="en-US" dirty="0"/>
              <a:t>Best practice: extending networking to Azure</a:t>
            </a:r>
          </a:p>
        </p:txBody>
      </p:sp>
      <p:pic>
        <p:nvPicPr>
          <p:cNvPr id="1026" name="Picture 2" descr="Hub-spoke topology in Azure">
            <a:extLst>
              <a:ext uri="{FF2B5EF4-FFF2-40B4-BE49-F238E27FC236}">
                <a16:creationId xmlns:a16="http://schemas.microsoft.com/office/drawing/2014/main" id="{B8C97235-2676-F768-2476-1A0DED1A19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9801" y="1726071"/>
            <a:ext cx="8581796" cy="4401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53045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DA8F0-D93A-431E-B661-7BFA968B44BE}"/>
              </a:ext>
            </a:extLst>
          </p:cNvPr>
          <p:cNvSpPr>
            <a:spLocks noGrp="1"/>
          </p:cNvSpPr>
          <p:nvPr>
            <p:ph type="title"/>
          </p:nvPr>
        </p:nvSpPr>
        <p:spPr/>
        <p:txBody>
          <a:bodyPr/>
          <a:lstStyle/>
          <a:p>
            <a:r>
              <a:rPr lang="en-US" sz="2700">
                <a:cs typeface="Segoe UI"/>
              </a:rPr>
              <a:t>Best practice: cost-optimize migrated workloads</a:t>
            </a:r>
          </a:p>
        </p:txBody>
      </p:sp>
      <p:sp>
        <p:nvSpPr>
          <p:cNvPr id="3" name="TextBox 2">
            <a:extLst>
              <a:ext uri="{FF2B5EF4-FFF2-40B4-BE49-F238E27FC236}">
                <a16:creationId xmlns:a16="http://schemas.microsoft.com/office/drawing/2014/main" id="{F48A4008-FBD6-4514-835D-ED58D420E2A6}"/>
              </a:ext>
            </a:extLst>
          </p:cNvPr>
          <p:cNvSpPr txBox="1"/>
          <p:nvPr/>
        </p:nvSpPr>
        <p:spPr>
          <a:xfrm>
            <a:off x="1095664" y="2264916"/>
            <a:ext cx="4572000" cy="3327064"/>
          </a:xfrm>
          <a:prstGeom prst="rect">
            <a:avLst/>
          </a:prstGeom>
          <a:solidFill>
            <a:schemeClr val="bg1">
              <a:lumMod val="95000"/>
            </a:schemeClr>
          </a:solidFill>
        </p:spPr>
        <p:txBody>
          <a:bodyPr wrap="square" lIns="182880" tIns="146304" rIns="182880" bIns="146304" rtlCol="0">
            <a:noAutofit/>
          </a:bodyPr>
          <a:lstStyle/>
          <a:p>
            <a:pPr marL="342900" indent="-342900">
              <a:spcAft>
                <a:spcPts val="600"/>
              </a:spcAft>
              <a:buBlip>
                <a:blip r:embed="rId3"/>
              </a:buBlip>
            </a:pPr>
            <a:r>
              <a:rPr lang="en-US" dirty="0">
                <a:gradFill>
                  <a:gsLst>
                    <a:gs pos="2917">
                      <a:schemeClr val="tx1"/>
                    </a:gs>
                    <a:gs pos="30000">
                      <a:schemeClr val="tx1"/>
                    </a:gs>
                  </a:gsLst>
                  <a:lin ang="5400000" scaled="0"/>
                </a:gradFill>
              </a:rPr>
              <a:t>Estimate monthly workload costs</a:t>
            </a:r>
          </a:p>
          <a:p>
            <a:pPr marL="342900" indent="-342900">
              <a:spcAft>
                <a:spcPts val="600"/>
              </a:spcAft>
              <a:buBlip>
                <a:blip r:embed="rId3"/>
              </a:buBlip>
            </a:pPr>
            <a:r>
              <a:rPr lang="en-US" dirty="0">
                <a:gradFill>
                  <a:gsLst>
                    <a:gs pos="2917">
                      <a:schemeClr val="tx1"/>
                    </a:gs>
                    <a:gs pos="30000">
                      <a:schemeClr val="tx1"/>
                    </a:gs>
                  </a:gsLst>
                  <a:lin ang="5400000" scaled="0"/>
                </a:gradFill>
              </a:rPr>
              <a:t>Right size VMs</a:t>
            </a:r>
          </a:p>
          <a:p>
            <a:pPr marL="342900" indent="-342900">
              <a:spcAft>
                <a:spcPts val="600"/>
              </a:spcAft>
              <a:buBlip>
                <a:blip r:embed="rId3"/>
              </a:buBlip>
            </a:pPr>
            <a:r>
              <a:rPr lang="en-US" dirty="0">
                <a:gradFill>
                  <a:gsLst>
                    <a:gs pos="2917">
                      <a:schemeClr val="tx1"/>
                    </a:gs>
                    <a:gs pos="30000">
                      <a:schemeClr val="tx1"/>
                    </a:gs>
                  </a:gsLst>
                  <a:lin ang="5400000" scaled="0"/>
                </a:gradFill>
              </a:rPr>
              <a:t>Select the right storage</a:t>
            </a:r>
          </a:p>
          <a:p>
            <a:pPr marL="342900" indent="-342900">
              <a:spcAft>
                <a:spcPts val="600"/>
              </a:spcAft>
              <a:buBlip>
                <a:blip r:embed="rId3"/>
              </a:buBlip>
            </a:pPr>
            <a:r>
              <a:rPr lang="en-US" dirty="0">
                <a:gradFill>
                  <a:gsLst>
                    <a:gs pos="2917">
                      <a:schemeClr val="tx1"/>
                    </a:gs>
                    <a:gs pos="30000">
                      <a:schemeClr val="tx1"/>
                    </a:gs>
                  </a:gsLst>
                  <a:lin ang="5400000" scaled="0"/>
                </a:gradFill>
              </a:rPr>
              <a:t>Take advantage of Azure Hybrid benefits</a:t>
            </a:r>
          </a:p>
          <a:p>
            <a:pPr marL="342900" indent="-342900">
              <a:spcAft>
                <a:spcPts val="600"/>
              </a:spcAft>
              <a:buBlip>
                <a:blip r:embed="rId3"/>
              </a:buBlip>
            </a:pPr>
            <a:r>
              <a:rPr lang="en-US" dirty="0">
                <a:gradFill>
                  <a:gsLst>
                    <a:gs pos="2917">
                      <a:schemeClr val="tx1"/>
                    </a:gs>
                    <a:gs pos="30000">
                      <a:schemeClr val="tx1"/>
                    </a:gs>
                  </a:gsLst>
                  <a:lin ang="5400000" scaled="0"/>
                </a:gradFill>
              </a:rPr>
              <a:t>Use reserved VM instances</a:t>
            </a:r>
          </a:p>
          <a:p>
            <a:pPr marL="342900" indent="-342900">
              <a:spcAft>
                <a:spcPts val="600"/>
              </a:spcAft>
              <a:buBlip>
                <a:blip r:embed="rId3"/>
              </a:buBlip>
            </a:pPr>
            <a:r>
              <a:rPr lang="en-US" dirty="0">
                <a:gradFill>
                  <a:gsLst>
                    <a:gs pos="2917">
                      <a:schemeClr val="tx1"/>
                    </a:gs>
                    <a:gs pos="30000">
                      <a:schemeClr val="tx1"/>
                    </a:gs>
                  </a:gsLst>
                  <a:lin ang="5400000" scaled="0"/>
                </a:gradFill>
              </a:rPr>
              <a:t>Aggregate cloud spend across subscriptions</a:t>
            </a:r>
          </a:p>
          <a:p>
            <a:pPr marL="342900" indent="-342900">
              <a:spcAft>
                <a:spcPts val="600"/>
              </a:spcAft>
              <a:buFont typeface="Wingdings" panose="05000000000000000000" pitchFamily="2" charset="2"/>
              <a:buChar char="ü"/>
            </a:pPr>
            <a:endParaRPr lang="en-US" sz="2000" dirty="0">
              <a:gradFill>
                <a:gsLst>
                  <a:gs pos="2917">
                    <a:schemeClr val="tx1"/>
                  </a:gs>
                  <a:gs pos="30000">
                    <a:schemeClr val="tx1"/>
                  </a:gs>
                </a:gsLst>
                <a:lin ang="5400000" scaled="0"/>
              </a:gradFill>
            </a:endParaRPr>
          </a:p>
        </p:txBody>
      </p:sp>
      <p:sp>
        <p:nvSpPr>
          <p:cNvPr id="4" name="Rectangle 3">
            <a:extLst>
              <a:ext uri="{FF2B5EF4-FFF2-40B4-BE49-F238E27FC236}">
                <a16:creationId xmlns:a16="http://schemas.microsoft.com/office/drawing/2014/main" id="{010A2C94-8544-49B0-A766-21A596B022FA}"/>
              </a:ext>
            </a:extLst>
          </p:cNvPr>
          <p:cNvSpPr/>
          <p:nvPr/>
        </p:nvSpPr>
        <p:spPr bwMode="auto">
          <a:xfrm>
            <a:off x="1095664" y="1760420"/>
            <a:ext cx="4572000" cy="504496"/>
          </a:xfrm>
          <a:prstGeom prst="rect">
            <a:avLst/>
          </a:prstGeom>
          <a:solidFill>
            <a:srgbClr val="3C3C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Before Migration</a:t>
            </a:r>
          </a:p>
        </p:txBody>
      </p:sp>
      <p:sp>
        <p:nvSpPr>
          <p:cNvPr id="6" name="Rectangle 5">
            <a:extLst>
              <a:ext uri="{FF2B5EF4-FFF2-40B4-BE49-F238E27FC236}">
                <a16:creationId xmlns:a16="http://schemas.microsoft.com/office/drawing/2014/main" id="{2FCA6E17-A0A2-4669-B7B0-31F2169F8E58}"/>
              </a:ext>
            </a:extLst>
          </p:cNvPr>
          <p:cNvSpPr/>
          <p:nvPr/>
        </p:nvSpPr>
        <p:spPr bwMode="auto">
          <a:xfrm>
            <a:off x="6524337" y="1760420"/>
            <a:ext cx="4572000" cy="50449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After Migration</a:t>
            </a:r>
          </a:p>
        </p:txBody>
      </p:sp>
      <p:sp>
        <p:nvSpPr>
          <p:cNvPr id="7" name="TextBox 6">
            <a:extLst>
              <a:ext uri="{FF2B5EF4-FFF2-40B4-BE49-F238E27FC236}">
                <a16:creationId xmlns:a16="http://schemas.microsoft.com/office/drawing/2014/main" id="{8E1EB8FF-0A0C-4F9F-9971-EE75CEEDA7EB}"/>
              </a:ext>
            </a:extLst>
          </p:cNvPr>
          <p:cNvSpPr txBox="1"/>
          <p:nvPr/>
        </p:nvSpPr>
        <p:spPr>
          <a:xfrm>
            <a:off x="6524337" y="2264916"/>
            <a:ext cx="4572000" cy="3327065"/>
          </a:xfrm>
          <a:prstGeom prst="rect">
            <a:avLst/>
          </a:prstGeom>
          <a:solidFill>
            <a:schemeClr val="bg1">
              <a:lumMod val="95000"/>
            </a:schemeClr>
          </a:solidFill>
        </p:spPr>
        <p:txBody>
          <a:bodyPr wrap="square" lIns="182880" tIns="146304" rIns="182880" bIns="146304" rtlCol="0">
            <a:spAutoFit/>
          </a:bodyPr>
          <a:lstStyle/>
          <a:p>
            <a:pPr marL="342900" indent="-342900">
              <a:spcAft>
                <a:spcPts val="600"/>
              </a:spcAft>
              <a:buBlip>
                <a:blip r:embed="rId4"/>
              </a:buBlip>
            </a:pPr>
            <a:r>
              <a:rPr lang="en-US" dirty="0">
                <a:gradFill>
                  <a:gsLst>
                    <a:gs pos="2917">
                      <a:schemeClr val="tx1"/>
                    </a:gs>
                    <a:gs pos="30000">
                      <a:schemeClr val="tx1"/>
                    </a:gs>
                  </a:gsLst>
                  <a:lin ang="5400000" scaled="0"/>
                </a:gradFill>
              </a:rPr>
              <a:t>Use Azure Cost Management</a:t>
            </a:r>
          </a:p>
          <a:p>
            <a:pPr marL="342900" indent="-342900">
              <a:spcAft>
                <a:spcPts val="600"/>
              </a:spcAft>
              <a:buBlip>
                <a:blip r:embed="rId4"/>
              </a:buBlip>
            </a:pPr>
            <a:r>
              <a:rPr lang="en-US" dirty="0">
                <a:gradFill>
                  <a:gsLst>
                    <a:gs pos="2917">
                      <a:schemeClr val="tx1"/>
                    </a:gs>
                    <a:gs pos="30000">
                      <a:schemeClr val="tx1"/>
                    </a:gs>
                  </a:gsLst>
                  <a:lin ang="5400000" scaled="0"/>
                </a:gradFill>
              </a:rPr>
              <a:t>Monitor resource utilization</a:t>
            </a:r>
          </a:p>
          <a:p>
            <a:pPr marL="342900" indent="-342900">
              <a:spcAft>
                <a:spcPts val="600"/>
              </a:spcAft>
              <a:buBlip>
                <a:blip r:embed="rId4"/>
              </a:buBlip>
            </a:pPr>
            <a:r>
              <a:rPr lang="en-US" dirty="0">
                <a:gradFill>
                  <a:gsLst>
                    <a:gs pos="2917">
                      <a:schemeClr val="tx1"/>
                    </a:gs>
                    <a:gs pos="30000">
                      <a:schemeClr val="tx1"/>
                    </a:gs>
                  </a:gsLst>
                  <a:lin ang="5400000" scaled="0"/>
                </a:gradFill>
              </a:rPr>
              <a:t>Implement resource group budgets</a:t>
            </a:r>
          </a:p>
          <a:p>
            <a:pPr marL="342900" indent="-342900">
              <a:spcAft>
                <a:spcPts val="600"/>
              </a:spcAft>
              <a:buBlip>
                <a:blip r:embed="rId4"/>
              </a:buBlip>
            </a:pPr>
            <a:r>
              <a:rPr lang="en-US" dirty="0">
                <a:gradFill>
                  <a:gsLst>
                    <a:gs pos="2917">
                      <a:schemeClr val="tx1"/>
                    </a:gs>
                    <a:gs pos="30000">
                      <a:schemeClr val="tx1"/>
                    </a:gs>
                  </a:gsLst>
                  <a:lin ang="5400000" scaled="0"/>
                </a:gradFill>
              </a:rPr>
              <a:t>Optimize Azure Monitor retention</a:t>
            </a:r>
          </a:p>
          <a:p>
            <a:pPr marL="342900" indent="-342900">
              <a:spcAft>
                <a:spcPts val="600"/>
              </a:spcAft>
              <a:buBlip>
                <a:blip r:embed="rId4"/>
              </a:buBlip>
            </a:pPr>
            <a:r>
              <a:rPr lang="en-US" dirty="0">
                <a:gradFill>
                  <a:gsLst>
                    <a:gs pos="2917">
                      <a:schemeClr val="tx1"/>
                    </a:gs>
                    <a:gs pos="30000">
                      <a:schemeClr val="tx1"/>
                    </a:gs>
                  </a:gsLst>
                  <a:lin ang="5400000" scaled="0"/>
                </a:gradFill>
              </a:rPr>
              <a:t>Optimize storage</a:t>
            </a:r>
          </a:p>
          <a:p>
            <a:pPr marL="342900" indent="-342900">
              <a:spcAft>
                <a:spcPts val="600"/>
              </a:spcAft>
              <a:buBlip>
                <a:blip r:embed="rId4"/>
              </a:buBlip>
            </a:pPr>
            <a:r>
              <a:rPr lang="en-US" dirty="0">
                <a:gradFill>
                  <a:gsLst>
                    <a:gs pos="2917">
                      <a:schemeClr val="tx1"/>
                    </a:gs>
                    <a:gs pos="30000">
                      <a:schemeClr val="tx1"/>
                    </a:gs>
                  </a:gsLst>
                  <a:lin ang="5400000" scaled="0"/>
                </a:gradFill>
              </a:rPr>
              <a:t>Automate VM optimization</a:t>
            </a:r>
          </a:p>
          <a:p>
            <a:pPr marL="342900" indent="-342900">
              <a:spcAft>
                <a:spcPts val="600"/>
              </a:spcAft>
              <a:buBlip>
                <a:blip r:embed="rId4"/>
              </a:buBlip>
            </a:pPr>
            <a:r>
              <a:rPr lang="en-US" dirty="0">
                <a:gradFill>
                  <a:gsLst>
                    <a:gs pos="2917">
                      <a:schemeClr val="tx1"/>
                    </a:gs>
                    <a:gs pos="30000">
                      <a:schemeClr val="tx1"/>
                    </a:gs>
                  </a:gsLst>
                  <a:lin ang="5400000" scaled="0"/>
                </a:gradFill>
              </a:rPr>
              <a:t>Implement serverless technologies</a:t>
            </a:r>
          </a:p>
          <a:p>
            <a:pPr marL="342900" indent="-342900">
              <a:spcAft>
                <a:spcPts val="600"/>
              </a:spcAft>
              <a:buBlip>
                <a:blip r:embed="rId4"/>
              </a:buBlip>
            </a:pPr>
            <a:r>
              <a:rPr lang="en-US" dirty="0">
                <a:gradFill>
                  <a:gsLst>
                    <a:gs pos="2917">
                      <a:schemeClr val="tx1"/>
                    </a:gs>
                    <a:gs pos="30000">
                      <a:schemeClr val="tx1"/>
                    </a:gs>
                  </a:gsLst>
                  <a:lin ang="5400000" scaled="0"/>
                </a:gradFill>
              </a:rPr>
              <a:t>Use Logic Apps and runbooks with Budgets API</a:t>
            </a:r>
          </a:p>
        </p:txBody>
      </p:sp>
    </p:spTree>
    <p:extLst>
      <p:ext uri="{BB962C8B-B14F-4D97-AF65-F5344CB8AC3E}">
        <p14:creationId xmlns:p14="http://schemas.microsoft.com/office/powerpoint/2010/main" val="3061065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anim calcmode="lin" valueType="num">
                                      <p:cBhvr>
                                        <p:cTn id="10" dur="500" fill="hold"/>
                                        <p:tgtEl>
                                          <p:spTgt spid="3"/>
                                        </p:tgtEl>
                                        <p:attrNameLst>
                                          <p:attrName>ppt_x</p:attrName>
                                        </p:attrNameLst>
                                      </p:cBhvr>
                                      <p:tavLst>
                                        <p:tav tm="0">
                                          <p:val>
                                            <p:fltVal val="0.5"/>
                                          </p:val>
                                        </p:tav>
                                        <p:tav tm="100000">
                                          <p:val>
                                            <p:strVal val="#ppt_x"/>
                                          </p:val>
                                        </p:tav>
                                      </p:tavLst>
                                    </p:anim>
                                    <p:anim calcmode="lin" valueType="num">
                                      <p:cBhvr>
                                        <p:cTn id="11" dur="500" fill="hold"/>
                                        <p:tgtEl>
                                          <p:spTgt spid="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anim calcmode="lin" valueType="num">
                                      <p:cBhvr>
                                        <p:cTn id="17" dur="500" fill="hold"/>
                                        <p:tgtEl>
                                          <p:spTgt spid="4"/>
                                        </p:tgtEl>
                                        <p:attrNameLst>
                                          <p:attrName>ppt_x</p:attrName>
                                        </p:attrNameLst>
                                      </p:cBhvr>
                                      <p:tavLst>
                                        <p:tav tm="0">
                                          <p:val>
                                            <p:fltVal val="0.5"/>
                                          </p:val>
                                        </p:tav>
                                        <p:tav tm="100000">
                                          <p:val>
                                            <p:strVal val="#ppt_x"/>
                                          </p:val>
                                        </p:tav>
                                      </p:tavLst>
                                    </p:anim>
                                    <p:anim calcmode="lin" valueType="num">
                                      <p:cBhvr>
                                        <p:cTn id="18" dur="500" fill="hold"/>
                                        <p:tgtEl>
                                          <p:spTgt spid="4"/>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53" presetClass="entr" presetSubtype="528"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anim calcmode="lin" valueType="num">
                                      <p:cBhvr>
                                        <p:cTn id="25" dur="500" fill="hold"/>
                                        <p:tgtEl>
                                          <p:spTgt spid="6"/>
                                        </p:tgtEl>
                                        <p:attrNameLst>
                                          <p:attrName>ppt_x</p:attrName>
                                        </p:attrNameLst>
                                      </p:cBhvr>
                                      <p:tavLst>
                                        <p:tav tm="0">
                                          <p:val>
                                            <p:fltVal val="0.5"/>
                                          </p:val>
                                        </p:tav>
                                        <p:tav tm="100000">
                                          <p:val>
                                            <p:strVal val="#ppt_x"/>
                                          </p:val>
                                        </p:tav>
                                      </p:tavLst>
                                    </p:anim>
                                    <p:anim calcmode="lin" valueType="num">
                                      <p:cBhvr>
                                        <p:cTn id="26" dur="500" fill="hold"/>
                                        <p:tgtEl>
                                          <p:spTgt spid="6"/>
                                        </p:tgtEl>
                                        <p:attrNameLst>
                                          <p:attrName>ppt_y</p:attrName>
                                        </p:attrNameLst>
                                      </p:cBhvr>
                                      <p:tavLst>
                                        <p:tav tm="0">
                                          <p:val>
                                            <p:fltVal val="0.5"/>
                                          </p:val>
                                        </p:tav>
                                        <p:tav tm="100000">
                                          <p:val>
                                            <p:strVal val="#ppt_y"/>
                                          </p:val>
                                        </p:tav>
                                      </p:tavLst>
                                    </p:anim>
                                  </p:childTnLst>
                                </p:cTn>
                              </p:par>
                              <p:par>
                                <p:cTn id="27" presetID="53" presetClass="entr" presetSubtype="528"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anim calcmode="lin" valueType="num">
                                      <p:cBhvr>
                                        <p:cTn id="32" dur="500" fill="hold"/>
                                        <p:tgtEl>
                                          <p:spTgt spid="7"/>
                                        </p:tgtEl>
                                        <p:attrNameLst>
                                          <p:attrName>ppt_x</p:attrName>
                                        </p:attrNameLst>
                                      </p:cBhvr>
                                      <p:tavLst>
                                        <p:tav tm="0">
                                          <p:val>
                                            <p:fltVal val="0.5"/>
                                          </p:val>
                                        </p:tav>
                                        <p:tav tm="100000">
                                          <p:val>
                                            <p:strVal val="#ppt_x"/>
                                          </p:val>
                                        </p:tav>
                                      </p:tavLst>
                                    </p:anim>
                                    <p:anim calcmode="lin" valueType="num">
                                      <p:cBhvr>
                                        <p:cTn id="33" dur="500" fill="hold"/>
                                        <p:tgtEl>
                                          <p:spTgt spid="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90CDA-6854-4616-8CAC-BF589E1D7321}"/>
              </a:ext>
            </a:extLst>
          </p:cNvPr>
          <p:cNvSpPr>
            <a:spLocks noGrp="1"/>
          </p:cNvSpPr>
          <p:nvPr>
            <p:ph type="title"/>
          </p:nvPr>
        </p:nvSpPr>
        <p:spPr/>
        <p:txBody>
          <a:bodyPr/>
          <a:lstStyle/>
          <a:p>
            <a:r>
              <a:rPr lang="en-US" sz="2700">
                <a:cs typeface="Segoe UI"/>
              </a:rPr>
              <a:t>Best practice: scale a migration</a:t>
            </a:r>
          </a:p>
        </p:txBody>
      </p:sp>
      <p:sp>
        <p:nvSpPr>
          <p:cNvPr id="5" name="Text Placeholder 4">
            <a:extLst>
              <a:ext uri="{FF2B5EF4-FFF2-40B4-BE49-F238E27FC236}">
                <a16:creationId xmlns:a16="http://schemas.microsoft.com/office/drawing/2014/main" id="{DD2A1783-66A2-4EEE-8CB7-6BFFACDB2E37}"/>
              </a:ext>
            </a:extLst>
          </p:cNvPr>
          <p:cNvSpPr>
            <a:spLocks noGrp="1"/>
          </p:cNvSpPr>
          <p:nvPr>
            <p:ph type="body" sz="quarter" idx="10"/>
          </p:nvPr>
        </p:nvSpPr>
        <p:spPr>
          <a:xfrm>
            <a:off x="455995" y="1922586"/>
            <a:ext cx="9384447" cy="3119315"/>
          </a:xfrm>
        </p:spPr>
        <p:txBody>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Estimate monthly workload costs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Right size VMs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Select the right storage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Take advantage of Azure hybrid benefits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Use Reserved VM instances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Aggregate cloud spend across subscriptions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Use Azure cost management</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Leverage reference architectures to scale </a:t>
            </a:r>
          </a:p>
          <a:p>
            <a:endParaRPr lang="en-US" dirty="0"/>
          </a:p>
        </p:txBody>
      </p:sp>
      <p:sp>
        <p:nvSpPr>
          <p:cNvPr id="7" name="Rectangle 6">
            <a:extLst>
              <a:ext uri="{FF2B5EF4-FFF2-40B4-BE49-F238E27FC236}">
                <a16:creationId xmlns:a16="http://schemas.microsoft.com/office/drawing/2014/main" id="{939D0077-2018-49D0-B960-193E3049C505}"/>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EEED2466-C0EA-4BE0-B687-C245441A0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455893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Effect transition="in" filter="fade">
                                      <p:cBhvr>
                                        <p:cTn id="35"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A99B6A8-83EE-4786-A8DD-8A80C3A5CDE1}"/>
              </a:ext>
            </a:extLst>
          </p:cNvPr>
          <p:cNvSpPr/>
          <p:nvPr/>
        </p:nvSpPr>
        <p:spPr bwMode="auto">
          <a:xfrm>
            <a:off x="437444" y="1370680"/>
            <a:ext cx="11380307" cy="939493"/>
          </a:xfrm>
          <a:prstGeom prst="roundRect">
            <a:avLst>
              <a:gd name="adj" fmla="val 8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7F47A2B3-A218-44ED-B408-F7DCFDA932A0}"/>
              </a:ext>
            </a:extLst>
          </p:cNvPr>
          <p:cNvSpPr/>
          <p:nvPr/>
        </p:nvSpPr>
        <p:spPr bwMode="auto">
          <a:xfrm>
            <a:off x="3818966" y="4589463"/>
            <a:ext cx="5225062" cy="1713540"/>
          </a:xfrm>
          <a:prstGeom prst="roundRect">
            <a:avLst>
              <a:gd name="adj" fmla="val 8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270750-58ED-4CDD-873B-45E3811587CC}"/>
              </a:ext>
            </a:extLst>
          </p:cNvPr>
          <p:cNvSpPr>
            <a:spLocks noGrp="1"/>
          </p:cNvSpPr>
          <p:nvPr>
            <p:ph type="title"/>
          </p:nvPr>
        </p:nvSpPr>
        <p:spPr>
          <a:xfrm>
            <a:off x="455995" y="620428"/>
            <a:ext cx="11306469" cy="795089"/>
          </a:xfrm>
        </p:spPr>
        <p:txBody>
          <a:bodyPr/>
          <a:lstStyle/>
          <a:p>
            <a:r>
              <a:rPr lang="en-US" dirty="0"/>
              <a:t>Govern and manage migrated workloads</a:t>
            </a:r>
            <a:br>
              <a:rPr lang="en-US" dirty="0"/>
            </a:br>
            <a:endParaRPr lang="en-US" dirty="0"/>
          </a:p>
        </p:txBody>
      </p:sp>
      <p:sp>
        <p:nvSpPr>
          <p:cNvPr id="103" name="Text Placeholder 7">
            <a:extLst>
              <a:ext uri="{FF2B5EF4-FFF2-40B4-BE49-F238E27FC236}">
                <a16:creationId xmlns:a16="http://schemas.microsoft.com/office/drawing/2014/main" id="{A3F6D96F-DCC7-4582-9661-00F55D08D33D}"/>
              </a:ext>
            </a:extLst>
          </p:cNvPr>
          <p:cNvSpPr txBox="1">
            <a:spLocks/>
          </p:cNvSpPr>
          <p:nvPr/>
        </p:nvSpPr>
        <p:spPr>
          <a:xfrm>
            <a:off x="455994" y="1456666"/>
            <a:ext cx="11553443" cy="748474"/>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solidFill>
                  <a:schemeClr val="tx1"/>
                </a:solidFill>
                <a:latin typeface="Segoe UI" panose="020B0502040204020203" pitchFamily="34" charset="0"/>
                <a:cs typeface="Segoe UI" panose="020B0502040204020203" pitchFamily="34" charset="0"/>
              </a:rPr>
              <a:t>After a successful workload migration, the adoption team should hand off to governance and operations teams to ensure the workload is well-governed and optimized. </a:t>
            </a:r>
            <a:endParaRPr lang="en-US" sz="2000" b="1" dirty="0">
              <a:solidFill>
                <a:schemeClr val="tx1"/>
              </a:solidFill>
              <a:latin typeface="Segoe UI" panose="020B0502040204020203" pitchFamily="34" charset="0"/>
              <a:cs typeface="Segoe UI" panose="020B0502040204020203" pitchFamily="34" charset="0"/>
            </a:endParaRPr>
          </a:p>
        </p:txBody>
      </p:sp>
      <p:sp>
        <p:nvSpPr>
          <p:cNvPr id="110" name="Rectangle 109">
            <a:extLst>
              <a:ext uri="{FF2B5EF4-FFF2-40B4-BE49-F238E27FC236}">
                <a16:creationId xmlns:a16="http://schemas.microsoft.com/office/drawing/2014/main" id="{CB1297F0-3E75-4342-BC84-0AAC065AEF0C}"/>
              </a:ext>
            </a:extLst>
          </p:cNvPr>
          <p:cNvSpPr/>
          <p:nvPr/>
        </p:nvSpPr>
        <p:spPr bwMode="auto">
          <a:xfrm>
            <a:off x="427038" y="3662219"/>
            <a:ext cx="230460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Segoe UI Semibold"/>
                <a:ea typeface="+mn-lt"/>
                <a:cs typeface="Segoe UI Semibold"/>
              </a:rPr>
              <a:t>Define strategy</a:t>
            </a:r>
          </a:p>
        </p:txBody>
      </p:sp>
      <p:sp>
        <p:nvSpPr>
          <p:cNvPr id="111" name="Rectangle 110">
            <a:extLst>
              <a:ext uri="{FF2B5EF4-FFF2-40B4-BE49-F238E27FC236}">
                <a16:creationId xmlns:a16="http://schemas.microsoft.com/office/drawing/2014/main" id="{21F35F40-FCD9-45AD-B074-ED49099C3E5B}"/>
              </a:ext>
            </a:extLst>
          </p:cNvPr>
          <p:cNvSpPr/>
          <p:nvPr/>
        </p:nvSpPr>
        <p:spPr bwMode="auto">
          <a:xfrm>
            <a:off x="3388417" y="3662219"/>
            <a:ext cx="2173562"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Plan</a:t>
            </a:r>
          </a:p>
        </p:txBody>
      </p:sp>
      <p:sp>
        <p:nvSpPr>
          <p:cNvPr id="112" name="Rectangle 111">
            <a:extLst>
              <a:ext uri="{FF2B5EF4-FFF2-40B4-BE49-F238E27FC236}">
                <a16:creationId xmlns:a16="http://schemas.microsoft.com/office/drawing/2014/main" id="{3E53FBF3-5E3E-4AF0-884D-64104D085508}"/>
              </a:ext>
            </a:extLst>
          </p:cNvPr>
          <p:cNvSpPr/>
          <p:nvPr/>
        </p:nvSpPr>
        <p:spPr bwMode="auto">
          <a:xfrm>
            <a:off x="6218754" y="3662219"/>
            <a:ext cx="2276350"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Ready</a:t>
            </a:r>
          </a:p>
        </p:txBody>
      </p:sp>
      <p:sp>
        <p:nvSpPr>
          <p:cNvPr id="113" name="Rectangle 112">
            <a:extLst>
              <a:ext uri="{FF2B5EF4-FFF2-40B4-BE49-F238E27FC236}">
                <a16:creationId xmlns:a16="http://schemas.microsoft.com/office/drawing/2014/main" id="{14FDCFC8-F9CB-4BED-BB30-6824800D639B}"/>
              </a:ext>
            </a:extLst>
          </p:cNvPr>
          <p:cNvSpPr/>
          <p:nvPr/>
        </p:nvSpPr>
        <p:spPr bwMode="auto">
          <a:xfrm>
            <a:off x="9322870" y="3662219"/>
            <a:ext cx="243959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Adopt</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grpSp>
        <p:nvGrpSpPr>
          <p:cNvPr id="116" name="Group 115">
            <a:extLst>
              <a:ext uri="{FF2B5EF4-FFF2-40B4-BE49-F238E27FC236}">
                <a16:creationId xmlns:a16="http://schemas.microsoft.com/office/drawing/2014/main" id="{7114AE79-2CFF-430E-945D-01D2C3C9DAA3}"/>
              </a:ext>
            </a:extLst>
          </p:cNvPr>
          <p:cNvGrpSpPr/>
          <p:nvPr/>
        </p:nvGrpSpPr>
        <p:grpSpPr>
          <a:xfrm>
            <a:off x="2460192" y="3890999"/>
            <a:ext cx="683902" cy="106633"/>
            <a:chOff x="2460192" y="3319407"/>
            <a:chExt cx="683902" cy="106633"/>
          </a:xfrm>
        </p:grpSpPr>
        <p:cxnSp>
          <p:nvCxnSpPr>
            <p:cNvPr id="117" name="Straight Connector 116">
              <a:extLst>
                <a:ext uri="{FF2B5EF4-FFF2-40B4-BE49-F238E27FC236}">
                  <a16:creationId xmlns:a16="http://schemas.microsoft.com/office/drawing/2014/main" id="{5E9F22F4-4C1A-4CB4-84C6-351CAB900C42}"/>
                </a:ext>
              </a:extLst>
            </p:cNvPr>
            <p:cNvCxnSpPr>
              <a:cxnSpLocks/>
              <a:endCxn id="118" idx="1"/>
            </p:cNvCxnSpPr>
            <p:nvPr/>
          </p:nvCxnSpPr>
          <p:spPr>
            <a:xfrm>
              <a:off x="2460192" y="3372724"/>
              <a:ext cx="683902" cy="359"/>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8" name="Rectangle 34">
              <a:extLst>
                <a:ext uri="{FF2B5EF4-FFF2-40B4-BE49-F238E27FC236}">
                  <a16:creationId xmlns:a16="http://schemas.microsoft.com/office/drawing/2014/main" id="{2A24B93F-FE4F-4E4C-956D-8237B120D2E8}"/>
                </a:ext>
              </a:extLst>
            </p:cNvPr>
            <p:cNvSpPr/>
            <p:nvPr/>
          </p:nvSpPr>
          <p:spPr bwMode="auto">
            <a:xfrm rot="8100000">
              <a:off x="3016245" y="3319407"/>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119" name="Group 118">
            <a:extLst>
              <a:ext uri="{FF2B5EF4-FFF2-40B4-BE49-F238E27FC236}">
                <a16:creationId xmlns:a16="http://schemas.microsoft.com/office/drawing/2014/main" id="{4A8781A2-DC3C-45A6-8327-3E0B2A125C2A}"/>
              </a:ext>
            </a:extLst>
          </p:cNvPr>
          <p:cNvGrpSpPr/>
          <p:nvPr/>
        </p:nvGrpSpPr>
        <p:grpSpPr>
          <a:xfrm>
            <a:off x="4054935" y="3891000"/>
            <a:ext cx="1720055" cy="106633"/>
            <a:chOff x="4054935" y="3319408"/>
            <a:chExt cx="1720055" cy="106633"/>
          </a:xfrm>
        </p:grpSpPr>
        <p:cxnSp>
          <p:nvCxnSpPr>
            <p:cNvPr id="120" name="Straight Connector 119">
              <a:extLst>
                <a:ext uri="{FF2B5EF4-FFF2-40B4-BE49-F238E27FC236}">
                  <a16:creationId xmlns:a16="http://schemas.microsoft.com/office/drawing/2014/main" id="{C66F6C33-6E7A-4071-8472-57D993907073}"/>
                </a:ext>
              </a:extLst>
            </p:cNvPr>
            <p:cNvCxnSpPr>
              <a:cxnSpLocks/>
            </p:cNvCxnSpPr>
            <p:nvPr/>
          </p:nvCxnSpPr>
          <p:spPr>
            <a:xfrm>
              <a:off x="4054935" y="3372724"/>
              <a:ext cx="1720055"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1" name="Rectangle 34">
              <a:extLst>
                <a:ext uri="{FF2B5EF4-FFF2-40B4-BE49-F238E27FC236}">
                  <a16:creationId xmlns:a16="http://schemas.microsoft.com/office/drawing/2014/main" id="{C7F3F052-8A3E-40BC-92F4-25F295C7DF24}"/>
                </a:ext>
              </a:extLst>
            </p:cNvPr>
            <p:cNvSpPr/>
            <p:nvPr/>
          </p:nvSpPr>
          <p:spPr bwMode="auto">
            <a:xfrm rot="8100000">
              <a:off x="5658501" y="3319408"/>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122" name="Group 121">
            <a:extLst>
              <a:ext uri="{FF2B5EF4-FFF2-40B4-BE49-F238E27FC236}">
                <a16:creationId xmlns:a16="http://schemas.microsoft.com/office/drawing/2014/main" id="{AF7E28BE-DA6A-4226-81A3-7E55C7BFC276}"/>
              </a:ext>
            </a:extLst>
          </p:cNvPr>
          <p:cNvGrpSpPr/>
          <p:nvPr/>
        </p:nvGrpSpPr>
        <p:grpSpPr>
          <a:xfrm>
            <a:off x="7409415" y="3891000"/>
            <a:ext cx="1634612" cy="106633"/>
            <a:chOff x="7409415" y="3319408"/>
            <a:chExt cx="1634612" cy="106633"/>
          </a:xfrm>
        </p:grpSpPr>
        <p:cxnSp>
          <p:nvCxnSpPr>
            <p:cNvPr id="123" name="Straight Connector 122">
              <a:extLst>
                <a:ext uri="{FF2B5EF4-FFF2-40B4-BE49-F238E27FC236}">
                  <a16:creationId xmlns:a16="http://schemas.microsoft.com/office/drawing/2014/main" id="{AE78E1C0-8D56-45B6-BEE5-C2FB3841C112}"/>
                </a:ext>
              </a:extLst>
            </p:cNvPr>
            <p:cNvCxnSpPr>
              <a:cxnSpLocks/>
            </p:cNvCxnSpPr>
            <p:nvPr/>
          </p:nvCxnSpPr>
          <p:spPr>
            <a:xfrm>
              <a:off x="7409415" y="3372724"/>
              <a:ext cx="1634612"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4" name="Rectangle 34">
              <a:extLst>
                <a:ext uri="{FF2B5EF4-FFF2-40B4-BE49-F238E27FC236}">
                  <a16:creationId xmlns:a16="http://schemas.microsoft.com/office/drawing/2014/main" id="{53E4ACF8-1C36-4286-A4A0-9E15BA2A3F53}"/>
                </a:ext>
              </a:extLst>
            </p:cNvPr>
            <p:cNvSpPr/>
            <p:nvPr/>
          </p:nvSpPr>
          <p:spPr bwMode="auto">
            <a:xfrm rot="8100000">
              <a:off x="8927539" y="3319408"/>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125" name="Group 124" descr="file, paper, sheet">
            <a:extLst>
              <a:ext uri="{FF2B5EF4-FFF2-40B4-BE49-F238E27FC236}">
                <a16:creationId xmlns:a16="http://schemas.microsoft.com/office/drawing/2014/main" id="{A152C0C1-B47E-47FF-B36A-94096B0BB4D6}"/>
              </a:ext>
            </a:extLst>
          </p:cNvPr>
          <p:cNvGrpSpPr/>
          <p:nvPr/>
        </p:nvGrpSpPr>
        <p:grpSpPr>
          <a:xfrm>
            <a:off x="3633451" y="3243367"/>
            <a:ext cx="337935" cy="418851"/>
            <a:chOff x="8018464" y="4649789"/>
            <a:chExt cx="225425" cy="279400"/>
          </a:xfrm>
        </p:grpSpPr>
        <p:sp>
          <p:nvSpPr>
            <p:cNvPr id="126" name="Freeform 88">
              <a:extLst>
                <a:ext uri="{FF2B5EF4-FFF2-40B4-BE49-F238E27FC236}">
                  <a16:creationId xmlns:a16="http://schemas.microsoft.com/office/drawing/2014/main" id="{0097B960-C1E0-4B78-8373-13B2D5DA7D4E}"/>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Freeform 89">
              <a:extLst>
                <a:ext uri="{FF2B5EF4-FFF2-40B4-BE49-F238E27FC236}">
                  <a16:creationId xmlns:a16="http://schemas.microsoft.com/office/drawing/2014/main" id="{40100918-DD41-4367-88CC-0402719641AA}"/>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Line 90">
              <a:extLst>
                <a:ext uri="{FF2B5EF4-FFF2-40B4-BE49-F238E27FC236}">
                  <a16:creationId xmlns:a16="http://schemas.microsoft.com/office/drawing/2014/main" id="{12269B84-F6E2-45FB-A122-85566B6DF60E}"/>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Line 91">
              <a:extLst>
                <a:ext uri="{FF2B5EF4-FFF2-40B4-BE49-F238E27FC236}">
                  <a16:creationId xmlns:a16="http://schemas.microsoft.com/office/drawing/2014/main" id="{A6B018C3-B342-44A8-9FFC-6DFC12A8DA9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30" name="Group 152" descr="check, approve">
            <a:extLst>
              <a:ext uri="{FF2B5EF4-FFF2-40B4-BE49-F238E27FC236}">
                <a16:creationId xmlns:a16="http://schemas.microsoft.com/office/drawing/2014/main" id="{3685312D-8EA8-4B74-A5B3-8ED0F4529045}"/>
              </a:ext>
            </a:extLst>
          </p:cNvPr>
          <p:cNvGrpSpPr>
            <a:grpSpLocks noChangeAspect="1"/>
          </p:cNvGrpSpPr>
          <p:nvPr/>
        </p:nvGrpSpPr>
        <p:grpSpPr bwMode="auto">
          <a:xfrm>
            <a:off x="6358428" y="3211544"/>
            <a:ext cx="477541" cy="475887"/>
            <a:chOff x="4560" y="2506"/>
            <a:chExt cx="289" cy="288"/>
          </a:xfrm>
        </p:grpSpPr>
        <p:sp>
          <p:nvSpPr>
            <p:cNvPr id="131" name="AutoShape 151">
              <a:extLst>
                <a:ext uri="{FF2B5EF4-FFF2-40B4-BE49-F238E27FC236}">
                  <a16:creationId xmlns:a16="http://schemas.microsoft.com/office/drawing/2014/main" id="{BA778CC8-97CF-48C2-8B30-45754F7F5BC3}"/>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Oval 153">
              <a:extLst>
                <a:ext uri="{FF2B5EF4-FFF2-40B4-BE49-F238E27FC236}">
                  <a16:creationId xmlns:a16="http://schemas.microsoft.com/office/drawing/2014/main" id="{0EC2F316-27FC-4F36-8510-5968A5F175D6}"/>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154">
              <a:extLst>
                <a:ext uri="{FF2B5EF4-FFF2-40B4-BE49-F238E27FC236}">
                  <a16:creationId xmlns:a16="http://schemas.microsoft.com/office/drawing/2014/main" id="{9AE6132F-B149-44CA-BD24-D39FC8B90F5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155">
              <a:extLst>
                <a:ext uri="{FF2B5EF4-FFF2-40B4-BE49-F238E27FC236}">
                  <a16:creationId xmlns:a16="http://schemas.microsoft.com/office/drawing/2014/main" id="{ABF2B0AE-024C-41ED-BF02-F0DBC8E3AB3A}"/>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156">
              <a:extLst>
                <a:ext uri="{FF2B5EF4-FFF2-40B4-BE49-F238E27FC236}">
                  <a16:creationId xmlns:a16="http://schemas.microsoft.com/office/drawing/2014/main" id="{B0F63932-7568-4AB7-960C-025D0A1EE668}"/>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157">
              <a:extLst>
                <a:ext uri="{FF2B5EF4-FFF2-40B4-BE49-F238E27FC236}">
                  <a16:creationId xmlns:a16="http://schemas.microsoft.com/office/drawing/2014/main" id="{A1B79DCE-6186-4A6B-BA7D-866A285EB3E8}"/>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158">
              <a:extLst>
                <a:ext uri="{FF2B5EF4-FFF2-40B4-BE49-F238E27FC236}">
                  <a16:creationId xmlns:a16="http://schemas.microsoft.com/office/drawing/2014/main" id="{8B7057FB-128F-4EEE-9042-42BC73BE5641}"/>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159">
              <a:extLst>
                <a:ext uri="{FF2B5EF4-FFF2-40B4-BE49-F238E27FC236}">
                  <a16:creationId xmlns:a16="http://schemas.microsoft.com/office/drawing/2014/main" id="{C4CA8C6A-E863-4AD3-9850-D90B2AD7BFFE}"/>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160">
              <a:extLst>
                <a:ext uri="{FF2B5EF4-FFF2-40B4-BE49-F238E27FC236}">
                  <a16:creationId xmlns:a16="http://schemas.microsoft.com/office/drawing/2014/main" id="{70B6C399-8D28-415E-8313-3AA9EB3F88F0}"/>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161">
              <a:extLst>
                <a:ext uri="{FF2B5EF4-FFF2-40B4-BE49-F238E27FC236}">
                  <a16:creationId xmlns:a16="http://schemas.microsoft.com/office/drawing/2014/main" id="{ECAFB8F0-45DF-479B-8CC5-5D062F1CCA75}"/>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162">
              <a:extLst>
                <a:ext uri="{FF2B5EF4-FFF2-40B4-BE49-F238E27FC236}">
                  <a16:creationId xmlns:a16="http://schemas.microsoft.com/office/drawing/2014/main" id="{FB5F730E-9E3E-4F1E-9AFC-A02E3B3A1E0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42" name="Graphic 397" descr="deposit, pricing import">
            <a:extLst>
              <a:ext uri="{FF2B5EF4-FFF2-40B4-BE49-F238E27FC236}">
                <a16:creationId xmlns:a16="http://schemas.microsoft.com/office/drawing/2014/main" id="{0B5CA84D-3DC0-4E08-B319-1A1FB20689D9}"/>
              </a:ext>
            </a:extLst>
          </p:cNvPr>
          <p:cNvGrpSpPr/>
          <p:nvPr/>
        </p:nvGrpSpPr>
        <p:grpSpPr>
          <a:xfrm>
            <a:off x="9496788" y="3247358"/>
            <a:ext cx="406581" cy="406860"/>
            <a:chOff x="1698211" y="3041569"/>
            <a:chExt cx="417847" cy="418136"/>
          </a:xfrm>
        </p:grpSpPr>
        <p:sp>
          <p:nvSpPr>
            <p:cNvPr id="143" name="Freeform: Shape 142">
              <a:extLst>
                <a:ext uri="{FF2B5EF4-FFF2-40B4-BE49-F238E27FC236}">
                  <a16:creationId xmlns:a16="http://schemas.microsoft.com/office/drawing/2014/main" id="{EDD48CF0-D4CB-4431-9878-6FC86CF2EB04}"/>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DF6BE34C-873C-41F3-8A50-20639A4B8307}"/>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08349FAC-1CE8-43D9-BF66-5D9DD38FA818}"/>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15" name="Group 214">
            <a:extLst>
              <a:ext uri="{FF2B5EF4-FFF2-40B4-BE49-F238E27FC236}">
                <a16:creationId xmlns:a16="http://schemas.microsoft.com/office/drawing/2014/main" id="{8A29FECE-ADFD-4E19-AEE0-82B4D848E669}"/>
              </a:ext>
            </a:extLst>
          </p:cNvPr>
          <p:cNvGrpSpPr/>
          <p:nvPr/>
        </p:nvGrpSpPr>
        <p:grpSpPr>
          <a:xfrm>
            <a:off x="4682021" y="4979419"/>
            <a:ext cx="1042491" cy="1053099"/>
            <a:chOff x="4682021" y="4866593"/>
            <a:chExt cx="1042491" cy="1053099"/>
          </a:xfrm>
        </p:grpSpPr>
        <p:sp>
          <p:nvSpPr>
            <p:cNvPr id="114" name="Rectangle 113">
              <a:extLst>
                <a:ext uri="{FF2B5EF4-FFF2-40B4-BE49-F238E27FC236}">
                  <a16:creationId xmlns:a16="http://schemas.microsoft.com/office/drawing/2014/main" id="{32A45C65-A0C7-409F-9BF8-DED97DD0DAA7}"/>
                </a:ext>
              </a:extLst>
            </p:cNvPr>
            <p:cNvSpPr/>
            <p:nvPr/>
          </p:nvSpPr>
          <p:spPr bwMode="auto">
            <a:xfrm>
              <a:off x="4682021" y="5299758"/>
              <a:ext cx="1042491"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Govern</a:t>
              </a:r>
            </a:p>
          </p:txBody>
        </p:sp>
        <p:grpSp>
          <p:nvGrpSpPr>
            <p:cNvPr id="146" name="Group 145" descr="government">
              <a:extLst>
                <a:ext uri="{FF2B5EF4-FFF2-40B4-BE49-F238E27FC236}">
                  <a16:creationId xmlns:a16="http://schemas.microsoft.com/office/drawing/2014/main" id="{73FCEC9F-861B-4F05-AB3D-0865A5B61AA3}"/>
                </a:ext>
              </a:extLst>
            </p:cNvPr>
            <p:cNvGrpSpPr/>
            <p:nvPr/>
          </p:nvGrpSpPr>
          <p:grpSpPr>
            <a:xfrm>
              <a:off x="4912849" y="4866593"/>
              <a:ext cx="439707" cy="448064"/>
              <a:chOff x="5845334" y="4295775"/>
              <a:chExt cx="584835" cy="595951"/>
            </a:xfrm>
          </p:grpSpPr>
          <p:sp>
            <p:nvSpPr>
              <p:cNvPr id="147" name="Freeform 5">
                <a:extLst>
                  <a:ext uri="{FF2B5EF4-FFF2-40B4-BE49-F238E27FC236}">
                    <a16:creationId xmlns:a16="http://schemas.microsoft.com/office/drawing/2014/main" id="{EF298ECF-F176-40C3-9DCE-7F18A028AA71}"/>
                  </a:ext>
                </a:extLst>
              </p:cNvPr>
              <p:cNvSpPr>
                <a:spLocks noEditPoints="1"/>
              </p:cNvSpPr>
              <p:nvPr/>
            </p:nvSpPr>
            <p:spPr bwMode="auto">
              <a:xfrm>
                <a:off x="5845334" y="4304623"/>
                <a:ext cx="584835" cy="587103"/>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8CF41182-3798-4C6F-A9E1-E6A880C48D4D}"/>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4" name="Group 213">
            <a:extLst>
              <a:ext uri="{FF2B5EF4-FFF2-40B4-BE49-F238E27FC236}">
                <a16:creationId xmlns:a16="http://schemas.microsoft.com/office/drawing/2014/main" id="{DC79CB61-01A4-4B16-A1B3-7661D6734F11}"/>
              </a:ext>
            </a:extLst>
          </p:cNvPr>
          <p:cNvGrpSpPr/>
          <p:nvPr/>
        </p:nvGrpSpPr>
        <p:grpSpPr>
          <a:xfrm>
            <a:off x="7165512" y="5038628"/>
            <a:ext cx="1137113" cy="993890"/>
            <a:chOff x="7165512" y="4925802"/>
            <a:chExt cx="1137113" cy="993890"/>
          </a:xfrm>
        </p:grpSpPr>
        <p:sp>
          <p:nvSpPr>
            <p:cNvPr id="115" name="Rectangle 114">
              <a:extLst>
                <a:ext uri="{FF2B5EF4-FFF2-40B4-BE49-F238E27FC236}">
                  <a16:creationId xmlns:a16="http://schemas.microsoft.com/office/drawing/2014/main" id="{52753798-7004-4525-992D-34D5A261281A}"/>
                </a:ext>
              </a:extLst>
            </p:cNvPr>
            <p:cNvSpPr/>
            <p:nvPr/>
          </p:nvSpPr>
          <p:spPr bwMode="auto">
            <a:xfrm>
              <a:off x="7165512" y="5299758"/>
              <a:ext cx="1137113"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Manage</a:t>
              </a:r>
            </a:p>
          </p:txBody>
        </p:sp>
        <p:grpSp>
          <p:nvGrpSpPr>
            <p:cNvPr id="149" name="Group 148" descr="test">
              <a:extLst>
                <a:ext uri="{FF2B5EF4-FFF2-40B4-BE49-F238E27FC236}">
                  <a16:creationId xmlns:a16="http://schemas.microsoft.com/office/drawing/2014/main" id="{B93716C5-6E1C-4010-9757-9EC41344E263}"/>
                </a:ext>
              </a:extLst>
            </p:cNvPr>
            <p:cNvGrpSpPr/>
            <p:nvPr/>
          </p:nvGrpSpPr>
          <p:grpSpPr>
            <a:xfrm>
              <a:off x="7526609" y="4925802"/>
              <a:ext cx="388863" cy="388855"/>
              <a:chOff x="4486289" y="2163470"/>
              <a:chExt cx="406192" cy="406193"/>
            </a:xfrm>
          </p:grpSpPr>
          <p:sp>
            <p:nvSpPr>
              <p:cNvPr id="150" name="Rectangle 251">
                <a:extLst>
                  <a:ext uri="{FF2B5EF4-FFF2-40B4-BE49-F238E27FC236}">
                    <a16:creationId xmlns:a16="http://schemas.microsoft.com/office/drawing/2014/main" id="{107407B5-8199-45FC-83F0-B01B4B49ED84}"/>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Rectangle 252">
                <a:extLst>
                  <a:ext uri="{FF2B5EF4-FFF2-40B4-BE49-F238E27FC236}">
                    <a16:creationId xmlns:a16="http://schemas.microsoft.com/office/drawing/2014/main" id="{9CDBA0F7-29AF-4F91-B22E-88BB1A5CB654}"/>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2" name="Rectangle 253">
                <a:extLst>
                  <a:ext uri="{FF2B5EF4-FFF2-40B4-BE49-F238E27FC236}">
                    <a16:creationId xmlns:a16="http://schemas.microsoft.com/office/drawing/2014/main" id="{5A430F87-FC0F-4AD1-A4D8-7894B322368F}"/>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3" name="Rectangle 254">
                <a:extLst>
                  <a:ext uri="{FF2B5EF4-FFF2-40B4-BE49-F238E27FC236}">
                    <a16:creationId xmlns:a16="http://schemas.microsoft.com/office/drawing/2014/main" id="{B5687633-5F42-487E-957D-97C0E0FE5780}"/>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4" name="Rectangle 255">
                <a:extLst>
                  <a:ext uri="{FF2B5EF4-FFF2-40B4-BE49-F238E27FC236}">
                    <a16:creationId xmlns:a16="http://schemas.microsoft.com/office/drawing/2014/main" id="{F37F54B9-0036-4CE2-A438-B5C17DD2A03C}"/>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Rectangle 256">
                <a:extLst>
                  <a:ext uri="{FF2B5EF4-FFF2-40B4-BE49-F238E27FC236}">
                    <a16:creationId xmlns:a16="http://schemas.microsoft.com/office/drawing/2014/main" id="{E1C833B2-D675-488B-ADE6-AA6C9009FD3E}"/>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Rectangle 257">
                <a:extLst>
                  <a:ext uri="{FF2B5EF4-FFF2-40B4-BE49-F238E27FC236}">
                    <a16:creationId xmlns:a16="http://schemas.microsoft.com/office/drawing/2014/main" id="{868ACD95-B83F-4FB7-B2A1-BE5D4C60CFA9}"/>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7" name="Rectangle 258">
                <a:extLst>
                  <a:ext uri="{FF2B5EF4-FFF2-40B4-BE49-F238E27FC236}">
                    <a16:creationId xmlns:a16="http://schemas.microsoft.com/office/drawing/2014/main" id="{0C1F5130-F530-4E3C-9853-34143240C47E}"/>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8" name="Rectangle 259">
                <a:extLst>
                  <a:ext uri="{FF2B5EF4-FFF2-40B4-BE49-F238E27FC236}">
                    <a16:creationId xmlns:a16="http://schemas.microsoft.com/office/drawing/2014/main" id="{39222518-846E-4930-9831-A8031E5D16FD}"/>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9" name="Rectangle 260">
                <a:extLst>
                  <a:ext uri="{FF2B5EF4-FFF2-40B4-BE49-F238E27FC236}">
                    <a16:creationId xmlns:a16="http://schemas.microsoft.com/office/drawing/2014/main" id="{D83F9282-56B3-4519-B382-1BDC4180A734}"/>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0" name="Rectangle 261">
                <a:extLst>
                  <a:ext uri="{FF2B5EF4-FFF2-40B4-BE49-F238E27FC236}">
                    <a16:creationId xmlns:a16="http://schemas.microsoft.com/office/drawing/2014/main" id="{AB8441C8-8F50-4E89-8C92-DFDA2605386B}"/>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1" name="Rectangle 262">
                <a:extLst>
                  <a:ext uri="{FF2B5EF4-FFF2-40B4-BE49-F238E27FC236}">
                    <a16:creationId xmlns:a16="http://schemas.microsoft.com/office/drawing/2014/main" id="{EC7AE774-EFD9-4AD8-AB8B-AFB3E847ADE6}"/>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2" name="Rectangle 263">
                <a:extLst>
                  <a:ext uri="{FF2B5EF4-FFF2-40B4-BE49-F238E27FC236}">
                    <a16:creationId xmlns:a16="http://schemas.microsoft.com/office/drawing/2014/main" id="{D146BE80-DF31-4DBD-87AF-8AF813AE754C}"/>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3" name="Rectangle 264">
                <a:extLst>
                  <a:ext uri="{FF2B5EF4-FFF2-40B4-BE49-F238E27FC236}">
                    <a16:creationId xmlns:a16="http://schemas.microsoft.com/office/drawing/2014/main" id="{4F8E92E1-91EF-4B46-8AF0-96860A05A050}"/>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4" name="Rectangle 265">
                <a:extLst>
                  <a:ext uri="{FF2B5EF4-FFF2-40B4-BE49-F238E27FC236}">
                    <a16:creationId xmlns:a16="http://schemas.microsoft.com/office/drawing/2014/main" id="{B9523E39-69F8-44DB-ABCF-A08D63600BE9}"/>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5" name="Rectangle 266">
                <a:extLst>
                  <a:ext uri="{FF2B5EF4-FFF2-40B4-BE49-F238E27FC236}">
                    <a16:creationId xmlns:a16="http://schemas.microsoft.com/office/drawing/2014/main" id="{8A874A29-296C-40D3-AF4A-0E1413CA14AD}"/>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6" name="Rectangle 267">
                <a:extLst>
                  <a:ext uri="{FF2B5EF4-FFF2-40B4-BE49-F238E27FC236}">
                    <a16:creationId xmlns:a16="http://schemas.microsoft.com/office/drawing/2014/main" id="{16BD1972-7FB7-46C6-9D55-654C41C135B1}"/>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7" name="Rectangle 268">
                <a:extLst>
                  <a:ext uri="{FF2B5EF4-FFF2-40B4-BE49-F238E27FC236}">
                    <a16:creationId xmlns:a16="http://schemas.microsoft.com/office/drawing/2014/main" id="{E2F2ECB4-3769-47FF-9A45-4A3657EA0BB1}"/>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8" name="Rectangle 269">
                <a:extLst>
                  <a:ext uri="{FF2B5EF4-FFF2-40B4-BE49-F238E27FC236}">
                    <a16:creationId xmlns:a16="http://schemas.microsoft.com/office/drawing/2014/main" id="{28BBFBE0-223B-4932-94EC-AC379B4A50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9" name="Rectangle 270">
                <a:extLst>
                  <a:ext uri="{FF2B5EF4-FFF2-40B4-BE49-F238E27FC236}">
                    <a16:creationId xmlns:a16="http://schemas.microsoft.com/office/drawing/2014/main" id="{218B2112-F2EC-4CB7-8C4A-5978D9CE71F0}"/>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0" name="Rectangle 271">
                <a:extLst>
                  <a:ext uri="{FF2B5EF4-FFF2-40B4-BE49-F238E27FC236}">
                    <a16:creationId xmlns:a16="http://schemas.microsoft.com/office/drawing/2014/main" id="{F63154A4-C597-481C-B207-9C8CFDD8FF8C}"/>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1" name="Rectangle 272">
                <a:extLst>
                  <a:ext uri="{FF2B5EF4-FFF2-40B4-BE49-F238E27FC236}">
                    <a16:creationId xmlns:a16="http://schemas.microsoft.com/office/drawing/2014/main" id="{FCA1AEFD-0EB8-4BAD-B668-CBC5208532BD}"/>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2" name="Rectangle 273">
                <a:extLst>
                  <a:ext uri="{FF2B5EF4-FFF2-40B4-BE49-F238E27FC236}">
                    <a16:creationId xmlns:a16="http://schemas.microsoft.com/office/drawing/2014/main" id="{4B2FC8BF-7569-49B9-B773-7553A416BDE4}"/>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3" name="Rectangle 274">
                <a:extLst>
                  <a:ext uri="{FF2B5EF4-FFF2-40B4-BE49-F238E27FC236}">
                    <a16:creationId xmlns:a16="http://schemas.microsoft.com/office/drawing/2014/main" id="{0A5F36DB-D8A5-42B4-8D97-9FE5D59F7FEF}"/>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4" name="Rectangle 275">
                <a:extLst>
                  <a:ext uri="{FF2B5EF4-FFF2-40B4-BE49-F238E27FC236}">
                    <a16:creationId xmlns:a16="http://schemas.microsoft.com/office/drawing/2014/main" id="{8EB4B9A5-04CC-4B3A-92A0-6A8C0BC0AAB2}"/>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5" name="Rectangle 276">
                <a:extLst>
                  <a:ext uri="{FF2B5EF4-FFF2-40B4-BE49-F238E27FC236}">
                    <a16:creationId xmlns:a16="http://schemas.microsoft.com/office/drawing/2014/main" id="{AF5CA278-673B-44C2-A26F-5DE8D88A7455}"/>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6" name="Rectangle 277">
                <a:extLst>
                  <a:ext uri="{FF2B5EF4-FFF2-40B4-BE49-F238E27FC236}">
                    <a16:creationId xmlns:a16="http://schemas.microsoft.com/office/drawing/2014/main" id="{D90BC7F1-4334-4ED8-8406-1218786C5C4C}"/>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7" name="Rectangle 278">
                <a:extLst>
                  <a:ext uri="{FF2B5EF4-FFF2-40B4-BE49-F238E27FC236}">
                    <a16:creationId xmlns:a16="http://schemas.microsoft.com/office/drawing/2014/main" id="{63C8DDB1-8288-4665-B4BE-ECD095DACAA1}"/>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8" name="Rectangle 279">
                <a:extLst>
                  <a:ext uri="{FF2B5EF4-FFF2-40B4-BE49-F238E27FC236}">
                    <a16:creationId xmlns:a16="http://schemas.microsoft.com/office/drawing/2014/main" id="{7F4449ED-3738-4108-9EDF-DC2A62670213}"/>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9" name="Rectangle 280">
                <a:extLst>
                  <a:ext uri="{FF2B5EF4-FFF2-40B4-BE49-F238E27FC236}">
                    <a16:creationId xmlns:a16="http://schemas.microsoft.com/office/drawing/2014/main" id="{38908962-946C-4A02-8EAC-11EAB230A59F}"/>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0" name="Rectangle 281">
                <a:extLst>
                  <a:ext uri="{FF2B5EF4-FFF2-40B4-BE49-F238E27FC236}">
                    <a16:creationId xmlns:a16="http://schemas.microsoft.com/office/drawing/2014/main" id="{3E43397C-731B-4477-9B1D-3F4B6FC02A0C}"/>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181" name="Group 180">
            <a:extLst>
              <a:ext uri="{FF2B5EF4-FFF2-40B4-BE49-F238E27FC236}">
                <a16:creationId xmlns:a16="http://schemas.microsoft.com/office/drawing/2014/main" id="{FA57FE25-0340-426C-94F9-12936442526F}"/>
              </a:ext>
            </a:extLst>
          </p:cNvPr>
          <p:cNvGrpSpPr/>
          <p:nvPr/>
        </p:nvGrpSpPr>
        <p:grpSpPr>
          <a:xfrm>
            <a:off x="518156" y="3274200"/>
            <a:ext cx="597211" cy="418850"/>
            <a:chOff x="14373741" y="5761210"/>
            <a:chExt cx="463775" cy="325266"/>
          </a:xfrm>
        </p:grpSpPr>
        <p:sp>
          <p:nvSpPr>
            <p:cNvPr id="182" name="Rectangle 932">
              <a:extLst>
                <a:ext uri="{FF2B5EF4-FFF2-40B4-BE49-F238E27FC236}">
                  <a16:creationId xmlns:a16="http://schemas.microsoft.com/office/drawing/2014/main" id="{DDF6F5E3-4202-4EDA-B8E9-136DE2C382D3}"/>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3" name="Freeform 933">
              <a:extLst>
                <a:ext uri="{FF2B5EF4-FFF2-40B4-BE49-F238E27FC236}">
                  <a16:creationId xmlns:a16="http://schemas.microsoft.com/office/drawing/2014/main" id="{F14C911F-43DD-4613-BC36-6F6EC13CD63B}"/>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4" name="Freeform 934">
              <a:extLst>
                <a:ext uri="{FF2B5EF4-FFF2-40B4-BE49-F238E27FC236}">
                  <a16:creationId xmlns:a16="http://schemas.microsoft.com/office/drawing/2014/main" id="{6647F94D-E4FA-4197-A18C-B203D0B5643F}"/>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5" name="Rectangle 935">
              <a:extLst>
                <a:ext uri="{FF2B5EF4-FFF2-40B4-BE49-F238E27FC236}">
                  <a16:creationId xmlns:a16="http://schemas.microsoft.com/office/drawing/2014/main" id="{62B484D1-B880-408C-8998-BC06F0C78B9A}"/>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6" name="Rectangle 936">
              <a:extLst>
                <a:ext uri="{FF2B5EF4-FFF2-40B4-BE49-F238E27FC236}">
                  <a16:creationId xmlns:a16="http://schemas.microsoft.com/office/drawing/2014/main" id="{FE418A7A-E978-48D6-8069-B5D6D3093FAF}"/>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7" name="Rectangle 937">
              <a:extLst>
                <a:ext uri="{FF2B5EF4-FFF2-40B4-BE49-F238E27FC236}">
                  <a16:creationId xmlns:a16="http://schemas.microsoft.com/office/drawing/2014/main" id="{1BEA0B86-CF4C-460C-B601-2C5ED4437D84}"/>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8" name="Oval 938">
              <a:extLst>
                <a:ext uri="{FF2B5EF4-FFF2-40B4-BE49-F238E27FC236}">
                  <a16:creationId xmlns:a16="http://schemas.microsoft.com/office/drawing/2014/main" id="{A843CECA-109B-4415-9D86-17C7CAD3DE50}"/>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9" name="Rectangle 939">
              <a:extLst>
                <a:ext uri="{FF2B5EF4-FFF2-40B4-BE49-F238E27FC236}">
                  <a16:creationId xmlns:a16="http://schemas.microsoft.com/office/drawing/2014/main" id="{E065446E-0D5E-4AC6-8621-79E18D7B4EB9}"/>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0" name="Oval 940">
              <a:extLst>
                <a:ext uri="{FF2B5EF4-FFF2-40B4-BE49-F238E27FC236}">
                  <a16:creationId xmlns:a16="http://schemas.microsoft.com/office/drawing/2014/main" id="{3FEE11D9-5951-4B82-A86C-AB85162FE637}"/>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1" name="Oval 941">
              <a:extLst>
                <a:ext uri="{FF2B5EF4-FFF2-40B4-BE49-F238E27FC236}">
                  <a16:creationId xmlns:a16="http://schemas.microsoft.com/office/drawing/2014/main" id="{43B1D61C-669F-49A9-BC8D-0EED42937A32}"/>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2" name="Oval 942">
              <a:extLst>
                <a:ext uri="{FF2B5EF4-FFF2-40B4-BE49-F238E27FC236}">
                  <a16:creationId xmlns:a16="http://schemas.microsoft.com/office/drawing/2014/main" id="{32BFA502-6D46-44E5-BC53-8F022892690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3" name="Rectangle 943">
              <a:extLst>
                <a:ext uri="{FF2B5EF4-FFF2-40B4-BE49-F238E27FC236}">
                  <a16:creationId xmlns:a16="http://schemas.microsoft.com/office/drawing/2014/main" id="{FF03DA2B-A72A-4BDF-B771-F368B9436D34}"/>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4" name="Rectangle 944" descr="component solutions">
              <a:extLst>
                <a:ext uri="{FF2B5EF4-FFF2-40B4-BE49-F238E27FC236}">
                  <a16:creationId xmlns:a16="http://schemas.microsoft.com/office/drawing/2014/main" id="{39824FD3-58C6-47F4-A41D-AA93164E50C2}"/>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5" name="Freeform 945">
              <a:extLst>
                <a:ext uri="{FF2B5EF4-FFF2-40B4-BE49-F238E27FC236}">
                  <a16:creationId xmlns:a16="http://schemas.microsoft.com/office/drawing/2014/main" id="{1E7BE1CC-C2B9-4B3D-B0BB-3F137778C67C}"/>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6" name="Freeform 946">
              <a:extLst>
                <a:ext uri="{FF2B5EF4-FFF2-40B4-BE49-F238E27FC236}">
                  <a16:creationId xmlns:a16="http://schemas.microsoft.com/office/drawing/2014/main" id="{C5C2459D-6B4F-45F7-A446-D62394F0EF6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7" name="Freeform 947">
              <a:extLst>
                <a:ext uri="{FF2B5EF4-FFF2-40B4-BE49-F238E27FC236}">
                  <a16:creationId xmlns:a16="http://schemas.microsoft.com/office/drawing/2014/main" id="{025576F7-5F81-4C36-BB76-F140A1E46438}"/>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98" name="TextBox 197">
            <a:extLst>
              <a:ext uri="{FF2B5EF4-FFF2-40B4-BE49-F238E27FC236}">
                <a16:creationId xmlns:a16="http://schemas.microsoft.com/office/drawing/2014/main" id="{67C303A8-5EE2-4608-A510-C40E2C7B6921}"/>
              </a:ext>
            </a:extLst>
          </p:cNvPr>
          <p:cNvSpPr txBox="1"/>
          <p:nvPr/>
        </p:nvSpPr>
        <p:spPr>
          <a:xfrm>
            <a:off x="6698769" y="2873988"/>
            <a:ext cx="1720316" cy="246221"/>
          </a:xfrm>
          <a:prstGeom prst="rect">
            <a:avLst/>
          </a:prstGeom>
          <a:noFill/>
        </p:spPr>
        <p:txBody>
          <a:bodyPr wrap="none" lIns="91427" tIns="0" rIns="91427" bIns="0" rtlCol="0">
            <a:spAutoFit/>
          </a:bodyPr>
          <a:lstStyle/>
          <a:p>
            <a:pPr defTabSz="914098">
              <a:defRPr/>
            </a:pPr>
            <a:r>
              <a:rPr lang="en-US" sz="1600" dirty="0">
                <a:latin typeface="Segoe UI Semibold"/>
                <a:ea typeface="+mn-lt"/>
                <a:cs typeface="Segoe UI Semibold"/>
              </a:rPr>
              <a:t>Migration waves</a:t>
            </a:r>
          </a:p>
        </p:txBody>
      </p:sp>
      <p:grpSp>
        <p:nvGrpSpPr>
          <p:cNvPr id="199" name="Group 198">
            <a:extLst>
              <a:ext uri="{FF2B5EF4-FFF2-40B4-BE49-F238E27FC236}">
                <a16:creationId xmlns:a16="http://schemas.microsoft.com/office/drawing/2014/main" id="{B07A3BF7-D8FF-4D3E-A303-AF6C3412B43A}"/>
              </a:ext>
            </a:extLst>
          </p:cNvPr>
          <p:cNvGrpSpPr/>
          <p:nvPr/>
        </p:nvGrpSpPr>
        <p:grpSpPr>
          <a:xfrm>
            <a:off x="3250046" y="2420639"/>
            <a:ext cx="8620974" cy="2069547"/>
            <a:chOff x="3250046" y="2147513"/>
            <a:chExt cx="8620974" cy="2638908"/>
          </a:xfrm>
        </p:grpSpPr>
        <p:sp>
          <p:nvSpPr>
            <p:cNvPr id="200" name="Rectangle: Rounded Corners 199">
              <a:extLst>
                <a:ext uri="{FF2B5EF4-FFF2-40B4-BE49-F238E27FC236}">
                  <a16:creationId xmlns:a16="http://schemas.microsoft.com/office/drawing/2014/main" id="{EFFD2FD0-5945-4DE5-987B-6EFCDB3E674B}"/>
                </a:ext>
              </a:extLst>
            </p:cNvPr>
            <p:cNvSpPr/>
            <p:nvPr/>
          </p:nvSpPr>
          <p:spPr bwMode="auto">
            <a:xfrm>
              <a:off x="3300103" y="2194777"/>
              <a:ext cx="8517649" cy="2534816"/>
            </a:xfrm>
            <a:prstGeom prst="roundRect">
              <a:avLst>
                <a:gd name="adj" fmla="val 9234"/>
              </a:avLst>
            </a:prstGeom>
            <a:noFill/>
            <a:ln w="38100" cap="rnd">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grpSp>
          <p:nvGrpSpPr>
            <p:cNvPr id="201" name="Group 200">
              <a:extLst>
                <a:ext uri="{FF2B5EF4-FFF2-40B4-BE49-F238E27FC236}">
                  <a16:creationId xmlns:a16="http://schemas.microsoft.com/office/drawing/2014/main" id="{EE5EB1CF-9026-4706-92A1-A6836AC715A2}"/>
                </a:ext>
              </a:extLst>
            </p:cNvPr>
            <p:cNvGrpSpPr/>
            <p:nvPr/>
          </p:nvGrpSpPr>
          <p:grpSpPr>
            <a:xfrm>
              <a:off x="9506242" y="2147513"/>
              <a:ext cx="161587" cy="129685"/>
              <a:chOff x="9506242" y="2147513"/>
              <a:chExt cx="161587" cy="129685"/>
            </a:xfrm>
          </p:grpSpPr>
          <p:sp>
            <p:nvSpPr>
              <p:cNvPr id="211" name="Rectangle 210">
                <a:extLst>
                  <a:ext uri="{FF2B5EF4-FFF2-40B4-BE49-F238E27FC236}">
                    <a16:creationId xmlns:a16="http://schemas.microsoft.com/office/drawing/2014/main" id="{70896DC9-33A1-4FDF-9F4A-DEACED42AF66}"/>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34">
                <a:extLst>
                  <a:ext uri="{FF2B5EF4-FFF2-40B4-BE49-F238E27FC236}">
                    <a16:creationId xmlns:a16="http://schemas.microsoft.com/office/drawing/2014/main" id="{5F0F7E5A-6943-4220-97C7-5CEDE6782D84}"/>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nvGrpSpPr>
            <p:cNvPr id="202" name="Group 201">
              <a:extLst>
                <a:ext uri="{FF2B5EF4-FFF2-40B4-BE49-F238E27FC236}">
                  <a16:creationId xmlns:a16="http://schemas.microsoft.com/office/drawing/2014/main" id="{12394762-EFC7-49BC-9869-37CA3FD290FF}"/>
                </a:ext>
              </a:extLst>
            </p:cNvPr>
            <p:cNvGrpSpPr/>
            <p:nvPr/>
          </p:nvGrpSpPr>
          <p:grpSpPr>
            <a:xfrm rot="5400000">
              <a:off x="11725384" y="3678175"/>
              <a:ext cx="161587" cy="129685"/>
              <a:chOff x="9506242" y="2147513"/>
              <a:chExt cx="161587" cy="129685"/>
            </a:xfrm>
          </p:grpSpPr>
          <p:sp>
            <p:nvSpPr>
              <p:cNvPr id="209" name="Rectangle 208">
                <a:extLst>
                  <a:ext uri="{FF2B5EF4-FFF2-40B4-BE49-F238E27FC236}">
                    <a16:creationId xmlns:a16="http://schemas.microsoft.com/office/drawing/2014/main" id="{583060A1-4B58-4B1E-85EC-6309D2B4A4AC}"/>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0" name="Rectangle 34">
                <a:extLst>
                  <a:ext uri="{FF2B5EF4-FFF2-40B4-BE49-F238E27FC236}">
                    <a16:creationId xmlns:a16="http://schemas.microsoft.com/office/drawing/2014/main" id="{99FA54C6-8ED5-4002-B845-918E956CFE3F}"/>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nvGrpSpPr>
            <p:cNvPr id="203" name="Group 202">
              <a:extLst>
                <a:ext uri="{FF2B5EF4-FFF2-40B4-BE49-F238E27FC236}">
                  <a16:creationId xmlns:a16="http://schemas.microsoft.com/office/drawing/2014/main" id="{1A678C6E-FBD4-4FE2-BE94-7DF805024A8F}"/>
                </a:ext>
              </a:extLst>
            </p:cNvPr>
            <p:cNvGrpSpPr/>
            <p:nvPr/>
          </p:nvGrpSpPr>
          <p:grpSpPr>
            <a:xfrm rot="10800000">
              <a:off x="5636229" y="4656736"/>
              <a:ext cx="161587" cy="129685"/>
              <a:chOff x="9506242" y="2147513"/>
              <a:chExt cx="161587" cy="129685"/>
            </a:xfrm>
          </p:grpSpPr>
          <p:sp>
            <p:nvSpPr>
              <p:cNvPr id="207" name="Rectangle 206">
                <a:extLst>
                  <a:ext uri="{FF2B5EF4-FFF2-40B4-BE49-F238E27FC236}">
                    <a16:creationId xmlns:a16="http://schemas.microsoft.com/office/drawing/2014/main" id="{691E347E-4945-4E9B-9CB2-0A3D5A5FACB8}"/>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34">
                <a:extLst>
                  <a:ext uri="{FF2B5EF4-FFF2-40B4-BE49-F238E27FC236}">
                    <a16:creationId xmlns:a16="http://schemas.microsoft.com/office/drawing/2014/main" id="{B6E3C0B3-EAE8-4DF4-977F-1F49E21D69D8}"/>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BD1EDFD3-CD96-4FDB-8DB2-82CEABB089E6}"/>
                </a:ext>
              </a:extLst>
            </p:cNvPr>
            <p:cNvGrpSpPr/>
            <p:nvPr/>
          </p:nvGrpSpPr>
          <p:grpSpPr>
            <a:xfrm rot="16200000">
              <a:off x="3234095" y="3000726"/>
              <a:ext cx="161587" cy="129685"/>
              <a:chOff x="9506242" y="2147513"/>
              <a:chExt cx="161587" cy="129685"/>
            </a:xfrm>
          </p:grpSpPr>
          <p:sp>
            <p:nvSpPr>
              <p:cNvPr id="205" name="Rectangle 204">
                <a:extLst>
                  <a:ext uri="{FF2B5EF4-FFF2-40B4-BE49-F238E27FC236}">
                    <a16:creationId xmlns:a16="http://schemas.microsoft.com/office/drawing/2014/main" id="{08AAE2E3-29E0-470D-B656-0A74EAD7935E}"/>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34">
                <a:extLst>
                  <a:ext uri="{FF2B5EF4-FFF2-40B4-BE49-F238E27FC236}">
                    <a16:creationId xmlns:a16="http://schemas.microsoft.com/office/drawing/2014/main" id="{AA3AE7EF-089B-4B4A-A94A-DEDBEAD142E4}"/>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11055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afterEffect">
                                  <p:stCondLst>
                                    <p:cond delay="0"/>
                                  </p:stCondLst>
                                  <p:childTnLst>
                                    <p:animScale>
                                      <p:cBhvr>
                                        <p:cTn id="6" dur="1000" fill="hold"/>
                                        <p:tgtEl>
                                          <p:spTgt spid="215"/>
                                        </p:tgtEl>
                                      </p:cBhvr>
                                      <p:by x="140000" y="140000"/>
                                    </p:animScale>
                                  </p:childTnLst>
                                </p:cTn>
                              </p:par>
                              <p:par>
                                <p:cTn id="7" presetID="6" presetClass="emph" presetSubtype="0" decel="100000" fill="hold" nodeType="withEffect">
                                  <p:stCondLst>
                                    <p:cond delay="0"/>
                                  </p:stCondLst>
                                  <p:childTnLst>
                                    <p:animScale>
                                      <p:cBhvr>
                                        <p:cTn id="8" dur="1000" fill="hold"/>
                                        <p:tgtEl>
                                          <p:spTgt spid="214"/>
                                        </p:tgtEl>
                                      </p:cBhvr>
                                      <p:by x="140000" y="140000"/>
                                    </p:animScale>
                                  </p:childTnLst>
                                </p:cTn>
                              </p:par>
                            </p:childTnLst>
                          </p:cTn>
                        </p:par>
                        <p:par>
                          <p:cTn id="9" fill="hold">
                            <p:stCondLst>
                              <p:cond delay="1000"/>
                            </p:stCondLst>
                            <p:childTnLst>
                              <p:par>
                                <p:cTn id="10" presetID="6" presetClass="emph" presetSubtype="0" decel="100000" fill="hold" nodeType="afterEffect">
                                  <p:stCondLst>
                                    <p:cond delay="250"/>
                                  </p:stCondLst>
                                  <p:childTnLst>
                                    <p:animScale>
                                      <p:cBhvr>
                                        <p:cTn id="11" dur="1000" fill="hold"/>
                                        <p:tgtEl>
                                          <p:spTgt spid="215"/>
                                        </p:tgtEl>
                                      </p:cBhvr>
                                      <p:by x="80000" y="80000"/>
                                    </p:animScale>
                                  </p:childTnLst>
                                </p:cTn>
                              </p:par>
                              <p:par>
                                <p:cTn id="12" presetID="6" presetClass="emph" presetSubtype="0" decel="100000" fill="hold" nodeType="withEffect">
                                  <p:stCondLst>
                                    <p:cond delay="250"/>
                                  </p:stCondLst>
                                  <p:childTnLst>
                                    <p:animScale>
                                      <p:cBhvr>
                                        <p:cTn id="13" dur="1000" fill="hold"/>
                                        <p:tgtEl>
                                          <p:spTgt spid="214"/>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Box 110">
            <a:extLst>
              <a:ext uri="{FF2B5EF4-FFF2-40B4-BE49-F238E27FC236}">
                <a16:creationId xmlns:a16="http://schemas.microsoft.com/office/drawing/2014/main" id="{C110B879-7B63-4DEC-A415-B01AA4535F9C}"/>
              </a:ext>
            </a:extLst>
          </p:cNvPr>
          <p:cNvSpPr txBox="1"/>
          <p:nvPr/>
        </p:nvSpPr>
        <p:spPr>
          <a:xfrm>
            <a:off x="1051824" y="1465453"/>
            <a:ext cx="9914177" cy="553998"/>
          </a:xfrm>
          <a:prstGeom prst="rect">
            <a:avLst/>
          </a:prstGeom>
        </p:spPr>
        <p:txBody>
          <a:bodyPr vert="horz" wrap="squar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gradFill>
                  <a:gsLst>
                    <a:gs pos="1250">
                      <a:schemeClr val="tx1"/>
                    </a:gs>
                    <a:gs pos="10000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dirty="0">
                <a:ln>
                  <a:noFill/>
                </a:ln>
                <a:solidFill>
                  <a:schemeClr val="tx1"/>
                </a:solidFill>
                <a:effectLst/>
                <a:uLnTx/>
                <a:uFillTx/>
                <a:ea typeface="+mn-ea"/>
                <a:cs typeface="Segoe UI" panose="020B0502040204020203" pitchFamily="34" charset="0"/>
              </a:rPr>
              <a:t>Optimize costs and migrate with confidence with the right expert help at every stage. Use best-practice guidance, direct access to Azure engineers, tools, and specialized partners.  </a:t>
            </a:r>
          </a:p>
        </p:txBody>
      </p:sp>
      <p:sp>
        <p:nvSpPr>
          <p:cNvPr id="108" name="Rectangle 107">
            <a:extLst>
              <a:ext uri="{FF2B5EF4-FFF2-40B4-BE49-F238E27FC236}">
                <a16:creationId xmlns:a16="http://schemas.microsoft.com/office/drawing/2014/main" id="{DF3EDCA6-151B-4001-81D0-856E31D305F7}"/>
              </a:ext>
            </a:extLst>
          </p:cNvPr>
          <p:cNvSpPr/>
          <p:nvPr/>
        </p:nvSpPr>
        <p:spPr>
          <a:xfrm>
            <a:off x="3397666" y="5682557"/>
            <a:ext cx="5593808" cy="374793"/>
          </a:xfrm>
          <a:prstGeom prst="rect">
            <a:avLst/>
          </a:prstGeom>
          <a:ln>
            <a:noFill/>
          </a:ln>
        </p:spPr>
        <p:txBody>
          <a:bodyPr wrap="square" lIns="91440" tIns="45720" rIns="91440" bIns="45720" anchor="ctr">
            <a:spAutoFit/>
          </a:bodyPr>
          <a:lstStyle/>
          <a:p>
            <a:pPr algn="ctr" defTabSz="932239">
              <a:defRPr/>
            </a:pPr>
            <a:r>
              <a:rPr kumimoji="0" lang="en-US" sz="1800" b="0" i="0" u="none" strike="noStrike" kern="1200" cap="none" spc="0" normalizeH="0" baseline="0" noProof="0" dirty="0">
                <a:ln>
                  <a:noFill/>
                </a:ln>
                <a:effectLst/>
                <a:uLnTx/>
                <a:uFillTx/>
                <a:latin typeface="Segoe UI Semibold"/>
                <a:ea typeface="+mn-ea"/>
                <a:cs typeface="+mn-cs"/>
              </a:rPr>
              <a:t>Learn more &amp; nominate |</a:t>
            </a:r>
            <a:r>
              <a:rPr lang="en-US" dirty="0">
                <a:latin typeface="Segoe UI Semibold"/>
              </a:rPr>
              <a:t> </a:t>
            </a:r>
            <a:r>
              <a:rPr kumimoji="0" lang="en-US" sz="1800" b="0" i="0" u="none" strike="noStrike" kern="1200" cap="none" spc="0" normalizeH="0" baseline="0" noProof="0" dirty="0">
                <a:ln>
                  <a:noFill/>
                </a:ln>
                <a:effectLst/>
                <a:uLnTx/>
                <a:uFillTx/>
                <a:latin typeface="Segoe UI Semibold"/>
                <a:ea typeface="+mn-ea"/>
                <a:cs typeface="+mn-cs"/>
              </a:rPr>
              <a:t> </a:t>
            </a: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Azure.com/</a:t>
            </a:r>
            <a:r>
              <a:rPr lang="en-US" dirty="0">
                <a:solidFill>
                  <a:schemeClr val="tx2"/>
                </a:solidFill>
                <a:latin typeface="Segoe UI Semibold"/>
              </a:rPr>
              <a:t>AMMP</a:t>
            </a:r>
            <a:endParaRPr kumimoji="0" lang="en-US" sz="1800" b="0" i="0" u="none" strike="noStrike" kern="1200" cap="none" spc="0" normalizeH="0" baseline="0" noProof="0" dirty="0">
              <a:ln>
                <a:noFill/>
              </a:ln>
              <a:solidFill>
                <a:schemeClr val="tx2"/>
              </a:solidFill>
              <a:effectLst/>
              <a:uLnTx/>
              <a:uFillTx/>
              <a:latin typeface="Segoe UI Semibold"/>
              <a:ea typeface="+mn-ea"/>
              <a:cs typeface="+mn-cs"/>
            </a:endParaRPr>
          </a:p>
        </p:txBody>
      </p:sp>
      <p:grpSp>
        <p:nvGrpSpPr>
          <p:cNvPr id="126" name="Group 125">
            <a:extLst>
              <a:ext uri="{FF2B5EF4-FFF2-40B4-BE49-F238E27FC236}">
                <a16:creationId xmlns:a16="http://schemas.microsoft.com/office/drawing/2014/main" id="{DE930445-9675-480B-87C4-84F46EA52F6E}"/>
              </a:ext>
            </a:extLst>
          </p:cNvPr>
          <p:cNvGrpSpPr/>
          <p:nvPr/>
        </p:nvGrpSpPr>
        <p:grpSpPr>
          <a:xfrm>
            <a:off x="2133838" y="2513458"/>
            <a:ext cx="8720103" cy="885316"/>
            <a:chOff x="2453763" y="2497594"/>
            <a:chExt cx="8721340" cy="885441"/>
          </a:xfrm>
        </p:grpSpPr>
        <p:sp>
          <p:nvSpPr>
            <p:cNvPr id="127" name="Rectangle 126">
              <a:extLst>
                <a:ext uri="{FF2B5EF4-FFF2-40B4-BE49-F238E27FC236}">
                  <a16:creationId xmlns:a16="http://schemas.microsoft.com/office/drawing/2014/main" id="{C16391B4-E1DA-4ADF-BF75-5C748C78E56D}"/>
                </a:ext>
              </a:extLst>
            </p:cNvPr>
            <p:cNvSpPr/>
            <p:nvPr/>
          </p:nvSpPr>
          <p:spPr bwMode="auto">
            <a:xfrm>
              <a:off x="2453763" y="2497594"/>
              <a:ext cx="4308296"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i="0" u="none" strike="noStrike" kern="1200" cap="none" spc="0" normalizeH="0" baseline="0" noProof="0" dirty="0">
                  <a:ln>
                    <a:noFill/>
                  </a:ln>
                  <a:solidFill>
                    <a:schemeClr val="tx1"/>
                  </a:solidFill>
                  <a:effectLst/>
                  <a:uLnTx/>
                  <a:uFillTx/>
                  <a:ea typeface="+mn-ea"/>
                  <a:cs typeface="+mn-cs"/>
                </a:rPr>
                <a:t>Proven methodology: </a:t>
              </a:r>
              <a:br>
                <a:rPr kumimoji="0" lang="en-US" sz="1800" i="0" u="none" strike="noStrike" kern="1200" cap="none" spc="0" normalizeH="0" baseline="0" noProof="0" dirty="0">
                  <a:ln>
                    <a:noFill/>
                  </a:ln>
                  <a:solidFill>
                    <a:schemeClr val="tx1"/>
                  </a:solidFill>
                  <a:effectLst/>
                  <a:uLnTx/>
                  <a:uFillTx/>
                  <a:ea typeface="+mn-ea"/>
                  <a:cs typeface="+mn-cs"/>
                </a:rPr>
              </a:br>
              <a:r>
                <a:rPr kumimoji="0" lang="en-US" sz="1800" i="0" u="none" strike="noStrike" kern="1200" cap="none" spc="0" normalizeH="0" baseline="0" noProof="0" dirty="0">
                  <a:ln>
                    <a:noFill/>
                  </a:ln>
                  <a:solidFill>
                    <a:schemeClr val="tx1"/>
                  </a:solidFill>
                  <a:effectLst/>
                  <a:uLnTx/>
                  <a:uFillTx/>
                  <a:ea typeface="+mn-ea"/>
                  <a:cs typeface="+mn-cs"/>
                </a:rPr>
                <a:t>Cloud Adoption Framework</a:t>
              </a:r>
            </a:p>
          </p:txBody>
        </p:sp>
        <p:sp>
          <p:nvSpPr>
            <p:cNvPr id="128" name="Rectangle 127">
              <a:extLst>
                <a:ext uri="{FF2B5EF4-FFF2-40B4-BE49-F238E27FC236}">
                  <a16:creationId xmlns:a16="http://schemas.microsoft.com/office/drawing/2014/main" id="{AB944FEE-79AC-4BE9-8F37-8B809CE7F63D}"/>
                </a:ext>
              </a:extLst>
            </p:cNvPr>
            <p:cNvSpPr/>
            <p:nvPr/>
          </p:nvSpPr>
          <p:spPr bwMode="auto">
            <a:xfrm>
              <a:off x="6786920" y="2497594"/>
              <a:ext cx="4388183"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i="0" u="none" strike="noStrike" kern="1200" cap="none" spc="0" normalizeH="0" baseline="0" noProof="0" dirty="0">
                  <a:ln>
                    <a:noFill/>
                  </a:ln>
                  <a:solidFill>
                    <a:schemeClr val="tx1"/>
                  </a:solidFill>
                  <a:effectLst/>
                  <a:uLnTx/>
                  <a:uFillTx/>
                  <a:ea typeface="+mn-ea"/>
                  <a:cs typeface="+mn-cs"/>
                </a:rPr>
                <a:t>Free tools: Azure Migrate</a:t>
              </a:r>
            </a:p>
          </p:txBody>
        </p:sp>
        <p:grpSp>
          <p:nvGrpSpPr>
            <p:cNvPr id="129" name="dev testing" descr="dev testing">
              <a:extLst>
                <a:ext uri="{FF2B5EF4-FFF2-40B4-BE49-F238E27FC236}">
                  <a16:creationId xmlns:a16="http://schemas.microsoft.com/office/drawing/2014/main" id="{66327CA7-FEEB-4887-A517-873E0C1D6E0B}"/>
                </a:ext>
              </a:extLst>
            </p:cNvPr>
            <p:cNvGrpSpPr>
              <a:grpSpLocks noChangeAspect="1"/>
            </p:cNvGrpSpPr>
            <p:nvPr/>
          </p:nvGrpSpPr>
          <p:grpSpPr bwMode="auto">
            <a:xfrm>
              <a:off x="6793127" y="2757846"/>
              <a:ext cx="435074" cy="364938"/>
              <a:chOff x="448" y="808"/>
              <a:chExt cx="262" cy="235"/>
            </a:xfrm>
          </p:grpSpPr>
          <p:sp>
            <p:nvSpPr>
              <p:cNvPr id="141" name="AutoShape 3">
                <a:extLst>
                  <a:ext uri="{FF2B5EF4-FFF2-40B4-BE49-F238E27FC236}">
                    <a16:creationId xmlns:a16="http://schemas.microsoft.com/office/drawing/2014/main" id="{FFE11C55-AADB-44C8-AC37-81397F48883E}"/>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42" name="Rectangle 5">
                <a:extLst>
                  <a:ext uri="{FF2B5EF4-FFF2-40B4-BE49-F238E27FC236}">
                    <a16:creationId xmlns:a16="http://schemas.microsoft.com/office/drawing/2014/main" id="{9BE5B8BB-45B8-402B-9E2E-202D7A8C2F53}"/>
                  </a:ext>
                </a:extLst>
              </p:cNvPr>
              <p:cNvSpPr>
                <a:spLocks noChangeArrowheads="1"/>
              </p:cNvSpPr>
              <p:nvPr/>
            </p:nvSpPr>
            <p:spPr bwMode="auto">
              <a:xfrm>
                <a:off x="448" y="988"/>
                <a:ext cx="55" cy="5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43" name="Rectangle 6">
                <a:extLst>
                  <a:ext uri="{FF2B5EF4-FFF2-40B4-BE49-F238E27FC236}">
                    <a16:creationId xmlns:a16="http://schemas.microsoft.com/office/drawing/2014/main" id="{B64B8368-E18D-4D38-B355-54FE8CECD9B0}"/>
                  </a:ext>
                </a:extLst>
              </p:cNvPr>
              <p:cNvSpPr>
                <a:spLocks noChangeArrowheads="1"/>
              </p:cNvSpPr>
              <p:nvPr/>
            </p:nvSpPr>
            <p:spPr bwMode="auto">
              <a:xfrm>
                <a:off x="517" y="988"/>
                <a:ext cx="54" cy="5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44" name="Rectangle 7">
                <a:extLst>
                  <a:ext uri="{FF2B5EF4-FFF2-40B4-BE49-F238E27FC236}">
                    <a16:creationId xmlns:a16="http://schemas.microsoft.com/office/drawing/2014/main" id="{516589BA-F51E-4EF3-AA5B-C273C811EDB2}"/>
                  </a:ext>
                </a:extLst>
              </p:cNvPr>
              <p:cNvSpPr>
                <a:spLocks noChangeArrowheads="1"/>
              </p:cNvSpPr>
              <p:nvPr/>
            </p:nvSpPr>
            <p:spPr bwMode="auto">
              <a:xfrm>
                <a:off x="586" y="988"/>
                <a:ext cx="55" cy="5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45" name="Rectangle 8">
                <a:extLst>
                  <a:ext uri="{FF2B5EF4-FFF2-40B4-BE49-F238E27FC236}">
                    <a16:creationId xmlns:a16="http://schemas.microsoft.com/office/drawing/2014/main" id="{27F80532-1E8C-42F0-BB9C-6C7D1A183D82}"/>
                  </a:ext>
                </a:extLst>
              </p:cNvPr>
              <p:cNvSpPr>
                <a:spLocks noChangeArrowheads="1"/>
              </p:cNvSpPr>
              <p:nvPr/>
            </p:nvSpPr>
            <p:spPr bwMode="auto">
              <a:xfrm>
                <a:off x="654" y="988"/>
                <a:ext cx="55" cy="5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46" name="Rectangle 9">
                <a:extLst>
                  <a:ext uri="{FF2B5EF4-FFF2-40B4-BE49-F238E27FC236}">
                    <a16:creationId xmlns:a16="http://schemas.microsoft.com/office/drawing/2014/main" id="{89051D13-A9E5-4849-8BBF-93995B8037E1}"/>
                  </a:ext>
                </a:extLst>
              </p:cNvPr>
              <p:cNvSpPr>
                <a:spLocks noChangeArrowheads="1"/>
              </p:cNvSpPr>
              <p:nvPr/>
            </p:nvSpPr>
            <p:spPr bwMode="auto">
              <a:xfrm>
                <a:off x="448"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47" name="Rectangle 10">
                <a:extLst>
                  <a:ext uri="{FF2B5EF4-FFF2-40B4-BE49-F238E27FC236}">
                    <a16:creationId xmlns:a16="http://schemas.microsoft.com/office/drawing/2014/main" id="{B5117FCC-2FE8-4DD2-A6C8-428399A686FC}"/>
                  </a:ext>
                </a:extLst>
              </p:cNvPr>
              <p:cNvSpPr>
                <a:spLocks noChangeArrowheads="1"/>
              </p:cNvSpPr>
              <p:nvPr/>
            </p:nvSpPr>
            <p:spPr bwMode="auto">
              <a:xfrm>
                <a:off x="517" y="919"/>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48" name="Rectangle 11">
                <a:extLst>
                  <a:ext uri="{FF2B5EF4-FFF2-40B4-BE49-F238E27FC236}">
                    <a16:creationId xmlns:a16="http://schemas.microsoft.com/office/drawing/2014/main" id="{DCC5E819-2720-4C60-AAA5-7C2E61089116}"/>
                  </a:ext>
                </a:extLst>
              </p:cNvPr>
              <p:cNvSpPr>
                <a:spLocks noChangeArrowheads="1"/>
              </p:cNvSpPr>
              <p:nvPr/>
            </p:nvSpPr>
            <p:spPr bwMode="auto">
              <a:xfrm>
                <a:off x="586"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49" name="Rectangle 12">
                <a:extLst>
                  <a:ext uri="{FF2B5EF4-FFF2-40B4-BE49-F238E27FC236}">
                    <a16:creationId xmlns:a16="http://schemas.microsoft.com/office/drawing/2014/main" id="{EB0BBE60-C08D-4B7B-97E8-C262A30775F0}"/>
                  </a:ext>
                </a:extLst>
              </p:cNvPr>
              <p:cNvSpPr>
                <a:spLocks noChangeArrowheads="1"/>
              </p:cNvSpPr>
              <p:nvPr/>
            </p:nvSpPr>
            <p:spPr bwMode="auto">
              <a:xfrm>
                <a:off x="654"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50" name="Rectangle 13">
                <a:extLst>
                  <a:ext uri="{FF2B5EF4-FFF2-40B4-BE49-F238E27FC236}">
                    <a16:creationId xmlns:a16="http://schemas.microsoft.com/office/drawing/2014/main" id="{25CFD59F-A38D-494C-8037-C7DF9C0E5E52}"/>
                  </a:ext>
                </a:extLst>
              </p:cNvPr>
              <p:cNvSpPr>
                <a:spLocks noChangeArrowheads="1"/>
              </p:cNvSpPr>
              <p:nvPr/>
            </p:nvSpPr>
            <p:spPr bwMode="auto">
              <a:xfrm>
                <a:off x="517" y="823"/>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51" name="Rectangle 14">
                <a:extLst>
                  <a:ext uri="{FF2B5EF4-FFF2-40B4-BE49-F238E27FC236}">
                    <a16:creationId xmlns:a16="http://schemas.microsoft.com/office/drawing/2014/main" id="{91540987-4B80-4254-9AFA-08E0BAA38EBA}"/>
                  </a:ext>
                </a:extLst>
              </p:cNvPr>
              <p:cNvSpPr>
                <a:spLocks noChangeArrowheads="1"/>
              </p:cNvSpPr>
              <p:nvPr/>
            </p:nvSpPr>
            <p:spPr bwMode="auto">
              <a:xfrm>
                <a:off x="448" y="808"/>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52" name="Rectangle 15">
                <a:extLst>
                  <a:ext uri="{FF2B5EF4-FFF2-40B4-BE49-F238E27FC236}">
                    <a16:creationId xmlns:a16="http://schemas.microsoft.com/office/drawing/2014/main" id="{B0BD884D-950E-4548-A6CC-133557AA3C56}"/>
                  </a:ext>
                </a:extLst>
              </p:cNvPr>
              <p:cNvSpPr>
                <a:spLocks noChangeArrowheads="1"/>
              </p:cNvSpPr>
              <p:nvPr/>
            </p:nvSpPr>
            <p:spPr bwMode="auto">
              <a:xfrm>
                <a:off x="586" y="836"/>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53" name="Rectangle 16">
                <a:extLst>
                  <a:ext uri="{FF2B5EF4-FFF2-40B4-BE49-F238E27FC236}">
                    <a16:creationId xmlns:a16="http://schemas.microsoft.com/office/drawing/2014/main" id="{8F8B0279-B86A-4FA7-83F6-CDBFB505F19E}"/>
                  </a:ext>
                </a:extLst>
              </p:cNvPr>
              <p:cNvSpPr>
                <a:spLocks noChangeArrowheads="1"/>
              </p:cNvSpPr>
              <p:nvPr/>
            </p:nvSpPr>
            <p:spPr bwMode="auto">
              <a:xfrm>
                <a:off x="654" y="850"/>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grpSp>
        <p:grpSp>
          <p:nvGrpSpPr>
            <p:cNvPr id="130" name="modular 1" descr="modular">
              <a:extLst>
                <a:ext uri="{FF2B5EF4-FFF2-40B4-BE49-F238E27FC236}">
                  <a16:creationId xmlns:a16="http://schemas.microsoft.com/office/drawing/2014/main" id="{7C8FD92D-57C4-4D50-99EB-74D6804E0573}"/>
                </a:ext>
              </a:extLst>
            </p:cNvPr>
            <p:cNvGrpSpPr/>
            <p:nvPr/>
          </p:nvGrpSpPr>
          <p:grpSpPr>
            <a:xfrm>
              <a:off x="2497822" y="2745127"/>
              <a:ext cx="417438" cy="390376"/>
              <a:chOff x="3557434" y="2181241"/>
              <a:chExt cx="406193" cy="406193"/>
            </a:xfrm>
          </p:grpSpPr>
          <p:sp>
            <p:nvSpPr>
              <p:cNvPr id="131" name="Rectangle 458">
                <a:extLst>
                  <a:ext uri="{FF2B5EF4-FFF2-40B4-BE49-F238E27FC236}">
                    <a16:creationId xmlns:a16="http://schemas.microsoft.com/office/drawing/2014/main" id="{6C900AD9-B964-40DD-A1EF-D4D23F84EE81}"/>
                  </a:ext>
                </a:extLst>
              </p:cNvPr>
              <p:cNvSpPr>
                <a:spLocks noChangeArrowheads="1"/>
              </p:cNvSpPr>
              <p:nvPr/>
            </p:nvSpPr>
            <p:spPr bwMode="auto">
              <a:xfrm>
                <a:off x="3557434" y="2181241"/>
                <a:ext cx="406193" cy="420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32" name="Rectangle 459">
                <a:extLst>
                  <a:ext uri="{FF2B5EF4-FFF2-40B4-BE49-F238E27FC236}">
                    <a16:creationId xmlns:a16="http://schemas.microsoft.com/office/drawing/2014/main" id="{B33F1DFE-42FA-4BA7-B884-32F9981E09E6}"/>
                  </a:ext>
                </a:extLst>
              </p:cNvPr>
              <p:cNvSpPr>
                <a:spLocks noChangeArrowheads="1"/>
              </p:cNvSpPr>
              <p:nvPr/>
            </p:nvSpPr>
            <p:spPr bwMode="auto">
              <a:xfrm>
                <a:off x="3557434" y="2223261"/>
                <a:ext cx="406193" cy="14940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33" name="Rectangle 460">
                <a:extLst>
                  <a:ext uri="{FF2B5EF4-FFF2-40B4-BE49-F238E27FC236}">
                    <a16:creationId xmlns:a16="http://schemas.microsoft.com/office/drawing/2014/main" id="{BCC57F00-1C17-4BAC-8EF0-E9CE6B0EEDBF}"/>
                  </a:ext>
                </a:extLst>
              </p:cNvPr>
              <p:cNvSpPr>
                <a:spLocks noChangeArrowheads="1"/>
              </p:cNvSpPr>
              <p:nvPr/>
            </p:nvSpPr>
            <p:spPr bwMode="auto">
              <a:xfrm>
                <a:off x="3557434" y="2394454"/>
                <a:ext cx="85597"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34" name="Rectangle 461">
                <a:extLst>
                  <a:ext uri="{FF2B5EF4-FFF2-40B4-BE49-F238E27FC236}">
                    <a16:creationId xmlns:a16="http://schemas.microsoft.com/office/drawing/2014/main" id="{F910D024-CA69-4549-B518-217B0DCD8953}"/>
                  </a:ext>
                </a:extLst>
              </p:cNvPr>
              <p:cNvSpPr>
                <a:spLocks noChangeArrowheads="1"/>
              </p:cNvSpPr>
              <p:nvPr/>
            </p:nvSpPr>
            <p:spPr bwMode="auto">
              <a:xfrm>
                <a:off x="3664818" y="2394454"/>
                <a:ext cx="84040"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35" name="Rectangle 462">
                <a:extLst>
                  <a:ext uri="{FF2B5EF4-FFF2-40B4-BE49-F238E27FC236}">
                    <a16:creationId xmlns:a16="http://schemas.microsoft.com/office/drawing/2014/main" id="{4C1BAE72-45BE-45B3-AA8B-E9088334BB5E}"/>
                  </a:ext>
                </a:extLst>
              </p:cNvPr>
              <p:cNvSpPr>
                <a:spLocks noChangeArrowheads="1"/>
              </p:cNvSpPr>
              <p:nvPr/>
            </p:nvSpPr>
            <p:spPr bwMode="auto">
              <a:xfrm>
                <a:off x="3770646" y="2394454"/>
                <a:ext cx="85597" cy="8559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36" name="Rectangle 463">
                <a:extLst>
                  <a:ext uri="{FF2B5EF4-FFF2-40B4-BE49-F238E27FC236}">
                    <a16:creationId xmlns:a16="http://schemas.microsoft.com/office/drawing/2014/main" id="{B86B426D-216A-487C-BCB7-6B078E754070}"/>
                  </a:ext>
                </a:extLst>
              </p:cNvPr>
              <p:cNvSpPr>
                <a:spLocks noChangeArrowheads="1"/>
              </p:cNvSpPr>
              <p:nvPr/>
            </p:nvSpPr>
            <p:spPr bwMode="auto">
              <a:xfrm>
                <a:off x="3878030" y="2394454"/>
                <a:ext cx="85597" cy="8559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37" name="Rectangle 464">
                <a:extLst>
                  <a:ext uri="{FF2B5EF4-FFF2-40B4-BE49-F238E27FC236}">
                    <a16:creationId xmlns:a16="http://schemas.microsoft.com/office/drawing/2014/main" id="{33D5BF1B-9F01-446B-BFAE-6EF00B624841}"/>
                  </a:ext>
                </a:extLst>
              </p:cNvPr>
              <p:cNvSpPr>
                <a:spLocks noChangeArrowheads="1"/>
              </p:cNvSpPr>
              <p:nvPr/>
            </p:nvSpPr>
            <p:spPr bwMode="auto">
              <a:xfrm>
                <a:off x="3557434" y="2501837"/>
                <a:ext cx="191425"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40" name="Rectangle 465">
                <a:extLst>
                  <a:ext uri="{FF2B5EF4-FFF2-40B4-BE49-F238E27FC236}">
                    <a16:creationId xmlns:a16="http://schemas.microsoft.com/office/drawing/2014/main" id="{B271D1D5-A632-40F1-9A8F-0CC2143A2CC9}"/>
                  </a:ext>
                </a:extLst>
              </p:cNvPr>
              <p:cNvSpPr>
                <a:spLocks noChangeArrowheads="1"/>
              </p:cNvSpPr>
              <p:nvPr/>
            </p:nvSpPr>
            <p:spPr bwMode="auto">
              <a:xfrm>
                <a:off x="3770646" y="2501837"/>
                <a:ext cx="192980" cy="8559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grpSp>
      </p:grpSp>
      <p:grpSp>
        <p:nvGrpSpPr>
          <p:cNvPr id="154" name="Group 153">
            <a:extLst>
              <a:ext uri="{FF2B5EF4-FFF2-40B4-BE49-F238E27FC236}">
                <a16:creationId xmlns:a16="http://schemas.microsoft.com/office/drawing/2014/main" id="{EE93242A-7D1F-401A-8BD6-CBDBA7BF3786}"/>
              </a:ext>
            </a:extLst>
          </p:cNvPr>
          <p:cNvGrpSpPr/>
          <p:nvPr/>
        </p:nvGrpSpPr>
        <p:grpSpPr>
          <a:xfrm>
            <a:off x="2133838" y="3388686"/>
            <a:ext cx="8688190" cy="885316"/>
            <a:chOff x="2453763" y="3372946"/>
            <a:chExt cx="8689422" cy="885441"/>
          </a:xfrm>
        </p:grpSpPr>
        <p:sp>
          <p:nvSpPr>
            <p:cNvPr id="155" name="Rectangle 154">
              <a:extLst>
                <a:ext uri="{FF2B5EF4-FFF2-40B4-BE49-F238E27FC236}">
                  <a16:creationId xmlns:a16="http://schemas.microsoft.com/office/drawing/2014/main" id="{B7914293-D635-44B3-A0AD-0E07653D64F1}"/>
                </a:ext>
              </a:extLst>
            </p:cNvPr>
            <p:cNvSpPr/>
            <p:nvPr/>
          </p:nvSpPr>
          <p:spPr bwMode="auto">
            <a:xfrm>
              <a:off x="2453763" y="3372946"/>
              <a:ext cx="3878407"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lang="en-US" dirty="0">
                  <a:solidFill>
                    <a:schemeClr val="tx1"/>
                  </a:solidFill>
                </a:rPr>
                <a:t>Cost-effective offers </a:t>
              </a:r>
              <a:br>
                <a:rPr lang="en-US" dirty="0">
                  <a:solidFill>
                    <a:schemeClr val="tx1"/>
                  </a:solidFill>
                </a:rPr>
              </a:br>
              <a:r>
                <a:rPr lang="en-US" dirty="0">
                  <a:solidFill>
                    <a:schemeClr val="tx1"/>
                  </a:solidFill>
                </a:rPr>
                <a:t>&amp; incentives</a:t>
              </a:r>
            </a:p>
          </p:txBody>
        </p:sp>
        <p:sp>
          <p:nvSpPr>
            <p:cNvPr id="156" name="Rectangle 155">
              <a:extLst>
                <a:ext uri="{FF2B5EF4-FFF2-40B4-BE49-F238E27FC236}">
                  <a16:creationId xmlns:a16="http://schemas.microsoft.com/office/drawing/2014/main" id="{71F6984E-DB2E-40B1-915E-2D2D01C3456A}"/>
                </a:ext>
              </a:extLst>
            </p:cNvPr>
            <p:cNvSpPr/>
            <p:nvPr/>
          </p:nvSpPr>
          <p:spPr bwMode="auto">
            <a:xfrm>
              <a:off x="6786921" y="3372946"/>
              <a:ext cx="4356264"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ts val="0"/>
                </a:spcBef>
                <a:spcAft>
                  <a:spcPts val="400"/>
                </a:spcAft>
                <a:buClrTx/>
                <a:buSzTx/>
                <a:buFontTx/>
                <a:buNone/>
                <a:tabLst/>
                <a:defRPr/>
              </a:pPr>
              <a:r>
                <a:rPr lang="en-US" dirty="0">
                  <a:solidFill>
                    <a:schemeClr val="tx1"/>
                  </a:solidFill>
                </a:rPr>
                <a:t>In-depth assistance from FastTrack for Azure engineers</a:t>
              </a:r>
            </a:p>
          </p:txBody>
        </p:sp>
        <p:grpSp>
          <p:nvGrpSpPr>
            <p:cNvPr id="157" name="Group 156">
              <a:extLst>
                <a:ext uri="{FF2B5EF4-FFF2-40B4-BE49-F238E27FC236}">
                  <a16:creationId xmlns:a16="http://schemas.microsoft.com/office/drawing/2014/main" id="{BE84BA97-5DCA-4CEC-B879-43B77FC41EF2}"/>
                </a:ext>
              </a:extLst>
            </p:cNvPr>
            <p:cNvGrpSpPr/>
            <p:nvPr/>
          </p:nvGrpSpPr>
          <p:grpSpPr>
            <a:xfrm>
              <a:off x="2457510" y="3564664"/>
              <a:ext cx="498062" cy="502004"/>
              <a:chOff x="9021415" y="2468324"/>
              <a:chExt cx="836453" cy="831199"/>
            </a:xfrm>
          </p:grpSpPr>
          <p:grpSp>
            <p:nvGrpSpPr>
              <p:cNvPr id="203" name="Group 202">
                <a:extLst>
                  <a:ext uri="{FF2B5EF4-FFF2-40B4-BE49-F238E27FC236}">
                    <a16:creationId xmlns:a16="http://schemas.microsoft.com/office/drawing/2014/main" id="{B04768E7-B7DB-4372-9B27-D3E566F0B1F7}"/>
                  </a:ext>
                </a:extLst>
              </p:cNvPr>
              <p:cNvGrpSpPr/>
              <p:nvPr/>
            </p:nvGrpSpPr>
            <p:grpSpPr>
              <a:xfrm flipH="1">
                <a:off x="9021415" y="2468324"/>
                <a:ext cx="836453" cy="831199"/>
                <a:chOff x="9021415" y="2468324"/>
                <a:chExt cx="836453" cy="831199"/>
              </a:xfrm>
            </p:grpSpPr>
            <p:sp>
              <p:nvSpPr>
                <p:cNvPr id="205" name="Freeform: Shape 204">
                  <a:extLst>
                    <a:ext uri="{FF2B5EF4-FFF2-40B4-BE49-F238E27FC236}">
                      <a16:creationId xmlns:a16="http://schemas.microsoft.com/office/drawing/2014/main" id="{547E8123-F4A6-4400-87AA-35908E88D021}"/>
                    </a:ext>
                  </a:extLst>
                </p:cNvPr>
                <p:cNvSpPr/>
                <p:nvPr/>
              </p:nvSpPr>
              <p:spPr>
                <a:xfrm>
                  <a:off x="9078661" y="2468324"/>
                  <a:ext cx="358729" cy="244986"/>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chemeClr val="tx1"/>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206" name="Freeform: Shape 205">
                  <a:extLst>
                    <a:ext uri="{FF2B5EF4-FFF2-40B4-BE49-F238E27FC236}">
                      <a16:creationId xmlns:a16="http://schemas.microsoft.com/office/drawing/2014/main" id="{F7DF12C8-8E31-4CF3-9F66-7CAAED4443E8}"/>
                    </a:ext>
                  </a:extLst>
                </p:cNvPr>
                <p:cNvSpPr/>
                <p:nvPr/>
              </p:nvSpPr>
              <p:spPr>
                <a:xfrm>
                  <a:off x="9021415" y="2676089"/>
                  <a:ext cx="122493" cy="419974"/>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207" name="Freeform: Shape 206">
                  <a:extLst>
                    <a:ext uri="{FF2B5EF4-FFF2-40B4-BE49-F238E27FC236}">
                      <a16:creationId xmlns:a16="http://schemas.microsoft.com/office/drawing/2014/main" id="{6E30F4E5-DD2A-4CDC-89FA-2E56547CE205}"/>
                    </a:ext>
                  </a:extLst>
                </p:cNvPr>
                <p:cNvSpPr/>
                <p:nvPr/>
              </p:nvSpPr>
              <p:spPr>
                <a:xfrm>
                  <a:off x="9078800" y="3053445"/>
                  <a:ext cx="358729" cy="244986"/>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208" name="Freeform: Shape 207">
                  <a:extLst>
                    <a:ext uri="{FF2B5EF4-FFF2-40B4-BE49-F238E27FC236}">
                      <a16:creationId xmlns:a16="http://schemas.microsoft.com/office/drawing/2014/main" id="{1B5775A1-0843-45C2-887E-BC69CD776C82}"/>
                    </a:ext>
                  </a:extLst>
                </p:cNvPr>
                <p:cNvSpPr/>
                <p:nvPr/>
              </p:nvSpPr>
              <p:spPr>
                <a:xfrm>
                  <a:off x="9437894" y="2468324"/>
                  <a:ext cx="419974" cy="831199"/>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grpSp>
          <p:sp>
            <p:nvSpPr>
              <p:cNvPr id="204" name="Freeform: Shape 203">
                <a:extLst>
                  <a:ext uri="{FF2B5EF4-FFF2-40B4-BE49-F238E27FC236}">
                    <a16:creationId xmlns:a16="http://schemas.microsoft.com/office/drawing/2014/main" id="{BE2400B8-AF5C-4C4F-9A3D-75A30C4EE3A9}"/>
                  </a:ext>
                </a:extLst>
              </p:cNvPr>
              <p:cNvSpPr/>
              <p:nvPr/>
            </p:nvSpPr>
            <p:spPr>
              <a:xfrm>
                <a:off x="9333054" y="2686035"/>
                <a:ext cx="209986" cy="393726"/>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chemeClr val="tx1"/>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grpSp>
        <p:grpSp>
          <p:nvGrpSpPr>
            <p:cNvPr id="158" name="extend" descr="extend, connect, datacenters">
              <a:extLst>
                <a:ext uri="{FF2B5EF4-FFF2-40B4-BE49-F238E27FC236}">
                  <a16:creationId xmlns:a16="http://schemas.microsoft.com/office/drawing/2014/main" id="{EF434BE4-33DC-4D1D-A3F7-F3693DAB1FCD}"/>
                </a:ext>
              </a:extLst>
            </p:cNvPr>
            <p:cNvGrpSpPr>
              <a:grpSpLocks noChangeAspect="1"/>
            </p:cNvGrpSpPr>
            <p:nvPr/>
          </p:nvGrpSpPr>
          <p:grpSpPr bwMode="auto">
            <a:xfrm>
              <a:off x="6752361" y="3574108"/>
              <a:ext cx="516606" cy="483118"/>
              <a:chOff x="1633" y="784"/>
              <a:chExt cx="280" cy="280"/>
            </a:xfrm>
          </p:grpSpPr>
          <p:sp>
            <p:nvSpPr>
              <p:cNvPr id="159" name="Rectangle 18">
                <a:extLst>
                  <a:ext uri="{FF2B5EF4-FFF2-40B4-BE49-F238E27FC236}">
                    <a16:creationId xmlns:a16="http://schemas.microsoft.com/office/drawing/2014/main" id="{39F5CF7F-A1FF-4B1D-8AF4-56234A32867A}"/>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60" name="Rectangle 19">
                <a:extLst>
                  <a:ext uri="{FF2B5EF4-FFF2-40B4-BE49-F238E27FC236}">
                    <a16:creationId xmlns:a16="http://schemas.microsoft.com/office/drawing/2014/main" id="{0B1DACF3-BAC1-4440-9D81-237E6F1BBB00}"/>
                  </a:ext>
                </a:extLst>
              </p:cNvPr>
              <p:cNvSpPr>
                <a:spLocks noChangeArrowheads="1"/>
              </p:cNvSpPr>
              <p:nvPr/>
            </p:nvSpPr>
            <p:spPr bwMode="auto">
              <a:xfrm>
                <a:off x="1758" y="784"/>
                <a:ext cx="30" cy="2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61" name="Rectangle 20">
                <a:extLst>
                  <a:ext uri="{FF2B5EF4-FFF2-40B4-BE49-F238E27FC236}">
                    <a16:creationId xmlns:a16="http://schemas.microsoft.com/office/drawing/2014/main" id="{46AC486F-5D76-4C33-BB68-241425D4E2D8}"/>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62" name="Rectangle 21">
                <a:extLst>
                  <a:ext uri="{FF2B5EF4-FFF2-40B4-BE49-F238E27FC236}">
                    <a16:creationId xmlns:a16="http://schemas.microsoft.com/office/drawing/2014/main" id="{5B152662-25AF-4D9B-B085-83F52A511EF1}"/>
                  </a:ext>
                </a:extLst>
              </p:cNvPr>
              <p:cNvSpPr>
                <a:spLocks noChangeArrowheads="1"/>
              </p:cNvSpPr>
              <p:nvPr/>
            </p:nvSpPr>
            <p:spPr bwMode="auto">
              <a:xfrm>
                <a:off x="1800" y="826"/>
                <a:ext cx="29" cy="2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63" name="Rectangle 22">
                <a:extLst>
                  <a:ext uri="{FF2B5EF4-FFF2-40B4-BE49-F238E27FC236}">
                    <a16:creationId xmlns:a16="http://schemas.microsoft.com/office/drawing/2014/main" id="{5FA998AA-3361-4DBD-98FE-748E6247D681}"/>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64" name="Rectangle 23">
                <a:extLst>
                  <a:ext uri="{FF2B5EF4-FFF2-40B4-BE49-F238E27FC236}">
                    <a16:creationId xmlns:a16="http://schemas.microsoft.com/office/drawing/2014/main" id="{35FFC653-CE7C-4395-B883-ABA559EDD70A}"/>
                  </a:ext>
                </a:extLst>
              </p:cNvPr>
              <p:cNvSpPr>
                <a:spLocks noChangeArrowheads="1"/>
              </p:cNvSpPr>
              <p:nvPr/>
            </p:nvSpPr>
            <p:spPr bwMode="auto">
              <a:xfrm>
                <a:off x="1842" y="868"/>
                <a:ext cx="29" cy="2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65" name="Rectangle 24">
                <a:extLst>
                  <a:ext uri="{FF2B5EF4-FFF2-40B4-BE49-F238E27FC236}">
                    <a16:creationId xmlns:a16="http://schemas.microsoft.com/office/drawing/2014/main" id="{4D07F4CC-4573-4103-8C2D-8359F5706617}"/>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66" name="Rectangle 25">
                <a:extLst>
                  <a:ext uri="{FF2B5EF4-FFF2-40B4-BE49-F238E27FC236}">
                    <a16:creationId xmlns:a16="http://schemas.microsoft.com/office/drawing/2014/main" id="{AA8EF394-01DD-4CBD-AC1A-B85F5853FB55}"/>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67" name="Rectangle 26">
                <a:extLst>
                  <a:ext uri="{FF2B5EF4-FFF2-40B4-BE49-F238E27FC236}">
                    <a16:creationId xmlns:a16="http://schemas.microsoft.com/office/drawing/2014/main" id="{90809533-B803-4FEB-8F2B-590599087141}"/>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68" name="Oval 27">
                <a:extLst>
                  <a:ext uri="{FF2B5EF4-FFF2-40B4-BE49-F238E27FC236}">
                    <a16:creationId xmlns:a16="http://schemas.microsoft.com/office/drawing/2014/main" id="{CD775606-8F41-4B94-B3C9-00A508E17A8D}"/>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69" name="Rectangle 28">
                <a:extLst>
                  <a:ext uri="{FF2B5EF4-FFF2-40B4-BE49-F238E27FC236}">
                    <a16:creationId xmlns:a16="http://schemas.microsoft.com/office/drawing/2014/main" id="{90BCB28E-BA20-41B1-9EFE-94A29EF2D5B2}"/>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70" name="Rectangle 29">
                <a:extLst>
                  <a:ext uri="{FF2B5EF4-FFF2-40B4-BE49-F238E27FC236}">
                    <a16:creationId xmlns:a16="http://schemas.microsoft.com/office/drawing/2014/main" id="{A31F538A-478D-4081-8295-D0C5479B13ED}"/>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96" name="Rectangle 30">
                <a:extLst>
                  <a:ext uri="{FF2B5EF4-FFF2-40B4-BE49-F238E27FC236}">
                    <a16:creationId xmlns:a16="http://schemas.microsoft.com/office/drawing/2014/main" id="{F53F973D-06BC-48C5-A371-1BCFE6B6D18D}"/>
                  </a:ext>
                </a:extLst>
              </p:cNvPr>
              <p:cNvSpPr>
                <a:spLocks noChangeArrowheads="1"/>
              </p:cNvSpPr>
              <p:nvPr/>
            </p:nvSpPr>
            <p:spPr bwMode="auto">
              <a:xfrm>
                <a:off x="1884" y="909"/>
                <a:ext cx="29" cy="3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97" name="Rectangle 31">
                <a:extLst>
                  <a:ext uri="{FF2B5EF4-FFF2-40B4-BE49-F238E27FC236}">
                    <a16:creationId xmlns:a16="http://schemas.microsoft.com/office/drawing/2014/main" id="{A443096F-9751-49DE-B3B6-BDF356E52DD1}"/>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98" name="Oval 32">
                <a:extLst>
                  <a:ext uri="{FF2B5EF4-FFF2-40B4-BE49-F238E27FC236}">
                    <a16:creationId xmlns:a16="http://schemas.microsoft.com/office/drawing/2014/main" id="{9A999C5E-A75E-402C-ACB3-5DD7B2ECED6B}"/>
                  </a:ext>
                </a:extLst>
              </p:cNvPr>
              <p:cNvSpPr>
                <a:spLocks noChangeArrowheads="1"/>
              </p:cNvSpPr>
              <p:nvPr/>
            </p:nvSpPr>
            <p:spPr bwMode="auto">
              <a:xfrm>
                <a:off x="1842" y="951"/>
                <a:ext cx="29" cy="2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99" name="Oval 33">
                <a:extLst>
                  <a:ext uri="{FF2B5EF4-FFF2-40B4-BE49-F238E27FC236}">
                    <a16:creationId xmlns:a16="http://schemas.microsoft.com/office/drawing/2014/main" id="{60AA72A4-34A6-443D-9B34-6936B870AF0F}"/>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200" name="Rectangle 34">
                <a:extLst>
                  <a:ext uri="{FF2B5EF4-FFF2-40B4-BE49-F238E27FC236}">
                    <a16:creationId xmlns:a16="http://schemas.microsoft.com/office/drawing/2014/main" id="{4EBBBF04-1B74-4D32-84F6-4B89E6502E37}"/>
                  </a:ext>
                </a:extLst>
              </p:cNvPr>
              <p:cNvSpPr>
                <a:spLocks noChangeArrowheads="1"/>
              </p:cNvSpPr>
              <p:nvPr/>
            </p:nvSpPr>
            <p:spPr bwMode="auto">
              <a:xfrm>
                <a:off x="1800" y="993"/>
                <a:ext cx="29" cy="2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201" name="Rectangle 35">
                <a:extLst>
                  <a:ext uri="{FF2B5EF4-FFF2-40B4-BE49-F238E27FC236}">
                    <a16:creationId xmlns:a16="http://schemas.microsoft.com/office/drawing/2014/main" id="{10ED214E-9EC6-42ED-AE2D-9A862374AB14}"/>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202" name="Rectangle 36">
                <a:extLst>
                  <a:ext uri="{FF2B5EF4-FFF2-40B4-BE49-F238E27FC236}">
                    <a16:creationId xmlns:a16="http://schemas.microsoft.com/office/drawing/2014/main" id="{8128D719-1147-4830-8675-78B8B8666C79}"/>
                  </a:ext>
                </a:extLst>
              </p:cNvPr>
              <p:cNvSpPr>
                <a:spLocks noChangeArrowheads="1"/>
              </p:cNvSpPr>
              <p:nvPr/>
            </p:nvSpPr>
            <p:spPr bwMode="auto">
              <a:xfrm>
                <a:off x="1758" y="1035"/>
                <a:ext cx="30" cy="2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grpSp>
      </p:grpSp>
      <p:grpSp>
        <p:nvGrpSpPr>
          <p:cNvPr id="209" name="Group 208">
            <a:extLst>
              <a:ext uri="{FF2B5EF4-FFF2-40B4-BE49-F238E27FC236}">
                <a16:creationId xmlns:a16="http://schemas.microsoft.com/office/drawing/2014/main" id="{2DA1BFC0-D60D-4CE7-BAC6-9E2D7913E5DB}"/>
              </a:ext>
            </a:extLst>
          </p:cNvPr>
          <p:cNvGrpSpPr/>
          <p:nvPr/>
        </p:nvGrpSpPr>
        <p:grpSpPr>
          <a:xfrm>
            <a:off x="2133838" y="4263914"/>
            <a:ext cx="8002323" cy="885316"/>
            <a:chOff x="2453763" y="4248298"/>
            <a:chExt cx="8003458" cy="885441"/>
          </a:xfrm>
        </p:grpSpPr>
        <p:sp>
          <p:nvSpPr>
            <p:cNvPr id="210" name="Rectangle 209">
              <a:extLst>
                <a:ext uri="{FF2B5EF4-FFF2-40B4-BE49-F238E27FC236}">
                  <a16:creationId xmlns:a16="http://schemas.microsoft.com/office/drawing/2014/main" id="{4BF4A431-566B-433F-8974-B840E6D16606}"/>
                </a:ext>
              </a:extLst>
            </p:cNvPr>
            <p:cNvSpPr/>
            <p:nvPr/>
          </p:nvSpPr>
          <p:spPr bwMode="auto">
            <a:xfrm>
              <a:off x="2453763" y="4248298"/>
              <a:ext cx="3843848"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lang="en-US" dirty="0">
                  <a:solidFill>
                    <a:schemeClr val="tx1"/>
                  </a:solidFill>
                </a:rPr>
                <a:t>Technical skill building  </a:t>
              </a:r>
            </a:p>
          </p:txBody>
        </p:sp>
        <p:sp>
          <p:nvSpPr>
            <p:cNvPr id="212" name="Rectangle 211">
              <a:extLst>
                <a:ext uri="{FF2B5EF4-FFF2-40B4-BE49-F238E27FC236}">
                  <a16:creationId xmlns:a16="http://schemas.microsoft.com/office/drawing/2014/main" id="{80EFC64A-2D90-4EA9-8623-2BC0D2FA0F4B}"/>
                </a:ext>
              </a:extLst>
            </p:cNvPr>
            <p:cNvSpPr/>
            <p:nvPr/>
          </p:nvSpPr>
          <p:spPr bwMode="auto">
            <a:xfrm>
              <a:off x="6786921" y="4248298"/>
              <a:ext cx="3670300"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lang="en-US" dirty="0">
                  <a:solidFill>
                    <a:schemeClr val="tx1"/>
                  </a:solidFill>
                </a:rPr>
                <a:t>Expert help from specialized partners</a:t>
              </a:r>
            </a:p>
          </p:txBody>
        </p:sp>
        <p:grpSp>
          <p:nvGrpSpPr>
            <p:cNvPr id="213" name="evolve" descr="evolve">
              <a:extLst>
                <a:ext uri="{FF2B5EF4-FFF2-40B4-BE49-F238E27FC236}">
                  <a16:creationId xmlns:a16="http://schemas.microsoft.com/office/drawing/2014/main" id="{C4339322-8209-4B6C-8730-6E86404E2F9B}"/>
                </a:ext>
              </a:extLst>
            </p:cNvPr>
            <p:cNvGrpSpPr/>
            <p:nvPr/>
          </p:nvGrpSpPr>
          <p:grpSpPr>
            <a:xfrm>
              <a:off x="2487293" y="4484257"/>
              <a:ext cx="438496" cy="413522"/>
              <a:chOff x="748620" y="3040242"/>
              <a:chExt cx="415510" cy="419004"/>
            </a:xfrm>
          </p:grpSpPr>
          <p:sp>
            <p:nvSpPr>
              <p:cNvPr id="223" name="Freeform: Shape 222">
                <a:extLst>
                  <a:ext uri="{FF2B5EF4-FFF2-40B4-BE49-F238E27FC236}">
                    <a16:creationId xmlns:a16="http://schemas.microsoft.com/office/drawing/2014/main" id="{39731D87-EF8F-4D84-94D5-6D1D8F565014}"/>
                  </a:ext>
                </a:extLst>
              </p:cNvPr>
              <p:cNvSpPr/>
              <p:nvPr/>
            </p:nvSpPr>
            <p:spPr>
              <a:xfrm>
                <a:off x="748620" y="3324316"/>
                <a:ext cx="134930" cy="134930"/>
              </a:xfrm>
              <a:custGeom>
                <a:avLst/>
                <a:gdLst>
                  <a:gd name="connsiteX0" fmla="*/ 1481 w 134929"/>
                  <a:gd name="connsiteY0" fmla="*/ 133958 h 134929"/>
                  <a:gd name="connsiteX1" fmla="*/ 133959 w 134929"/>
                  <a:gd name="connsiteY1" fmla="*/ 133958 h 134929"/>
                  <a:gd name="connsiteX2" fmla="*/ 133959 w 134929"/>
                  <a:gd name="connsiteY2" fmla="*/ 1481 h 134929"/>
                  <a:gd name="connsiteX3" fmla="*/ 1481 w 134929"/>
                  <a:gd name="connsiteY3" fmla="*/ 1481 h 134929"/>
                  <a:gd name="connsiteX4" fmla="*/ 1481 w 134929"/>
                  <a:gd name="connsiteY4" fmla="*/ 133958 h 13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29" h="134929">
                    <a:moveTo>
                      <a:pt x="1481" y="133958"/>
                    </a:moveTo>
                    <a:lnTo>
                      <a:pt x="133959" y="133958"/>
                    </a:lnTo>
                    <a:lnTo>
                      <a:pt x="133959" y="1481"/>
                    </a:lnTo>
                    <a:lnTo>
                      <a:pt x="1481" y="1481"/>
                    </a:lnTo>
                    <a:lnTo>
                      <a:pt x="1481" y="133958"/>
                    </a:lnTo>
                    <a:close/>
                  </a:path>
                </a:pathLst>
              </a:custGeom>
              <a:solidFill>
                <a:srgbClr val="0078D4"/>
              </a:solidFill>
              <a:ln w="432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224" name="Freeform: Shape 223">
                <a:extLst>
                  <a:ext uri="{FF2B5EF4-FFF2-40B4-BE49-F238E27FC236}">
                    <a16:creationId xmlns:a16="http://schemas.microsoft.com/office/drawing/2014/main" id="{DD17B6A8-D2A6-4C53-BF36-E4C4454CA307}"/>
                  </a:ext>
                </a:extLst>
              </p:cNvPr>
              <p:cNvSpPr/>
              <p:nvPr/>
            </p:nvSpPr>
            <p:spPr>
              <a:xfrm>
                <a:off x="899218" y="3182500"/>
                <a:ext cx="134930" cy="134930"/>
              </a:xfrm>
              <a:custGeom>
                <a:avLst/>
                <a:gdLst>
                  <a:gd name="connsiteX0" fmla="*/ 1481 w 134929"/>
                  <a:gd name="connsiteY0" fmla="*/ 32320 h 134929"/>
                  <a:gd name="connsiteX1" fmla="*/ 1481 w 134929"/>
                  <a:gd name="connsiteY1" fmla="*/ 103119 h 134929"/>
                  <a:gd name="connsiteX2" fmla="*/ 32320 w 134929"/>
                  <a:gd name="connsiteY2" fmla="*/ 133958 h 134929"/>
                  <a:gd name="connsiteX3" fmla="*/ 103119 w 134929"/>
                  <a:gd name="connsiteY3" fmla="*/ 133958 h 134929"/>
                  <a:gd name="connsiteX4" fmla="*/ 133958 w 134929"/>
                  <a:gd name="connsiteY4" fmla="*/ 103119 h 134929"/>
                  <a:gd name="connsiteX5" fmla="*/ 133958 w 134929"/>
                  <a:gd name="connsiteY5" fmla="*/ 32320 h 134929"/>
                  <a:gd name="connsiteX6" fmla="*/ 103119 w 134929"/>
                  <a:gd name="connsiteY6" fmla="*/ 1481 h 134929"/>
                  <a:gd name="connsiteX7" fmla="*/ 32754 w 134929"/>
                  <a:gd name="connsiteY7" fmla="*/ 1481 h 134929"/>
                  <a:gd name="connsiteX8" fmla="*/ 1481 w 134929"/>
                  <a:gd name="connsiteY8" fmla="*/ 32320 h 13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29" h="134929">
                    <a:moveTo>
                      <a:pt x="1481" y="32320"/>
                    </a:moveTo>
                    <a:lnTo>
                      <a:pt x="1481" y="103119"/>
                    </a:lnTo>
                    <a:cubicBezTo>
                      <a:pt x="1481" y="120059"/>
                      <a:pt x="15380" y="133958"/>
                      <a:pt x="32320" y="133958"/>
                    </a:cubicBezTo>
                    <a:lnTo>
                      <a:pt x="103119" y="133958"/>
                    </a:lnTo>
                    <a:cubicBezTo>
                      <a:pt x="120059" y="133958"/>
                      <a:pt x="133958" y="120059"/>
                      <a:pt x="133958" y="103119"/>
                    </a:cubicBezTo>
                    <a:lnTo>
                      <a:pt x="133958" y="32320"/>
                    </a:lnTo>
                    <a:cubicBezTo>
                      <a:pt x="133958" y="15380"/>
                      <a:pt x="120059" y="1481"/>
                      <a:pt x="103119" y="1481"/>
                    </a:cubicBezTo>
                    <a:lnTo>
                      <a:pt x="32754" y="1481"/>
                    </a:lnTo>
                    <a:cubicBezTo>
                      <a:pt x="15380" y="1481"/>
                      <a:pt x="1481" y="14945"/>
                      <a:pt x="1481" y="32320"/>
                    </a:cubicBezTo>
                    <a:close/>
                  </a:path>
                </a:pathLst>
              </a:custGeom>
              <a:solidFill>
                <a:srgbClr val="0078D4"/>
              </a:solidFill>
              <a:ln w="432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225" name="Freeform: Shape 224">
                <a:extLst>
                  <a:ext uri="{FF2B5EF4-FFF2-40B4-BE49-F238E27FC236}">
                    <a16:creationId xmlns:a16="http://schemas.microsoft.com/office/drawing/2014/main" id="{34A1FCC6-E31D-4A13-8AD4-284CF052C863}"/>
                  </a:ext>
                </a:extLst>
              </p:cNvPr>
              <p:cNvSpPr/>
              <p:nvPr/>
            </p:nvSpPr>
            <p:spPr>
              <a:xfrm>
                <a:off x="1033553" y="3040242"/>
                <a:ext cx="130577" cy="130577"/>
              </a:xfrm>
              <a:custGeom>
                <a:avLst/>
                <a:gdLst>
                  <a:gd name="connsiteX0" fmla="*/ 1481 w 130577"/>
                  <a:gd name="connsiteY0" fmla="*/ 66634 h 130577"/>
                  <a:gd name="connsiteX1" fmla="*/ 66634 w 130577"/>
                  <a:gd name="connsiteY1" fmla="*/ 131787 h 130577"/>
                  <a:gd name="connsiteX2" fmla="*/ 67502 w 130577"/>
                  <a:gd name="connsiteY2" fmla="*/ 131787 h 130577"/>
                  <a:gd name="connsiteX3" fmla="*/ 132655 w 130577"/>
                  <a:gd name="connsiteY3" fmla="*/ 66634 h 130577"/>
                  <a:gd name="connsiteX4" fmla="*/ 67502 w 130577"/>
                  <a:gd name="connsiteY4" fmla="*/ 1481 h 130577"/>
                  <a:gd name="connsiteX5" fmla="*/ 66634 w 130577"/>
                  <a:gd name="connsiteY5" fmla="*/ 1481 h 130577"/>
                  <a:gd name="connsiteX6" fmla="*/ 1481 w 130577"/>
                  <a:gd name="connsiteY6" fmla="*/ 66634 h 13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77" h="130577">
                    <a:moveTo>
                      <a:pt x="1481" y="66634"/>
                    </a:moveTo>
                    <a:cubicBezTo>
                      <a:pt x="1481" y="102685"/>
                      <a:pt x="30582" y="131787"/>
                      <a:pt x="66634" y="131787"/>
                    </a:cubicBezTo>
                    <a:lnTo>
                      <a:pt x="67502" y="131787"/>
                    </a:lnTo>
                    <a:cubicBezTo>
                      <a:pt x="103553" y="131787"/>
                      <a:pt x="132655" y="102685"/>
                      <a:pt x="132655" y="66634"/>
                    </a:cubicBezTo>
                    <a:cubicBezTo>
                      <a:pt x="132655" y="30582"/>
                      <a:pt x="103553" y="1481"/>
                      <a:pt x="67502" y="1481"/>
                    </a:cubicBezTo>
                    <a:lnTo>
                      <a:pt x="66634" y="1481"/>
                    </a:lnTo>
                    <a:cubicBezTo>
                      <a:pt x="30582" y="1481"/>
                      <a:pt x="1481" y="30582"/>
                      <a:pt x="1481" y="66634"/>
                    </a:cubicBezTo>
                    <a:close/>
                  </a:path>
                </a:pathLst>
              </a:custGeom>
              <a:solidFill>
                <a:schemeClr val="tx1"/>
              </a:solidFill>
              <a:ln w="432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grpSp>
        <p:grpSp>
          <p:nvGrpSpPr>
            <p:cNvPr id="214" name="Group 213">
              <a:extLst>
                <a:ext uri="{FF2B5EF4-FFF2-40B4-BE49-F238E27FC236}">
                  <a16:creationId xmlns:a16="http://schemas.microsoft.com/office/drawing/2014/main" id="{52DDA35E-9E25-4542-8F63-B1F4DBDC3D08}"/>
                </a:ext>
              </a:extLst>
            </p:cNvPr>
            <p:cNvGrpSpPr/>
            <p:nvPr/>
          </p:nvGrpSpPr>
          <p:grpSpPr>
            <a:xfrm>
              <a:off x="6767963" y="4504105"/>
              <a:ext cx="485402" cy="373826"/>
              <a:chOff x="9129142" y="4231699"/>
              <a:chExt cx="524769" cy="450130"/>
            </a:xfrm>
          </p:grpSpPr>
          <p:grpSp>
            <p:nvGrpSpPr>
              <p:cNvPr id="215" name="management at scale" descr="management at scale">
                <a:extLst>
                  <a:ext uri="{FF2B5EF4-FFF2-40B4-BE49-F238E27FC236}">
                    <a16:creationId xmlns:a16="http://schemas.microsoft.com/office/drawing/2014/main" id="{E5269333-9614-4359-9270-92CCED52E5ED}"/>
                  </a:ext>
                </a:extLst>
              </p:cNvPr>
              <p:cNvGrpSpPr>
                <a:grpSpLocks noChangeAspect="1"/>
              </p:cNvGrpSpPr>
              <p:nvPr/>
            </p:nvGrpSpPr>
            <p:grpSpPr bwMode="auto">
              <a:xfrm flipH="1" flipV="1">
                <a:off x="9257032" y="4231699"/>
                <a:ext cx="396879" cy="401633"/>
                <a:chOff x="2844" y="774"/>
                <a:chExt cx="250" cy="253"/>
              </a:xfrm>
            </p:grpSpPr>
            <p:sp>
              <p:nvSpPr>
                <p:cNvPr id="219" name="AutoShape 27">
                  <a:extLst>
                    <a:ext uri="{FF2B5EF4-FFF2-40B4-BE49-F238E27FC236}">
                      <a16:creationId xmlns:a16="http://schemas.microsoft.com/office/drawing/2014/main" id="{C9943D24-9089-4928-A682-BA965338378F}"/>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220" name="Freeform 29">
                  <a:extLst>
                    <a:ext uri="{FF2B5EF4-FFF2-40B4-BE49-F238E27FC236}">
                      <a16:creationId xmlns:a16="http://schemas.microsoft.com/office/drawing/2014/main" id="{1E350BA4-CA20-4EB8-81C1-D538CB058729}"/>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221" name="Freeform 30">
                  <a:extLst>
                    <a:ext uri="{FF2B5EF4-FFF2-40B4-BE49-F238E27FC236}">
                      <a16:creationId xmlns:a16="http://schemas.microsoft.com/office/drawing/2014/main" id="{58A1322D-AB9A-419F-BCA4-6A2C1455B82E}"/>
                    </a:ext>
                  </a:extLst>
                </p:cNvPr>
                <p:cNvSpPr>
                  <a:spLocks/>
                </p:cNvSpPr>
                <p:nvPr/>
              </p:nvSpPr>
              <p:spPr bwMode="auto">
                <a:xfrm>
                  <a:off x="2946" y="970"/>
                  <a:ext cx="50"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222" name="Freeform 31">
                  <a:extLst>
                    <a:ext uri="{FF2B5EF4-FFF2-40B4-BE49-F238E27FC236}">
                      <a16:creationId xmlns:a16="http://schemas.microsoft.com/office/drawing/2014/main" id="{83DC83D5-024E-40D2-9EE0-8D5530E55DA6}"/>
                    </a:ext>
                  </a:extLst>
                </p:cNvPr>
                <p:cNvSpPr>
                  <a:spLocks/>
                </p:cNvSpPr>
                <p:nvPr/>
              </p:nvSpPr>
              <p:spPr bwMode="auto">
                <a:xfrm>
                  <a:off x="2849" y="872"/>
                  <a:ext cx="50"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grpSp>
          <p:grpSp>
            <p:nvGrpSpPr>
              <p:cNvPr id="216" name="person" descr="person">
                <a:extLst>
                  <a:ext uri="{FF2B5EF4-FFF2-40B4-BE49-F238E27FC236}">
                    <a16:creationId xmlns:a16="http://schemas.microsoft.com/office/drawing/2014/main" id="{348196ED-D057-489D-893D-CA05D795F90D}"/>
                  </a:ext>
                </a:extLst>
              </p:cNvPr>
              <p:cNvGrpSpPr/>
              <p:nvPr/>
            </p:nvGrpSpPr>
            <p:grpSpPr>
              <a:xfrm>
                <a:off x="9129142" y="4339601"/>
                <a:ext cx="271706" cy="342228"/>
                <a:chOff x="5522452" y="3368919"/>
                <a:chExt cx="224223" cy="282423"/>
              </a:xfrm>
            </p:grpSpPr>
            <p:sp>
              <p:nvSpPr>
                <p:cNvPr id="217" name="Freeform: Shape 216">
                  <a:extLst>
                    <a:ext uri="{FF2B5EF4-FFF2-40B4-BE49-F238E27FC236}">
                      <a16:creationId xmlns:a16="http://schemas.microsoft.com/office/drawing/2014/main" id="{256F4B7B-953E-4F12-BE78-4E1BB8E8F558}"/>
                    </a:ext>
                  </a:extLst>
                </p:cNvPr>
                <p:cNvSpPr/>
                <p:nvPr/>
              </p:nvSpPr>
              <p:spPr>
                <a:xfrm>
                  <a:off x="5573067" y="3368919"/>
                  <a:ext cx="121859"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218" name="Freeform: Shape 217">
                  <a:extLst>
                    <a:ext uri="{FF2B5EF4-FFF2-40B4-BE49-F238E27FC236}">
                      <a16:creationId xmlns:a16="http://schemas.microsoft.com/office/drawing/2014/main" id="{5AF9C0BD-1134-4D3B-8F7C-6768E9BE999D}"/>
                    </a:ext>
                  </a:extLst>
                </p:cNvPr>
                <p:cNvSpPr/>
                <p:nvPr/>
              </p:nvSpPr>
              <p:spPr>
                <a:xfrm>
                  <a:off x="5522452" y="3519435"/>
                  <a:ext cx="224223"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grpSp>
        </p:grpSp>
      </p:grpSp>
      <p:sp>
        <p:nvSpPr>
          <p:cNvPr id="2" name="Title 1">
            <a:extLst>
              <a:ext uri="{FF2B5EF4-FFF2-40B4-BE49-F238E27FC236}">
                <a16:creationId xmlns:a16="http://schemas.microsoft.com/office/drawing/2014/main" id="{81FF398A-1D4D-42DD-AD00-0FC531542096}"/>
              </a:ext>
            </a:extLst>
          </p:cNvPr>
          <p:cNvSpPr>
            <a:spLocks noGrp="1"/>
          </p:cNvSpPr>
          <p:nvPr>
            <p:ph type="title"/>
          </p:nvPr>
        </p:nvSpPr>
        <p:spPr/>
        <p:txBody>
          <a:bodyPr/>
          <a:lstStyle/>
          <a:p>
            <a:r>
              <a:rPr lang="en-US" sz="2700" noProof="0">
                <a:cs typeface="Segoe UI"/>
              </a:rPr>
              <a:t>Azure Migration </a:t>
            </a:r>
            <a:r>
              <a:rPr lang="en-US" sz="2700">
                <a:cs typeface="Segoe UI"/>
              </a:rPr>
              <a:t>and Modernization Program</a:t>
            </a:r>
            <a:r>
              <a:rPr lang="en-US" sz="2700" noProof="0">
                <a:cs typeface="Segoe UI"/>
              </a:rPr>
              <a:t> (</a:t>
            </a:r>
            <a:r>
              <a:rPr lang="en-US" sz="2700">
                <a:cs typeface="Segoe UI"/>
              </a:rPr>
              <a:t>AMMP</a:t>
            </a:r>
            <a:r>
              <a:rPr lang="en-US" sz="2700" noProof="0">
                <a:cs typeface="Segoe UI"/>
              </a:rPr>
              <a:t>)</a:t>
            </a:r>
            <a:endParaRPr lang="en-US" sz="2700">
              <a:cs typeface="Segoe UI"/>
            </a:endParaRPr>
          </a:p>
        </p:txBody>
      </p:sp>
    </p:spTree>
    <p:extLst>
      <p:ext uri="{BB962C8B-B14F-4D97-AF65-F5344CB8AC3E}">
        <p14:creationId xmlns:p14="http://schemas.microsoft.com/office/powerpoint/2010/main" val="84821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par>
                                <p:cTn id="8" presetID="42" presetClass="path" presetSubtype="0" decel="100000" fill="hold" grpId="1" nodeType="withEffect">
                                  <p:stCondLst>
                                    <p:cond delay="100"/>
                                  </p:stCondLst>
                                  <p:childTnLst>
                                    <p:animMotion origin="layout" path="M 1.45833E-6 4.81481E-6 L 1.45833E-6 0.01898 " pathEditMode="relative" rAng="0" ptsTypes="AA">
                                      <p:cBhvr>
                                        <p:cTn id="9" dur="700" spd="-100000" fill="hold"/>
                                        <p:tgtEl>
                                          <p:spTgt spid="111"/>
                                        </p:tgtEl>
                                        <p:attrNameLst>
                                          <p:attrName>ppt_x</p:attrName>
                                          <p:attrName>ppt_y</p:attrName>
                                        </p:attrNameLst>
                                      </p:cBhvr>
                                      <p:rCtr x="0" y="949"/>
                                    </p:animMotion>
                                  </p:childTnLst>
                                </p:cTn>
                              </p:par>
                              <p:par>
                                <p:cTn id="10" presetID="10" presetClass="entr" presetSubtype="0" fill="hold" nodeType="withEffect">
                                  <p:stCondLst>
                                    <p:cond delay="100"/>
                                  </p:stCondLst>
                                  <p:childTnLst>
                                    <p:set>
                                      <p:cBhvr>
                                        <p:cTn id="11" dur="1" fill="hold">
                                          <p:stCondLst>
                                            <p:cond delay="0"/>
                                          </p:stCondLst>
                                        </p:cTn>
                                        <p:tgtEl>
                                          <p:spTgt spid="126"/>
                                        </p:tgtEl>
                                        <p:attrNameLst>
                                          <p:attrName>style.visibility</p:attrName>
                                        </p:attrNameLst>
                                      </p:cBhvr>
                                      <p:to>
                                        <p:strVal val="visible"/>
                                      </p:to>
                                    </p:set>
                                    <p:animEffect transition="in" filter="fade">
                                      <p:cBhvr>
                                        <p:cTn id="12" dur="500"/>
                                        <p:tgtEl>
                                          <p:spTgt spid="126"/>
                                        </p:tgtEl>
                                      </p:cBhvr>
                                    </p:animEffect>
                                  </p:childTnLst>
                                </p:cTn>
                              </p:par>
                              <p:par>
                                <p:cTn id="13" presetID="42" presetClass="path" presetSubtype="0" decel="100000" fill="hold" nodeType="withEffect">
                                  <p:stCondLst>
                                    <p:cond delay="100"/>
                                  </p:stCondLst>
                                  <p:childTnLst>
                                    <p:animMotion origin="layout" path="M -2.08333E-6 1.48148E-6 L -2.08333E-6 0.03542 " pathEditMode="relative" rAng="0" ptsTypes="AA">
                                      <p:cBhvr>
                                        <p:cTn id="14" dur="500" spd="-100000" fill="hold"/>
                                        <p:tgtEl>
                                          <p:spTgt spid="126"/>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154"/>
                                        </p:tgtEl>
                                        <p:attrNameLst>
                                          <p:attrName>style.visibility</p:attrName>
                                        </p:attrNameLst>
                                      </p:cBhvr>
                                      <p:to>
                                        <p:strVal val="visible"/>
                                      </p:to>
                                    </p:set>
                                    <p:animEffect transition="in" filter="fade">
                                      <p:cBhvr>
                                        <p:cTn id="17" dur="500"/>
                                        <p:tgtEl>
                                          <p:spTgt spid="154"/>
                                        </p:tgtEl>
                                      </p:cBhvr>
                                    </p:animEffect>
                                  </p:childTnLst>
                                </p:cTn>
                              </p:par>
                              <p:par>
                                <p:cTn id="18" presetID="42" presetClass="path" presetSubtype="0" decel="100000" fill="hold" nodeType="withEffect">
                                  <p:stCondLst>
                                    <p:cond delay="200"/>
                                  </p:stCondLst>
                                  <p:childTnLst>
                                    <p:animMotion origin="layout" path="M 0 -4.81481E-6 L 0 0.03542 " pathEditMode="relative" rAng="0" ptsTypes="AA">
                                      <p:cBhvr>
                                        <p:cTn id="19" dur="500" spd="-100000" fill="hold"/>
                                        <p:tgtEl>
                                          <p:spTgt spid="154"/>
                                        </p:tgtEl>
                                        <p:attrNameLst>
                                          <p:attrName>ppt_x</p:attrName>
                                          <p:attrName>ppt_y</p:attrName>
                                        </p:attrNameLst>
                                      </p:cBhvr>
                                      <p:rCtr x="0" y="1759"/>
                                    </p:animMotion>
                                  </p:childTnLst>
                                </p:cTn>
                              </p:par>
                              <p:par>
                                <p:cTn id="20" presetID="10" presetClass="entr" presetSubtype="0" fill="hold" nodeType="withEffect">
                                  <p:stCondLst>
                                    <p:cond delay="300"/>
                                  </p:stCondLst>
                                  <p:childTnLst>
                                    <p:set>
                                      <p:cBhvr>
                                        <p:cTn id="21" dur="1" fill="hold">
                                          <p:stCondLst>
                                            <p:cond delay="0"/>
                                          </p:stCondLst>
                                        </p:cTn>
                                        <p:tgtEl>
                                          <p:spTgt spid="209"/>
                                        </p:tgtEl>
                                        <p:attrNameLst>
                                          <p:attrName>style.visibility</p:attrName>
                                        </p:attrNameLst>
                                      </p:cBhvr>
                                      <p:to>
                                        <p:strVal val="visible"/>
                                      </p:to>
                                    </p:set>
                                    <p:animEffect transition="in" filter="fade">
                                      <p:cBhvr>
                                        <p:cTn id="22" dur="500"/>
                                        <p:tgtEl>
                                          <p:spTgt spid="209"/>
                                        </p:tgtEl>
                                      </p:cBhvr>
                                    </p:animEffect>
                                  </p:childTnLst>
                                </p:cTn>
                              </p:par>
                              <p:par>
                                <p:cTn id="23" presetID="42" presetClass="path" presetSubtype="0" decel="100000" fill="hold" nodeType="withEffect">
                                  <p:stCondLst>
                                    <p:cond delay="300"/>
                                  </p:stCondLst>
                                  <p:childTnLst>
                                    <p:animMotion origin="layout" path="M 5E-6 -2.59259E-6 L 5E-6 0.03542 " pathEditMode="relative" rAng="0" ptsTypes="AA">
                                      <p:cBhvr>
                                        <p:cTn id="24" dur="500" spd="-100000" fill="hold"/>
                                        <p:tgtEl>
                                          <p:spTgt spid="209"/>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08"/>
                                        </p:tgtEl>
                                        <p:attrNameLst>
                                          <p:attrName>style.visibility</p:attrName>
                                        </p:attrNameLst>
                                      </p:cBhvr>
                                      <p:to>
                                        <p:strVal val="visible"/>
                                      </p:to>
                                    </p:set>
                                    <p:animEffect transition="in" filter="fade">
                                      <p:cBhvr>
                                        <p:cTn id="27" dur="500"/>
                                        <p:tgtEl>
                                          <p:spTgt spid="108"/>
                                        </p:tgtEl>
                                      </p:cBhvr>
                                    </p:animEffect>
                                  </p:childTnLst>
                                </p:cTn>
                              </p:par>
                              <p:par>
                                <p:cTn id="28" presetID="42" presetClass="path" presetSubtype="0" decel="100000" fill="hold" grpId="1" nodeType="withEffect">
                                  <p:stCondLst>
                                    <p:cond delay="100"/>
                                  </p:stCondLst>
                                  <p:childTnLst>
                                    <p:animMotion origin="layout" path="M 1.45833E-6 4.81481E-6 L 1.45833E-6 0.01898 " pathEditMode="relative" rAng="0" ptsTypes="AA">
                                      <p:cBhvr>
                                        <p:cTn id="29" dur="700" spd="-100000" fill="hold"/>
                                        <p:tgtEl>
                                          <p:spTgt spid="108"/>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1" grpId="1"/>
      <p:bldP spid="108" grpId="0"/>
      <p:bldP spid="108"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p:txBody>
          <a:bodyPr/>
          <a:lstStyle/>
          <a:p>
            <a:r>
              <a:rPr lang="en-US" noProof="0" dirty="0"/>
              <a:t>Next steps - resources </a:t>
            </a:r>
            <a:endParaRPr lang="en-US" dirty="0"/>
          </a:p>
        </p:txBody>
      </p:sp>
    </p:spTree>
    <p:extLst>
      <p:ext uri="{BB962C8B-B14F-4D97-AF65-F5344CB8AC3E}">
        <p14:creationId xmlns:p14="http://schemas.microsoft.com/office/powerpoint/2010/main" val="139509377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3E114-3FB9-4A96-A19E-F745C5297E67}"/>
              </a:ext>
            </a:extLst>
          </p:cNvPr>
          <p:cNvSpPr>
            <a:spLocks noGrp="1"/>
          </p:cNvSpPr>
          <p:nvPr>
            <p:ph type="title"/>
          </p:nvPr>
        </p:nvSpPr>
        <p:spPr/>
        <p:txBody>
          <a:bodyPr/>
          <a:lstStyle/>
          <a:p>
            <a:r>
              <a:rPr lang="en-US" dirty="0"/>
              <a:t>Resources  </a:t>
            </a:r>
          </a:p>
        </p:txBody>
      </p:sp>
      <p:sp>
        <p:nvSpPr>
          <p:cNvPr id="3" name="TextBox 2">
            <a:extLst>
              <a:ext uri="{FF2B5EF4-FFF2-40B4-BE49-F238E27FC236}">
                <a16:creationId xmlns:a16="http://schemas.microsoft.com/office/drawing/2014/main" id="{C142DCE5-5D6C-4E1D-B8B8-140C0D8F491E}"/>
              </a:ext>
            </a:extLst>
          </p:cNvPr>
          <p:cNvSpPr txBox="1"/>
          <p:nvPr/>
        </p:nvSpPr>
        <p:spPr>
          <a:xfrm>
            <a:off x="1011580" y="5544017"/>
            <a:ext cx="2898982" cy="499482"/>
          </a:xfrm>
          <a:prstGeom prst="rect">
            <a:avLst/>
          </a:prstGeom>
          <a:noFill/>
        </p:spPr>
        <p:txBody>
          <a:bodyPr wrap="square" lIns="0" tIns="0" rIns="0" bIns="0" rtlCol="0">
            <a:spAutoFit/>
          </a:bodyPr>
          <a:lstStyle/>
          <a:p>
            <a:pPr algn="ctr">
              <a:defRPr/>
            </a:pPr>
            <a:r>
              <a:rPr lang="en-US" dirty="0">
                <a:latin typeface="Segoe UI Semibold" panose="020B0702040204020203" pitchFamily="34" charset="0"/>
                <a:cs typeface="Segoe UI Semibold" panose="020B0702040204020203" pitchFamily="34" charset="0"/>
              </a:rPr>
              <a:t>Find consulting services</a:t>
            </a:r>
          </a:p>
          <a:p>
            <a:pPr algn="ctr"/>
            <a:r>
              <a:rPr lang="en-US" dirty="0">
                <a:solidFill>
                  <a:srgbClr val="000000"/>
                </a:solidFill>
                <a:ea typeface="Segoe UI" pitchFamily="34" charset="0"/>
                <a:cs typeface="Segoe UI"/>
                <a:hlinkClick r:id="rId3"/>
              </a:rPr>
              <a:t>Microsoft Consulting Services</a:t>
            </a:r>
            <a:endParaRPr lang="en-US" dirty="0">
              <a:solidFill>
                <a:srgbClr val="000000"/>
              </a:solidFill>
              <a:ea typeface="Segoe UI" pitchFamily="34" charset="0"/>
              <a:cs typeface="Segoe UI"/>
            </a:endParaRPr>
          </a:p>
        </p:txBody>
      </p:sp>
      <p:sp>
        <p:nvSpPr>
          <p:cNvPr id="10" name="TextBox 9">
            <a:extLst>
              <a:ext uri="{FF2B5EF4-FFF2-40B4-BE49-F238E27FC236}">
                <a16:creationId xmlns:a16="http://schemas.microsoft.com/office/drawing/2014/main" id="{2AF3050C-6A71-43DF-B6BE-D4BA67270E2E}"/>
              </a:ext>
            </a:extLst>
          </p:cNvPr>
          <p:cNvSpPr txBox="1"/>
          <p:nvPr/>
        </p:nvSpPr>
        <p:spPr>
          <a:xfrm>
            <a:off x="4615943" y="5544017"/>
            <a:ext cx="2960113" cy="499482"/>
          </a:xfrm>
          <a:prstGeom prst="rect">
            <a:avLst/>
          </a:prstGeom>
          <a:noFill/>
        </p:spPr>
        <p:txBody>
          <a:bodyPr wrap="square" lIns="0" tIns="0" rIns="0" bIns="0" rtlCol="0">
            <a:spAutoFit/>
          </a:bodyPr>
          <a:lstStyle/>
          <a:p>
            <a:pPr algn="ctr">
              <a:defRPr/>
            </a:pPr>
            <a:r>
              <a:rPr lang="en-US" dirty="0">
                <a:latin typeface="Segoe UI Semibold" panose="020B0702040204020203" pitchFamily="34" charset="0"/>
                <a:cs typeface="Segoe UI Semibold" panose="020B0702040204020203" pitchFamily="34" charset="0"/>
              </a:rPr>
              <a:t>Complete learning module</a:t>
            </a:r>
          </a:p>
          <a:p>
            <a:pPr algn="ctr"/>
            <a:r>
              <a:rPr lang="en-US" dirty="0">
                <a:solidFill>
                  <a:srgbClr val="000000"/>
                </a:solidFill>
                <a:ea typeface="Segoe UI" pitchFamily="34" charset="0"/>
                <a:cs typeface="Segoe UI" pitchFamily="34" charset="0"/>
                <a:hlinkClick r:id="rId4"/>
              </a:rPr>
              <a:t>Microsoft Learn</a:t>
            </a:r>
            <a:endParaRPr lang="en-US" dirty="0">
              <a:solidFill>
                <a:srgbClr val="000000"/>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DE95D0C1-5784-470E-A050-E7DE42F11EF7}"/>
              </a:ext>
            </a:extLst>
          </p:cNvPr>
          <p:cNvSpPr/>
          <p:nvPr/>
        </p:nvSpPr>
        <p:spPr bwMode="auto">
          <a:xfrm>
            <a:off x="1900178" y="4173895"/>
            <a:ext cx="1132240" cy="1132240"/>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8" name="Oval 17">
            <a:extLst>
              <a:ext uri="{FF2B5EF4-FFF2-40B4-BE49-F238E27FC236}">
                <a16:creationId xmlns:a16="http://schemas.microsoft.com/office/drawing/2014/main" id="{CB5B0CC1-4F4D-4DC7-84A2-F24E882156CC}"/>
              </a:ext>
            </a:extLst>
          </p:cNvPr>
          <p:cNvSpPr/>
          <p:nvPr/>
        </p:nvSpPr>
        <p:spPr bwMode="auto">
          <a:xfrm>
            <a:off x="5529881" y="4173895"/>
            <a:ext cx="1132240" cy="1132240"/>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9" name="Oval 8">
            <a:extLst>
              <a:ext uri="{FF2B5EF4-FFF2-40B4-BE49-F238E27FC236}">
                <a16:creationId xmlns:a16="http://schemas.microsoft.com/office/drawing/2014/main" id="{9CBB58D7-DBF2-4006-A388-E1D063E194C6}"/>
              </a:ext>
            </a:extLst>
          </p:cNvPr>
          <p:cNvSpPr/>
          <p:nvPr/>
        </p:nvSpPr>
        <p:spPr bwMode="auto">
          <a:xfrm>
            <a:off x="5529881" y="1460265"/>
            <a:ext cx="1132240" cy="1132240"/>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6" name="TextBox 5">
            <a:extLst>
              <a:ext uri="{FF2B5EF4-FFF2-40B4-BE49-F238E27FC236}">
                <a16:creationId xmlns:a16="http://schemas.microsoft.com/office/drawing/2014/main" id="{67E64699-FEA7-47F3-8581-463703D60C45}"/>
              </a:ext>
            </a:extLst>
          </p:cNvPr>
          <p:cNvSpPr txBox="1"/>
          <p:nvPr/>
        </p:nvSpPr>
        <p:spPr>
          <a:xfrm>
            <a:off x="4584169" y="2778940"/>
            <a:ext cx="2898982" cy="749223"/>
          </a:xfrm>
          <a:prstGeom prst="rect">
            <a:avLst/>
          </a:prstGeom>
          <a:noFill/>
        </p:spPr>
        <p:txBody>
          <a:bodyPr wrap="square" lIns="0" tIns="0" rIns="0" bIns="0" rtlCol="0">
            <a:spAutoFit/>
          </a:bodyPr>
          <a:lstStyle/>
          <a:p>
            <a:pPr algn="ctr">
              <a:defRPr/>
            </a:pPr>
            <a:r>
              <a:rPr lang="en-US" dirty="0">
                <a:latin typeface="Segoe UI Semibold" panose="020B0702040204020203" pitchFamily="34" charset="0"/>
                <a:cs typeface="Segoe UI Semibold" panose="020B0702040204020203" pitchFamily="34" charset="0"/>
              </a:rPr>
              <a:t>Take an assessment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2"/>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https://aka.ms/adopt/</a:t>
            </a:r>
            <a:br>
              <a:rPr kumimoji="0" lang="en-US" b="0" i="0" u="none" strike="noStrike" kern="1200" cap="none" spc="0" normalizeH="0" baseline="0" noProof="0" dirty="0">
                <a:ln>
                  <a:noFill/>
                </a:ln>
                <a:solidFill>
                  <a:schemeClr val="tx2"/>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br>
            <a:r>
              <a:rPr kumimoji="0" lang="en-US" b="0" i="0" u="none" strike="noStrike" kern="1200" cap="none" spc="0" normalizeH="0" baseline="0" noProof="0" dirty="0">
                <a:ln>
                  <a:noFill/>
                </a:ln>
                <a:solidFill>
                  <a:schemeClr val="tx2"/>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assess</a:t>
            </a:r>
            <a:r>
              <a:rPr kumimoji="0" lang="en-US" b="0" i="0" u="none" strike="noStrike" kern="1200" cap="none" spc="0" normalizeH="0" baseline="0" noProof="0" dirty="0">
                <a:ln>
                  <a:noFill/>
                </a:ln>
                <a:solidFill>
                  <a:schemeClr val="tx2"/>
                </a:solidFill>
                <a:effectLst/>
                <a:uLnTx/>
                <a:uFillTx/>
                <a:latin typeface="Segoe UI"/>
                <a:ea typeface="+mn-ea"/>
                <a:cs typeface="+mn-cs"/>
              </a:rPr>
              <a:t> </a:t>
            </a:r>
          </a:p>
        </p:txBody>
      </p:sp>
      <p:sp>
        <p:nvSpPr>
          <p:cNvPr id="13" name="TextBox 12">
            <a:extLst>
              <a:ext uri="{FF2B5EF4-FFF2-40B4-BE49-F238E27FC236}">
                <a16:creationId xmlns:a16="http://schemas.microsoft.com/office/drawing/2014/main" id="{2F8E5085-D6E0-4D6A-BCD2-7F25701AF055}"/>
              </a:ext>
            </a:extLst>
          </p:cNvPr>
          <p:cNvSpPr txBox="1"/>
          <p:nvPr/>
        </p:nvSpPr>
        <p:spPr>
          <a:xfrm>
            <a:off x="1011580" y="2778940"/>
            <a:ext cx="2898982" cy="74922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Find a partner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gradFill>
                  <a:gsLst>
                    <a:gs pos="2917">
                      <a:schemeClr val="accent2"/>
                    </a:gs>
                    <a:gs pos="30000">
                      <a:schemeClr val="accent2"/>
                    </a:gs>
                  </a:gsLst>
                  <a:lin ang="5400000" scaled="0"/>
                </a:gradFill>
                <a:effectLst/>
                <a:uLnTx/>
                <a:uFillTx/>
                <a:latin typeface="Segoe UI"/>
                <a:ea typeface="+mn-ea"/>
                <a:cs typeface="+mn-cs"/>
                <a:hlinkClick r:id="rId6"/>
              </a:rPr>
              <a:t>https://aka.ms/adopt/</a:t>
            </a:r>
            <a:br>
              <a:rPr kumimoji="0" lang="en-US" b="0" i="0" u="none" strike="noStrike" kern="1200" cap="none" spc="0" normalizeH="0" baseline="0" noProof="0" dirty="0">
                <a:ln>
                  <a:noFill/>
                </a:ln>
                <a:gradFill>
                  <a:gsLst>
                    <a:gs pos="2917">
                      <a:schemeClr val="accent2"/>
                    </a:gs>
                    <a:gs pos="30000">
                      <a:schemeClr val="accent2"/>
                    </a:gs>
                  </a:gsLst>
                  <a:lin ang="5400000" scaled="0"/>
                </a:gradFill>
                <a:effectLst/>
                <a:uLnTx/>
                <a:uFillTx/>
                <a:latin typeface="Segoe UI"/>
                <a:ea typeface="+mn-ea"/>
                <a:cs typeface="+mn-cs"/>
                <a:hlinkClick r:id="rId6"/>
              </a:rPr>
            </a:br>
            <a:r>
              <a:rPr kumimoji="0" lang="en-US" b="0" i="0" u="none" strike="noStrike" kern="1200" cap="none" spc="0" normalizeH="0" baseline="0" noProof="0" dirty="0" err="1">
                <a:ln>
                  <a:noFill/>
                </a:ln>
                <a:gradFill>
                  <a:gsLst>
                    <a:gs pos="2917">
                      <a:schemeClr val="accent2"/>
                    </a:gs>
                    <a:gs pos="30000">
                      <a:schemeClr val="accent2"/>
                    </a:gs>
                  </a:gsLst>
                  <a:lin ang="5400000" scaled="0"/>
                </a:gradFill>
                <a:effectLst/>
                <a:uLnTx/>
                <a:uFillTx/>
                <a:latin typeface="Segoe UI"/>
                <a:ea typeface="+mn-ea"/>
                <a:cs typeface="+mn-cs"/>
                <a:hlinkClick r:id="rId6"/>
              </a:rPr>
              <a:t>findapartner</a:t>
            </a:r>
            <a:endParaRPr kumimoji="0" lang="en-US" b="0" i="0" u="none" strike="noStrike" kern="1200" cap="none" spc="0" normalizeH="0" baseline="0" noProof="0" dirty="0">
              <a:ln>
                <a:noFill/>
              </a:ln>
              <a:gradFill>
                <a:gsLst>
                  <a:gs pos="2917">
                    <a:schemeClr val="accent2"/>
                  </a:gs>
                  <a:gs pos="30000">
                    <a:schemeClr val="accent2"/>
                  </a:gs>
                </a:gsLst>
                <a:lin ang="5400000" scaled="0"/>
              </a:gradFill>
              <a:effectLst/>
              <a:uLnTx/>
              <a:uFillTx/>
              <a:latin typeface="Segoe UI"/>
              <a:ea typeface="+mn-ea"/>
              <a:cs typeface="+mn-cs"/>
            </a:endParaRPr>
          </a:p>
        </p:txBody>
      </p:sp>
      <p:sp>
        <p:nvSpPr>
          <p:cNvPr id="28" name="Oval 27">
            <a:extLst>
              <a:ext uri="{FF2B5EF4-FFF2-40B4-BE49-F238E27FC236}">
                <a16:creationId xmlns:a16="http://schemas.microsoft.com/office/drawing/2014/main" id="{5165B6B0-9320-416E-9951-3557D39E278F}"/>
              </a:ext>
            </a:extLst>
          </p:cNvPr>
          <p:cNvSpPr/>
          <p:nvPr/>
        </p:nvSpPr>
        <p:spPr bwMode="auto">
          <a:xfrm>
            <a:off x="1900178" y="1460265"/>
            <a:ext cx="1132240" cy="1132240"/>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F1013BD4-2EAA-4ED4-ACED-51F7F3E01A4D}"/>
              </a:ext>
            </a:extLst>
          </p:cNvPr>
          <p:cNvSpPr txBox="1"/>
          <p:nvPr/>
        </p:nvSpPr>
        <p:spPr>
          <a:xfrm>
            <a:off x="8276212" y="2778940"/>
            <a:ext cx="2898982" cy="749223"/>
          </a:xfrm>
          <a:prstGeom prst="rect">
            <a:avLst/>
          </a:prstGeom>
          <a:noFill/>
        </p:spPr>
        <p:txBody>
          <a:bodyPr wrap="square" lIns="0" tIns="0" rIns="0" bIns="0" rtlCol="0">
            <a:spAutoFit/>
          </a:bodyPr>
          <a:lstStyle/>
          <a:p>
            <a:pPr algn="ctr">
              <a:defRPr/>
            </a:pPr>
            <a:r>
              <a:rPr lang="en-US" dirty="0">
                <a:latin typeface="Segoe UI Semibold" panose="020B0702040204020203" pitchFamily="34" charset="0"/>
                <a:cs typeface="Segoe UI Semibold" panose="020B0702040204020203" pitchFamily="34" charset="0"/>
              </a:rPr>
              <a:t>Read documentation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2"/>
                </a:solidFill>
                <a:effectLst/>
                <a:uLnTx/>
                <a:uFillTx/>
                <a:latin typeface="Segoe UI"/>
                <a:ea typeface="+mn-ea"/>
                <a:cs typeface="+mn-cs"/>
                <a:hlinkClick r:id="rId7">
                  <a:extLst>
                    <a:ext uri="{A12FA001-AC4F-418D-AE19-62706E023703}">
                      <ahyp:hlinkClr xmlns:ahyp="http://schemas.microsoft.com/office/drawing/2018/hyperlinkcolor" val="tx"/>
                    </a:ext>
                  </a:extLst>
                </a:hlinkClick>
              </a:rPr>
              <a:t>https://aka.ms/adopt/</a:t>
            </a:r>
            <a:br>
              <a:rPr kumimoji="0" lang="en-US" b="0" i="0" u="none" strike="noStrike" kern="1200" cap="none" spc="0" normalizeH="0" baseline="0" noProof="0" dirty="0">
                <a:ln>
                  <a:noFill/>
                </a:ln>
                <a:solidFill>
                  <a:schemeClr val="tx2"/>
                </a:solidFill>
                <a:effectLst/>
                <a:uLnTx/>
                <a:uFillTx/>
                <a:latin typeface="Segoe UI"/>
                <a:ea typeface="+mn-ea"/>
                <a:cs typeface="+mn-cs"/>
                <a:hlinkClick r:id="rId7">
                  <a:extLst>
                    <a:ext uri="{A12FA001-AC4F-418D-AE19-62706E023703}">
                      <ahyp:hlinkClr xmlns:ahyp="http://schemas.microsoft.com/office/drawing/2018/hyperlinkcolor" val="tx"/>
                    </a:ext>
                  </a:extLst>
                </a:hlinkClick>
              </a:rPr>
            </a:br>
            <a:r>
              <a:rPr kumimoji="0" lang="en-US" b="0" i="0" u="none" strike="noStrike" kern="1200" cap="none" spc="0" normalizeH="0" baseline="0" noProof="0" dirty="0">
                <a:ln>
                  <a:noFill/>
                </a:ln>
                <a:solidFill>
                  <a:schemeClr val="tx2"/>
                </a:solidFill>
                <a:effectLst/>
                <a:uLnTx/>
                <a:uFillTx/>
                <a:latin typeface="Segoe UI"/>
                <a:ea typeface="+mn-ea"/>
                <a:cs typeface="+mn-cs"/>
                <a:hlinkClick r:id="rId7">
                  <a:extLst>
                    <a:ext uri="{A12FA001-AC4F-418D-AE19-62706E023703}">
                      <ahyp:hlinkClr xmlns:ahyp="http://schemas.microsoft.com/office/drawing/2018/hyperlinkcolor" val="tx"/>
                    </a:ext>
                  </a:extLst>
                </a:hlinkClick>
              </a:rPr>
              <a:t>overview</a:t>
            </a:r>
            <a:endParaRPr kumimoji="0" lang="en-US" b="0" i="0" u="none" strike="noStrike" kern="1200" cap="none" spc="0" normalizeH="0" baseline="0" noProof="0" dirty="0">
              <a:ln>
                <a:noFill/>
              </a:ln>
              <a:solidFill>
                <a:schemeClr val="tx2"/>
              </a:solidFill>
              <a:effectLst/>
              <a:uLnTx/>
              <a:uFillTx/>
              <a:latin typeface="Segoe UI"/>
              <a:ea typeface="+mn-ea"/>
              <a:cs typeface="+mn-cs"/>
            </a:endParaRPr>
          </a:p>
        </p:txBody>
      </p:sp>
      <p:sp>
        <p:nvSpPr>
          <p:cNvPr id="29" name="Oval 28">
            <a:extLst>
              <a:ext uri="{FF2B5EF4-FFF2-40B4-BE49-F238E27FC236}">
                <a16:creationId xmlns:a16="http://schemas.microsoft.com/office/drawing/2014/main" id="{9A578768-973A-4CDC-AE5E-358E5C47F772}"/>
              </a:ext>
            </a:extLst>
          </p:cNvPr>
          <p:cNvSpPr/>
          <p:nvPr/>
        </p:nvSpPr>
        <p:spPr bwMode="auto">
          <a:xfrm>
            <a:off x="9159583" y="1460265"/>
            <a:ext cx="1132240" cy="1132240"/>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63" name="Group 62">
            <a:extLst>
              <a:ext uri="{FF2B5EF4-FFF2-40B4-BE49-F238E27FC236}">
                <a16:creationId xmlns:a16="http://schemas.microsoft.com/office/drawing/2014/main" id="{7F65DB06-8B74-48BB-8606-FF5FA6392873}"/>
              </a:ext>
            </a:extLst>
          </p:cNvPr>
          <p:cNvGrpSpPr/>
          <p:nvPr/>
        </p:nvGrpSpPr>
        <p:grpSpPr>
          <a:xfrm>
            <a:off x="2193778" y="1754734"/>
            <a:ext cx="536732" cy="535301"/>
            <a:chOff x="1657350" y="1880536"/>
            <a:chExt cx="595313" cy="593726"/>
          </a:xfrm>
        </p:grpSpPr>
        <p:sp>
          <p:nvSpPr>
            <p:cNvPr id="7" name="AutoShape 3">
              <a:extLst>
                <a:ext uri="{FF2B5EF4-FFF2-40B4-BE49-F238E27FC236}">
                  <a16:creationId xmlns:a16="http://schemas.microsoft.com/office/drawing/2014/main" id="{B90E7C70-FAAE-421E-83F4-CFE3497D0787}"/>
                </a:ext>
              </a:extLst>
            </p:cNvPr>
            <p:cNvSpPr>
              <a:spLocks noChangeAspect="1" noChangeArrowheads="1" noTextEdit="1"/>
            </p:cNvSpPr>
            <p:nvPr/>
          </p:nvSpPr>
          <p:spPr bwMode="auto">
            <a:xfrm>
              <a:off x="1657350" y="1880536"/>
              <a:ext cx="595313"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Oval 5">
              <a:extLst>
                <a:ext uri="{FF2B5EF4-FFF2-40B4-BE49-F238E27FC236}">
                  <a16:creationId xmlns:a16="http://schemas.microsoft.com/office/drawing/2014/main" id="{E383D935-D25B-4DF5-9134-B4271B78D048}"/>
                </a:ext>
              </a:extLst>
            </p:cNvPr>
            <p:cNvSpPr>
              <a:spLocks noChangeArrowheads="1"/>
            </p:cNvSpPr>
            <p:nvPr/>
          </p:nvSpPr>
          <p:spPr bwMode="auto">
            <a:xfrm>
              <a:off x="2019300" y="1880536"/>
              <a:ext cx="168275" cy="166688"/>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6">
              <a:extLst>
                <a:ext uri="{FF2B5EF4-FFF2-40B4-BE49-F238E27FC236}">
                  <a16:creationId xmlns:a16="http://schemas.microsoft.com/office/drawing/2014/main" id="{16F588EF-265E-41DA-ABD8-5FB1BCAC6765}"/>
                </a:ext>
              </a:extLst>
            </p:cNvPr>
            <p:cNvSpPr>
              <a:spLocks noChangeArrowheads="1"/>
            </p:cNvSpPr>
            <p:nvPr/>
          </p:nvSpPr>
          <p:spPr bwMode="auto">
            <a:xfrm>
              <a:off x="1722438" y="2102786"/>
              <a:ext cx="168275" cy="1682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20C03351-1CDE-48C6-BBD7-26C3487ADA39}"/>
                </a:ext>
              </a:extLst>
            </p:cNvPr>
            <p:cNvSpPr>
              <a:spLocks/>
            </p:cNvSpPr>
            <p:nvPr/>
          </p:nvSpPr>
          <p:spPr bwMode="auto">
            <a:xfrm>
              <a:off x="1657350" y="2307574"/>
              <a:ext cx="296863" cy="166688"/>
            </a:xfrm>
            <a:custGeom>
              <a:avLst/>
              <a:gdLst>
                <a:gd name="T0" fmla="*/ 342 w 683"/>
                <a:gd name="T1" fmla="*/ 0 h 384"/>
                <a:gd name="T2" fmla="*/ 342 w 683"/>
                <a:gd name="T3" fmla="*/ 0 h 384"/>
                <a:gd name="T4" fmla="*/ 683 w 683"/>
                <a:gd name="T5" fmla="*/ 341 h 384"/>
                <a:gd name="T6" fmla="*/ 683 w 683"/>
                <a:gd name="T7" fmla="*/ 384 h 384"/>
                <a:gd name="T8" fmla="*/ 0 w 683"/>
                <a:gd name="T9" fmla="*/ 384 h 384"/>
                <a:gd name="T10" fmla="*/ 0 w 683"/>
                <a:gd name="T11" fmla="*/ 341 h 384"/>
                <a:gd name="T12" fmla="*/ 342 w 683"/>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683" h="384">
                  <a:moveTo>
                    <a:pt x="342" y="0"/>
                  </a:moveTo>
                  <a:cubicBezTo>
                    <a:pt x="342" y="0"/>
                    <a:pt x="342" y="0"/>
                    <a:pt x="342" y="0"/>
                  </a:cubicBezTo>
                  <a:cubicBezTo>
                    <a:pt x="530" y="0"/>
                    <a:pt x="683" y="153"/>
                    <a:pt x="683" y="341"/>
                  </a:cubicBezTo>
                  <a:cubicBezTo>
                    <a:pt x="683" y="384"/>
                    <a:pt x="683" y="384"/>
                    <a:pt x="683" y="384"/>
                  </a:cubicBezTo>
                  <a:cubicBezTo>
                    <a:pt x="0" y="384"/>
                    <a:pt x="0" y="384"/>
                    <a:pt x="0" y="384"/>
                  </a:cubicBezTo>
                  <a:cubicBezTo>
                    <a:pt x="0" y="341"/>
                    <a:pt x="0" y="341"/>
                    <a:pt x="0" y="341"/>
                  </a:cubicBezTo>
                  <a:cubicBezTo>
                    <a:pt x="0" y="153"/>
                    <a:pt x="153" y="0"/>
                    <a:pt x="342"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92D563F0-AF99-4EBD-845F-65C75971A74E}"/>
                </a:ext>
              </a:extLst>
            </p:cNvPr>
            <p:cNvSpPr>
              <a:spLocks/>
            </p:cNvSpPr>
            <p:nvPr/>
          </p:nvSpPr>
          <p:spPr bwMode="auto">
            <a:xfrm>
              <a:off x="1954213" y="2085324"/>
              <a:ext cx="298450" cy="166688"/>
            </a:xfrm>
            <a:custGeom>
              <a:avLst/>
              <a:gdLst>
                <a:gd name="T0" fmla="*/ 341 w 683"/>
                <a:gd name="T1" fmla="*/ 0 h 384"/>
                <a:gd name="T2" fmla="*/ 341 w 683"/>
                <a:gd name="T3" fmla="*/ 0 h 384"/>
                <a:gd name="T4" fmla="*/ 683 w 683"/>
                <a:gd name="T5" fmla="*/ 341 h 384"/>
                <a:gd name="T6" fmla="*/ 683 w 683"/>
                <a:gd name="T7" fmla="*/ 384 h 384"/>
                <a:gd name="T8" fmla="*/ 0 w 683"/>
                <a:gd name="T9" fmla="*/ 384 h 384"/>
                <a:gd name="T10" fmla="*/ 0 w 683"/>
                <a:gd name="T11" fmla="*/ 341 h 384"/>
                <a:gd name="T12" fmla="*/ 341 w 683"/>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683" h="384">
                  <a:moveTo>
                    <a:pt x="341" y="0"/>
                  </a:moveTo>
                  <a:cubicBezTo>
                    <a:pt x="341" y="0"/>
                    <a:pt x="341" y="0"/>
                    <a:pt x="341" y="0"/>
                  </a:cubicBezTo>
                  <a:cubicBezTo>
                    <a:pt x="530" y="0"/>
                    <a:pt x="683" y="153"/>
                    <a:pt x="683" y="341"/>
                  </a:cubicBezTo>
                  <a:cubicBezTo>
                    <a:pt x="683" y="384"/>
                    <a:pt x="683" y="384"/>
                    <a:pt x="683" y="384"/>
                  </a:cubicBezTo>
                  <a:cubicBezTo>
                    <a:pt x="0" y="384"/>
                    <a:pt x="0" y="384"/>
                    <a:pt x="0" y="384"/>
                  </a:cubicBezTo>
                  <a:cubicBezTo>
                    <a:pt x="0" y="341"/>
                    <a:pt x="0" y="341"/>
                    <a:pt x="0" y="341"/>
                  </a:cubicBezTo>
                  <a:cubicBezTo>
                    <a:pt x="0" y="153"/>
                    <a:pt x="153" y="0"/>
                    <a:pt x="34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0" name="Group 59">
            <a:extLst>
              <a:ext uri="{FF2B5EF4-FFF2-40B4-BE49-F238E27FC236}">
                <a16:creationId xmlns:a16="http://schemas.microsoft.com/office/drawing/2014/main" id="{00EE9CA9-CDC2-4359-BE68-E10E545E27C0}"/>
              </a:ext>
            </a:extLst>
          </p:cNvPr>
          <p:cNvGrpSpPr/>
          <p:nvPr/>
        </p:nvGrpSpPr>
        <p:grpSpPr>
          <a:xfrm>
            <a:off x="5912081" y="1775787"/>
            <a:ext cx="367839" cy="535300"/>
            <a:chOff x="5722938" y="1938338"/>
            <a:chExt cx="407987" cy="593725"/>
          </a:xfrm>
        </p:grpSpPr>
        <p:sp>
          <p:nvSpPr>
            <p:cNvPr id="17" name="AutoShape 10">
              <a:extLst>
                <a:ext uri="{FF2B5EF4-FFF2-40B4-BE49-F238E27FC236}">
                  <a16:creationId xmlns:a16="http://schemas.microsoft.com/office/drawing/2014/main" id="{76B14938-4ABC-4F11-A6DC-E28E19C5AB09}"/>
                </a:ext>
              </a:extLst>
            </p:cNvPr>
            <p:cNvSpPr>
              <a:spLocks noChangeAspect="1" noChangeArrowheads="1" noTextEdit="1"/>
            </p:cNvSpPr>
            <p:nvPr/>
          </p:nvSpPr>
          <p:spPr bwMode="auto">
            <a:xfrm>
              <a:off x="5722938" y="1938338"/>
              <a:ext cx="40798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2">
              <a:extLst>
                <a:ext uri="{FF2B5EF4-FFF2-40B4-BE49-F238E27FC236}">
                  <a16:creationId xmlns:a16="http://schemas.microsoft.com/office/drawing/2014/main" id="{6AB65E22-DA5B-4ED2-ABCF-21C56CFCE3C4}"/>
                </a:ext>
              </a:extLst>
            </p:cNvPr>
            <p:cNvSpPr>
              <a:spLocks noChangeArrowheads="1"/>
            </p:cNvSpPr>
            <p:nvPr/>
          </p:nvSpPr>
          <p:spPr bwMode="auto">
            <a:xfrm>
              <a:off x="5722938" y="1938338"/>
              <a:ext cx="407987" cy="5937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3">
              <a:extLst>
                <a:ext uri="{FF2B5EF4-FFF2-40B4-BE49-F238E27FC236}">
                  <a16:creationId xmlns:a16="http://schemas.microsoft.com/office/drawing/2014/main" id="{C2441A40-096D-4694-B0F2-FB2AF3B116C8}"/>
                </a:ext>
              </a:extLst>
            </p:cNvPr>
            <p:cNvSpPr>
              <a:spLocks noChangeArrowheads="1"/>
            </p:cNvSpPr>
            <p:nvPr/>
          </p:nvSpPr>
          <p:spPr bwMode="auto">
            <a:xfrm>
              <a:off x="5981700" y="2012951"/>
              <a:ext cx="936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4">
              <a:extLst>
                <a:ext uri="{FF2B5EF4-FFF2-40B4-BE49-F238E27FC236}">
                  <a16:creationId xmlns:a16="http://schemas.microsoft.com/office/drawing/2014/main" id="{FC11CA1D-720F-480E-AF92-06DF07965431}"/>
                </a:ext>
              </a:extLst>
            </p:cNvPr>
            <p:cNvSpPr>
              <a:spLocks noChangeArrowheads="1"/>
            </p:cNvSpPr>
            <p:nvPr/>
          </p:nvSpPr>
          <p:spPr bwMode="auto">
            <a:xfrm>
              <a:off x="5981700" y="2105026"/>
              <a:ext cx="936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5">
              <a:extLst>
                <a:ext uri="{FF2B5EF4-FFF2-40B4-BE49-F238E27FC236}">
                  <a16:creationId xmlns:a16="http://schemas.microsoft.com/office/drawing/2014/main" id="{CFCEB932-8303-43B2-A994-BE83BE5E5C09}"/>
                </a:ext>
              </a:extLst>
            </p:cNvPr>
            <p:cNvSpPr>
              <a:spLocks noChangeArrowheads="1"/>
            </p:cNvSpPr>
            <p:nvPr/>
          </p:nvSpPr>
          <p:spPr bwMode="auto">
            <a:xfrm>
              <a:off x="5778500" y="2198688"/>
              <a:ext cx="296862" cy="555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6">
              <a:extLst>
                <a:ext uri="{FF2B5EF4-FFF2-40B4-BE49-F238E27FC236}">
                  <a16:creationId xmlns:a16="http://schemas.microsoft.com/office/drawing/2014/main" id="{C4D24B7E-7365-4DFC-8612-CBF9E0ABD221}"/>
                </a:ext>
              </a:extLst>
            </p:cNvPr>
            <p:cNvSpPr>
              <a:spLocks noChangeArrowheads="1"/>
            </p:cNvSpPr>
            <p:nvPr/>
          </p:nvSpPr>
          <p:spPr bwMode="auto">
            <a:xfrm>
              <a:off x="5778500" y="2290763"/>
              <a:ext cx="2968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7">
              <a:extLst>
                <a:ext uri="{FF2B5EF4-FFF2-40B4-BE49-F238E27FC236}">
                  <a16:creationId xmlns:a16="http://schemas.microsoft.com/office/drawing/2014/main" id="{FDD42CE8-FDAF-46EF-B7B9-E9D697FD1161}"/>
                </a:ext>
              </a:extLst>
            </p:cNvPr>
            <p:cNvSpPr>
              <a:spLocks noChangeArrowheads="1"/>
            </p:cNvSpPr>
            <p:nvPr/>
          </p:nvSpPr>
          <p:spPr bwMode="auto">
            <a:xfrm>
              <a:off x="5778500" y="2384426"/>
              <a:ext cx="2968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A392D0F8-6FF2-4E53-82FB-4F913EB46D67}"/>
                </a:ext>
              </a:extLst>
            </p:cNvPr>
            <p:cNvSpPr>
              <a:spLocks/>
            </p:cNvSpPr>
            <p:nvPr/>
          </p:nvSpPr>
          <p:spPr bwMode="auto">
            <a:xfrm>
              <a:off x="5819775" y="2024063"/>
              <a:ext cx="125412" cy="125413"/>
            </a:xfrm>
            <a:custGeom>
              <a:avLst/>
              <a:gdLst>
                <a:gd name="T0" fmla="*/ 0 w 79"/>
                <a:gd name="T1" fmla="*/ 67 h 79"/>
                <a:gd name="T2" fmla="*/ 12 w 79"/>
                <a:gd name="T3" fmla="*/ 79 h 79"/>
                <a:gd name="T4" fmla="*/ 79 w 79"/>
                <a:gd name="T5" fmla="*/ 12 h 79"/>
                <a:gd name="T6" fmla="*/ 67 w 79"/>
                <a:gd name="T7" fmla="*/ 0 h 79"/>
                <a:gd name="T8" fmla="*/ 0 w 79"/>
                <a:gd name="T9" fmla="*/ 67 h 79"/>
              </a:gdLst>
              <a:ahLst/>
              <a:cxnLst>
                <a:cxn ang="0">
                  <a:pos x="T0" y="T1"/>
                </a:cxn>
                <a:cxn ang="0">
                  <a:pos x="T2" y="T3"/>
                </a:cxn>
                <a:cxn ang="0">
                  <a:pos x="T4" y="T5"/>
                </a:cxn>
                <a:cxn ang="0">
                  <a:pos x="T6" y="T7"/>
                </a:cxn>
                <a:cxn ang="0">
                  <a:pos x="T8" y="T9"/>
                </a:cxn>
              </a:cxnLst>
              <a:rect l="0" t="0" r="r" b="b"/>
              <a:pathLst>
                <a:path w="79" h="79">
                  <a:moveTo>
                    <a:pt x="0" y="67"/>
                  </a:moveTo>
                  <a:lnTo>
                    <a:pt x="12" y="79"/>
                  </a:lnTo>
                  <a:lnTo>
                    <a:pt x="79" y="12"/>
                  </a:lnTo>
                  <a:lnTo>
                    <a:pt x="67" y="0"/>
                  </a:lnTo>
                  <a:lnTo>
                    <a:pt x="0" y="6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8D833FEE-53EA-432B-9CA6-DB40F642A752}"/>
                </a:ext>
              </a:extLst>
            </p:cNvPr>
            <p:cNvSpPr>
              <a:spLocks/>
            </p:cNvSpPr>
            <p:nvPr/>
          </p:nvSpPr>
          <p:spPr bwMode="auto">
            <a:xfrm>
              <a:off x="5778500" y="2070101"/>
              <a:ext cx="79375" cy="79375"/>
            </a:xfrm>
            <a:custGeom>
              <a:avLst/>
              <a:gdLst>
                <a:gd name="T0" fmla="*/ 38 w 50"/>
                <a:gd name="T1" fmla="*/ 50 h 50"/>
                <a:gd name="T2" fmla="*/ 50 w 50"/>
                <a:gd name="T3" fmla="*/ 38 h 50"/>
                <a:gd name="T4" fmla="*/ 12 w 50"/>
                <a:gd name="T5" fmla="*/ 0 h 50"/>
                <a:gd name="T6" fmla="*/ 0 w 50"/>
                <a:gd name="T7" fmla="*/ 12 h 50"/>
                <a:gd name="T8" fmla="*/ 38 w 50"/>
                <a:gd name="T9" fmla="*/ 50 h 50"/>
              </a:gdLst>
              <a:ahLst/>
              <a:cxnLst>
                <a:cxn ang="0">
                  <a:pos x="T0" y="T1"/>
                </a:cxn>
                <a:cxn ang="0">
                  <a:pos x="T2" y="T3"/>
                </a:cxn>
                <a:cxn ang="0">
                  <a:pos x="T4" y="T5"/>
                </a:cxn>
                <a:cxn ang="0">
                  <a:pos x="T6" y="T7"/>
                </a:cxn>
                <a:cxn ang="0">
                  <a:pos x="T8" y="T9"/>
                </a:cxn>
              </a:cxnLst>
              <a:rect l="0" t="0" r="r" b="b"/>
              <a:pathLst>
                <a:path w="50" h="50">
                  <a:moveTo>
                    <a:pt x="38" y="50"/>
                  </a:moveTo>
                  <a:lnTo>
                    <a:pt x="50" y="38"/>
                  </a:lnTo>
                  <a:lnTo>
                    <a:pt x="12" y="0"/>
                  </a:lnTo>
                  <a:lnTo>
                    <a:pt x="0" y="12"/>
                  </a:lnTo>
                  <a:lnTo>
                    <a:pt x="38" y="5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8E747F38-6CF3-479E-8B7C-1C5CA44A014F}"/>
              </a:ext>
            </a:extLst>
          </p:cNvPr>
          <p:cNvGrpSpPr/>
          <p:nvPr/>
        </p:nvGrpSpPr>
        <p:grpSpPr>
          <a:xfrm>
            <a:off x="9541067" y="1776953"/>
            <a:ext cx="369271" cy="535300"/>
            <a:chOff x="9817100" y="1979613"/>
            <a:chExt cx="409575" cy="593725"/>
          </a:xfrm>
        </p:grpSpPr>
        <p:sp>
          <p:nvSpPr>
            <p:cNvPr id="33" name="AutoShape 21">
              <a:extLst>
                <a:ext uri="{FF2B5EF4-FFF2-40B4-BE49-F238E27FC236}">
                  <a16:creationId xmlns:a16="http://schemas.microsoft.com/office/drawing/2014/main" id="{24216413-151D-43D1-8EA8-2FDAA7C7A067}"/>
                </a:ext>
              </a:extLst>
            </p:cNvPr>
            <p:cNvSpPr>
              <a:spLocks noChangeAspect="1" noChangeArrowheads="1" noTextEdit="1"/>
            </p:cNvSpPr>
            <p:nvPr/>
          </p:nvSpPr>
          <p:spPr bwMode="auto">
            <a:xfrm>
              <a:off x="9817100" y="1979613"/>
              <a:ext cx="40957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3">
              <a:extLst>
                <a:ext uri="{FF2B5EF4-FFF2-40B4-BE49-F238E27FC236}">
                  <a16:creationId xmlns:a16="http://schemas.microsoft.com/office/drawing/2014/main" id="{D6BDB70C-6434-47FB-8ED6-1D1B7A06597C}"/>
                </a:ext>
              </a:extLst>
            </p:cNvPr>
            <p:cNvSpPr>
              <a:spLocks noChangeArrowheads="1"/>
            </p:cNvSpPr>
            <p:nvPr/>
          </p:nvSpPr>
          <p:spPr bwMode="auto">
            <a:xfrm>
              <a:off x="9817100" y="1979613"/>
              <a:ext cx="409575" cy="5937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24">
              <a:extLst>
                <a:ext uri="{FF2B5EF4-FFF2-40B4-BE49-F238E27FC236}">
                  <a16:creationId xmlns:a16="http://schemas.microsoft.com/office/drawing/2014/main" id="{F8243134-3E5F-4178-926C-1B90A7D91E32}"/>
                </a:ext>
              </a:extLst>
            </p:cNvPr>
            <p:cNvSpPr>
              <a:spLocks noChangeArrowheads="1"/>
            </p:cNvSpPr>
            <p:nvPr/>
          </p:nvSpPr>
          <p:spPr bwMode="auto">
            <a:xfrm>
              <a:off x="9872663" y="2054226"/>
              <a:ext cx="298450" cy="555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25">
              <a:extLst>
                <a:ext uri="{FF2B5EF4-FFF2-40B4-BE49-F238E27FC236}">
                  <a16:creationId xmlns:a16="http://schemas.microsoft.com/office/drawing/2014/main" id="{284C6264-A5B3-4406-B437-A85B4E0C7525}"/>
                </a:ext>
              </a:extLst>
            </p:cNvPr>
            <p:cNvSpPr>
              <a:spLocks noChangeArrowheads="1"/>
            </p:cNvSpPr>
            <p:nvPr/>
          </p:nvSpPr>
          <p:spPr bwMode="auto">
            <a:xfrm>
              <a:off x="9872663" y="2146301"/>
              <a:ext cx="298450" cy="555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26">
              <a:extLst>
                <a:ext uri="{FF2B5EF4-FFF2-40B4-BE49-F238E27FC236}">
                  <a16:creationId xmlns:a16="http://schemas.microsoft.com/office/drawing/2014/main" id="{C080EC2A-4E91-4C4B-9AD0-63384D3BE855}"/>
                </a:ext>
              </a:extLst>
            </p:cNvPr>
            <p:cNvSpPr>
              <a:spLocks noChangeArrowheads="1"/>
            </p:cNvSpPr>
            <p:nvPr/>
          </p:nvSpPr>
          <p:spPr bwMode="auto">
            <a:xfrm>
              <a:off x="9872663" y="2239963"/>
              <a:ext cx="298450" cy="555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27">
              <a:extLst>
                <a:ext uri="{FF2B5EF4-FFF2-40B4-BE49-F238E27FC236}">
                  <a16:creationId xmlns:a16="http://schemas.microsoft.com/office/drawing/2014/main" id="{337BFA58-15D4-4013-ADCE-5B1CF786B803}"/>
                </a:ext>
              </a:extLst>
            </p:cNvPr>
            <p:cNvSpPr>
              <a:spLocks noChangeArrowheads="1"/>
            </p:cNvSpPr>
            <p:nvPr/>
          </p:nvSpPr>
          <p:spPr bwMode="auto">
            <a:xfrm>
              <a:off x="9872663" y="2332038"/>
              <a:ext cx="298450" cy="555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28">
              <a:extLst>
                <a:ext uri="{FF2B5EF4-FFF2-40B4-BE49-F238E27FC236}">
                  <a16:creationId xmlns:a16="http://schemas.microsoft.com/office/drawing/2014/main" id="{81A52E57-4845-4A65-A1EE-95F6E3BB76A4}"/>
                </a:ext>
              </a:extLst>
            </p:cNvPr>
            <p:cNvSpPr>
              <a:spLocks noChangeArrowheads="1"/>
            </p:cNvSpPr>
            <p:nvPr/>
          </p:nvSpPr>
          <p:spPr bwMode="auto">
            <a:xfrm>
              <a:off x="9872663" y="2425701"/>
              <a:ext cx="168275" cy="555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1" name="Group 60">
            <a:extLst>
              <a:ext uri="{FF2B5EF4-FFF2-40B4-BE49-F238E27FC236}">
                <a16:creationId xmlns:a16="http://schemas.microsoft.com/office/drawing/2014/main" id="{101C6C4C-FD96-4450-BC55-2861794C0FAA}"/>
              </a:ext>
            </a:extLst>
          </p:cNvPr>
          <p:cNvGrpSpPr/>
          <p:nvPr/>
        </p:nvGrpSpPr>
        <p:grpSpPr>
          <a:xfrm>
            <a:off x="5903492" y="4471358"/>
            <a:ext cx="385016" cy="536732"/>
            <a:chOff x="7919089" y="3822427"/>
            <a:chExt cx="427038" cy="595313"/>
          </a:xfrm>
        </p:grpSpPr>
        <p:sp>
          <p:nvSpPr>
            <p:cNvPr id="46" name="AutoShape 30">
              <a:extLst>
                <a:ext uri="{FF2B5EF4-FFF2-40B4-BE49-F238E27FC236}">
                  <a16:creationId xmlns:a16="http://schemas.microsoft.com/office/drawing/2014/main" id="{E5F315F7-83B2-467D-BDBA-417CA5FA070A}"/>
                </a:ext>
              </a:extLst>
            </p:cNvPr>
            <p:cNvSpPr>
              <a:spLocks noChangeAspect="1" noChangeArrowheads="1" noTextEdit="1"/>
            </p:cNvSpPr>
            <p:nvPr/>
          </p:nvSpPr>
          <p:spPr bwMode="auto">
            <a:xfrm>
              <a:off x="7919089" y="3822427"/>
              <a:ext cx="427038"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32">
              <a:extLst>
                <a:ext uri="{FF2B5EF4-FFF2-40B4-BE49-F238E27FC236}">
                  <a16:creationId xmlns:a16="http://schemas.microsoft.com/office/drawing/2014/main" id="{7249563F-2CFC-4280-BE7C-938DABA4E522}"/>
                </a:ext>
              </a:extLst>
            </p:cNvPr>
            <p:cNvSpPr>
              <a:spLocks noChangeArrowheads="1"/>
            </p:cNvSpPr>
            <p:nvPr/>
          </p:nvSpPr>
          <p:spPr bwMode="auto">
            <a:xfrm>
              <a:off x="7919089" y="3822427"/>
              <a:ext cx="427038" cy="428625"/>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3">
              <a:extLst>
                <a:ext uri="{FF2B5EF4-FFF2-40B4-BE49-F238E27FC236}">
                  <a16:creationId xmlns:a16="http://schemas.microsoft.com/office/drawing/2014/main" id="{4CCD813F-D176-4A03-B001-D423A8A99721}"/>
                </a:ext>
              </a:extLst>
            </p:cNvPr>
            <p:cNvSpPr>
              <a:spLocks/>
            </p:cNvSpPr>
            <p:nvPr/>
          </p:nvSpPr>
          <p:spPr bwMode="auto">
            <a:xfrm>
              <a:off x="8039739" y="4362177"/>
              <a:ext cx="185738" cy="55563"/>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4">
              <a:extLst>
                <a:ext uri="{FF2B5EF4-FFF2-40B4-BE49-F238E27FC236}">
                  <a16:creationId xmlns:a16="http://schemas.microsoft.com/office/drawing/2014/main" id="{23A41689-93BF-44BA-9C0F-699C96A9F5E3}"/>
                </a:ext>
              </a:extLst>
            </p:cNvPr>
            <p:cNvSpPr>
              <a:spLocks/>
            </p:cNvSpPr>
            <p:nvPr/>
          </p:nvSpPr>
          <p:spPr bwMode="auto">
            <a:xfrm>
              <a:off x="8039739" y="4287565"/>
              <a:ext cx="185738" cy="55563"/>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5">
              <a:extLst>
                <a:ext uri="{FF2B5EF4-FFF2-40B4-BE49-F238E27FC236}">
                  <a16:creationId xmlns:a16="http://schemas.microsoft.com/office/drawing/2014/main" id="{4F376269-D682-4EDD-90E0-6E530BC4B988}"/>
                </a:ext>
              </a:extLst>
            </p:cNvPr>
            <p:cNvSpPr>
              <a:spLocks/>
            </p:cNvSpPr>
            <p:nvPr/>
          </p:nvSpPr>
          <p:spPr bwMode="auto">
            <a:xfrm>
              <a:off x="8039739" y="4193902"/>
              <a:ext cx="185738" cy="74613"/>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2" name="Group 61">
            <a:extLst>
              <a:ext uri="{FF2B5EF4-FFF2-40B4-BE49-F238E27FC236}">
                <a16:creationId xmlns:a16="http://schemas.microsoft.com/office/drawing/2014/main" id="{9B0CE616-0411-4669-BFF3-D09DB13FB869}"/>
              </a:ext>
            </a:extLst>
          </p:cNvPr>
          <p:cNvGrpSpPr/>
          <p:nvPr/>
        </p:nvGrpSpPr>
        <p:grpSpPr>
          <a:xfrm>
            <a:off x="2193779" y="4459193"/>
            <a:ext cx="536731" cy="535300"/>
            <a:chOff x="3576866" y="3665747"/>
            <a:chExt cx="595312" cy="593725"/>
          </a:xfrm>
        </p:grpSpPr>
        <p:sp>
          <p:nvSpPr>
            <p:cNvPr id="52" name="AutoShape 37">
              <a:extLst>
                <a:ext uri="{FF2B5EF4-FFF2-40B4-BE49-F238E27FC236}">
                  <a16:creationId xmlns:a16="http://schemas.microsoft.com/office/drawing/2014/main" id="{D59C37B8-C464-449E-A2C1-919739CBD311}"/>
                </a:ext>
              </a:extLst>
            </p:cNvPr>
            <p:cNvSpPr>
              <a:spLocks noChangeAspect="1" noChangeArrowheads="1" noTextEdit="1"/>
            </p:cNvSpPr>
            <p:nvPr/>
          </p:nvSpPr>
          <p:spPr bwMode="auto">
            <a:xfrm>
              <a:off x="3576866" y="3665747"/>
              <a:ext cx="59531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9">
              <a:extLst>
                <a:ext uri="{FF2B5EF4-FFF2-40B4-BE49-F238E27FC236}">
                  <a16:creationId xmlns:a16="http://schemas.microsoft.com/office/drawing/2014/main" id="{71ED7FE6-0D1C-4507-BD0D-4F06D04E71B2}"/>
                </a:ext>
              </a:extLst>
            </p:cNvPr>
            <p:cNvSpPr>
              <a:spLocks/>
            </p:cNvSpPr>
            <p:nvPr/>
          </p:nvSpPr>
          <p:spPr bwMode="auto">
            <a:xfrm>
              <a:off x="3632428" y="3962610"/>
              <a:ext cx="484187" cy="241300"/>
            </a:xfrm>
            <a:custGeom>
              <a:avLst/>
              <a:gdLst>
                <a:gd name="T0" fmla="*/ 0 w 305"/>
                <a:gd name="T1" fmla="*/ 152 h 152"/>
                <a:gd name="T2" fmla="*/ 0 w 305"/>
                <a:gd name="T3" fmla="*/ 0 h 152"/>
                <a:gd name="T4" fmla="*/ 305 w 305"/>
                <a:gd name="T5" fmla="*/ 0 h 152"/>
                <a:gd name="T6" fmla="*/ 305 w 305"/>
                <a:gd name="T7" fmla="*/ 152 h 152"/>
              </a:gdLst>
              <a:ahLst/>
              <a:cxnLst>
                <a:cxn ang="0">
                  <a:pos x="T0" y="T1"/>
                </a:cxn>
                <a:cxn ang="0">
                  <a:pos x="T2" y="T3"/>
                </a:cxn>
                <a:cxn ang="0">
                  <a:pos x="T4" y="T5"/>
                </a:cxn>
                <a:cxn ang="0">
                  <a:pos x="T6" y="T7"/>
                </a:cxn>
              </a:cxnLst>
              <a:rect l="0" t="0" r="r" b="b"/>
              <a:pathLst>
                <a:path w="305" h="152">
                  <a:moveTo>
                    <a:pt x="0" y="152"/>
                  </a:moveTo>
                  <a:lnTo>
                    <a:pt x="0" y="0"/>
                  </a:lnTo>
                  <a:lnTo>
                    <a:pt x="305" y="0"/>
                  </a:lnTo>
                  <a:lnTo>
                    <a:pt x="305" y="152"/>
                  </a:lnTo>
                </a:path>
              </a:pathLst>
            </a:custGeom>
            <a:noFill/>
            <a:ln w="254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0">
              <a:extLst>
                <a:ext uri="{FF2B5EF4-FFF2-40B4-BE49-F238E27FC236}">
                  <a16:creationId xmlns:a16="http://schemas.microsoft.com/office/drawing/2014/main" id="{CC6615DB-35DB-42D0-98C7-C00BF5706651}"/>
                </a:ext>
              </a:extLst>
            </p:cNvPr>
            <p:cNvSpPr>
              <a:spLocks noChangeShapeType="1"/>
            </p:cNvSpPr>
            <p:nvPr/>
          </p:nvSpPr>
          <p:spPr bwMode="auto">
            <a:xfrm>
              <a:off x="3873728" y="3743535"/>
              <a:ext cx="0" cy="466725"/>
            </a:xfrm>
            <a:prstGeom prst="line">
              <a:avLst/>
            </a:prstGeom>
            <a:noFill/>
            <a:ln w="25400"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Oval 41">
              <a:extLst>
                <a:ext uri="{FF2B5EF4-FFF2-40B4-BE49-F238E27FC236}">
                  <a16:creationId xmlns:a16="http://schemas.microsoft.com/office/drawing/2014/main" id="{E33DE89E-0982-4A48-82BB-64A5E129BA17}"/>
                </a:ext>
              </a:extLst>
            </p:cNvPr>
            <p:cNvSpPr>
              <a:spLocks noChangeArrowheads="1"/>
            </p:cNvSpPr>
            <p:nvPr/>
          </p:nvSpPr>
          <p:spPr bwMode="auto">
            <a:xfrm>
              <a:off x="3818166" y="4148347"/>
              <a:ext cx="112712" cy="1111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42">
              <a:extLst>
                <a:ext uri="{FF2B5EF4-FFF2-40B4-BE49-F238E27FC236}">
                  <a16:creationId xmlns:a16="http://schemas.microsoft.com/office/drawing/2014/main" id="{5E0DC004-DF74-4252-9678-79AA5B5617DE}"/>
                </a:ext>
              </a:extLst>
            </p:cNvPr>
            <p:cNvSpPr>
              <a:spLocks noChangeArrowheads="1"/>
            </p:cNvSpPr>
            <p:nvPr/>
          </p:nvSpPr>
          <p:spPr bwMode="auto">
            <a:xfrm>
              <a:off x="3818166" y="3665747"/>
              <a:ext cx="112712" cy="1111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43">
              <a:extLst>
                <a:ext uri="{FF2B5EF4-FFF2-40B4-BE49-F238E27FC236}">
                  <a16:creationId xmlns:a16="http://schemas.microsoft.com/office/drawing/2014/main" id="{7D1D9AD8-ED8A-407E-915C-EA5C3B0EF680}"/>
                </a:ext>
              </a:extLst>
            </p:cNvPr>
            <p:cNvSpPr>
              <a:spLocks noChangeArrowheads="1"/>
            </p:cNvSpPr>
            <p:nvPr/>
          </p:nvSpPr>
          <p:spPr bwMode="auto">
            <a:xfrm>
              <a:off x="4061053" y="4148347"/>
              <a:ext cx="111125" cy="1111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44">
              <a:extLst>
                <a:ext uri="{FF2B5EF4-FFF2-40B4-BE49-F238E27FC236}">
                  <a16:creationId xmlns:a16="http://schemas.microsoft.com/office/drawing/2014/main" id="{5A80AFBF-42BC-457B-A446-5B0B4515EB6F}"/>
                </a:ext>
              </a:extLst>
            </p:cNvPr>
            <p:cNvSpPr>
              <a:spLocks noChangeArrowheads="1"/>
            </p:cNvSpPr>
            <p:nvPr/>
          </p:nvSpPr>
          <p:spPr bwMode="auto">
            <a:xfrm>
              <a:off x="3576866" y="4148347"/>
              <a:ext cx="111125" cy="1111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6" name="Oval 65">
            <a:extLst>
              <a:ext uri="{FF2B5EF4-FFF2-40B4-BE49-F238E27FC236}">
                <a16:creationId xmlns:a16="http://schemas.microsoft.com/office/drawing/2014/main" id="{821515EA-636C-499B-859E-D0B06BB22B78}"/>
              </a:ext>
            </a:extLst>
          </p:cNvPr>
          <p:cNvSpPr/>
          <p:nvPr/>
        </p:nvSpPr>
        <p:spPr bwMode="auto">
          <a:xfrm>
            <a:off x="9159583" y="4173895"/>
            <a:ext cx="1132240" cy="1132240"/>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67" name="TextBox 66">
            <a:extLst>
              <a:ext uri="{FF2B5EF4-FFF2-40B4-BE49-F238E27FC236}">
                <a16:creationId xmlns:a16="http://schemas.microsoft.com/office/drawing/2014/main" id="{99859440-20A6-4CAD-B0B6-3C885B6B00AA}"/>
              </a:ext>
            </a:extLst>
          </p:cNvPr>
          <p:cNvSpPr txBox="1"/>
          <p:nvPr/>
        </p:nvSpPr>
        <p:spPr>
          <a:xfrm>
            <a:off x="8270413" y="5544017"/>
            <a:ext cx="3134998" cy="830997"/>
          </a:xfrm>
          <a:prstGeom prst="rect">
            <a:avLst/>
          </a:prstGeom>
          <a:noFill/>
        </p:spPr>
        <p:txBody>
          <a:bodyPr wrap="square" lIns="0" tIns="0" rIns="0" bIns="0" rtlCol="0" anchor="t">
            <a:spAutoFit/>
          </a:bodyPr>
          <a:lstStyle/>
          <a:p>
            <a:pPr algn="ctr">
              <a:defRPr/>
            </a:pPr>
            <a:r>
              <a:rPr lang="en-US" dirty="0">
                <a:latin typeface="Segoe UI Semibold"/>
                <a:cs typeface="Segoe UI Semibold"/>
              </a:rPr>
              <a:t>Sign up for Azure Migration and Modernization Program</a:t>
            </a:r>
          </a:p>
          <a:p>
            <a:pPr algn="ctr"/>
            <a:r>
              <a:rPr lang="en-US" dirty="0">
                <a:solidFill>
                  <a:srgbClr val="000000"/>
                </a:solidFill>
                <a:ea typeface="Segoe UI" pitchFamily="34" charset="0"/>
                <a:cs typeface="Segoe UI"/>
                <a:hlinkClick r:id="rId8"/>
              </a:rPr>
              <a:t>https://azure.com/AMMP</a:t>
            </a:r>
            <a:endParaRPr lang="en-US" dirty="0">
              <a:solidFill>
                <a:srgbClr val="000000"/>
              </a:solidFill>
              <a:ea typeface="Segoe UI" pitchFamily="34" charset="0"/>
              <a:cs typeface="Segoe UI" pitchFamily="34" charset="0"/>
            </a:endParaRPr>
          </a:p>
        </p:txBody>
      </p:sp>
      <p:pic>
        <p:nvPicPr>
          <p:cNvPr id="30" name="Graphic 29">
            <a:extLst>
              <a:ext uri="{FF2B5EF4-FFF2-40B4-BE49-F238E27FC236}">
                <a16:creationId xmlns:a16="http://schemas.microsoft.com/office/drawing/2014/main" id="{52AC314D-4462-4832-8BF6-8A14415F557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18774" y="4423763"/>
            <a:ext cx="618989" cy="618989"/>
          </a:xfrm>
          <a:prstGeom prst="rect">
            <a:avLst/>
          </a:prstGeom>
        </p:spPr>
      </p:pic>
    </p:spTree>
    <p:extLst>
      <p:ext uri="{BB962C8B-B14F-4D97-AF65-F5344CB8AC3E}">
        <p14:creationId xmlns:p14="http://schemas.microsoft.com/office/powerpoint/2010/main" val="681687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grpId="1" nodeType="withEffect">
                                  <p:stCondLst>
                                    <p:cond delay="100"/>
                                  </p:stCondLst>
                                  <p:childTnLst>
                                    <p:animMotion origin="layout" path="M 1.875E-6 -4.81481E-6 L 1.875E-6 0.01899 " pathEditMode="relative" rAng="0" ptsTypes="AA">
                                      <p:cBhvr>
                                        <p:cTn id="9" dur="700" spd="-100000" fill="hold"/>
                                        <p:tgtEl>
                                          <p:spTgt spid="28"/>
                                        </p:tgtEl>
                                        <p:attrNameLst>
                                          <p:attrName>ppt_x</p:attrName>
                                          <p:attrName>ppt_y</p:attrName>
                                        </p:attrNameLst>
                                      </p:cBhvr>
                                      <p:rCtr x="0" y="949"/>
                                    </p:animMotion>
                                  </p:childTnLst>
                                </p:cTn>
                              </p:par>
                              <p:par>
                                <p:cTn id="10" presetID="10" presetClass="entr" presetSubtype="0" fill="hold" nodeType="withEffect">
                                  <p:stCondLst>
                                    <p:cond delay="1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42" presetClass="path" presetSubtype="0" decel="100000" fill="hold" nodeType="withEffect">
                                  <p:stCondLst>
                                    <p:cond delay="100"/>
                                  </p:stCondLst>
                                  <p:childTnLst>
                                    <p:animMotion origin="layout" path="M 1.875E-6 -4.81481E-6 L 1.875E-6 0.01899 " pathEditMode="relative" rAng="0" ptsTypes="AA">
                                      <p:cBhvr>
                                        <p:cTn id="14" dur="700" spd="-100000" fill="hold"/>
                                        <p:tgtEl>
                                          <p:spTgt spid="63"/>
                                        </p:tgtEl>
                                        <p:attrNameLst>
                                          <p:attrName>ppt_x</p:attrName>
                                          <p:attrName>ppt_y</p:attrName>
                                        </p:attrNameLst>
                                      </p:cBhvr>
                                      <p:rCtr x="0" y="949"/>
                                    </p:animMotion>
                                  </p:childTnLst>
                                </p:cTn>
                              </p:par>
                              <p:par>
                                <p:cTn id="15" presetID="10" presetClass="entr" presetSubtype="0"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grpId="1" nodeType="withEffect">
                                  <p:stCondLst>
                                    <p:cond delay="100"/>
                                  </p:stCondLst>
                                  <p:childTnLst>
                                    <p:animMotion origin="layout" path="M 1.875E-6 -4.81481E-6 L 1.875E-6 0.01899 " pathEditMode="relative" rAng="0" ptsTypes="AA">
                                      <p:cBhvr>
                                        <p:cTn id="19" dur="700" spd="-100000" fill="hold"/>
                                        <p:tgtEl>
                                          <p:spTgt spid="13"/>
                                        </p:tgtEl>
                                        <p:attrNameLst>
                                          <p:attrName>ppt_x</p:attrName>
                                          <p:attrName>ppt_y</p:attrName>
                                        </p:attrNameLst>
                                      </p:cBhvr>
                                      <p:rCtr x="0" y="949"/>
                                    </p:animMotion>
                                  </p:childTnLst>
                                </p:cTn>
                              </p:par>
                              <p:par>
                                <p:cTn id="20" presetID="10" presetClass="entr" presetSubtype="0" fill="hold" grpId="0" nodeType="withEffect">
                                  <p:stCondLst>
                                    <p:cond delay="1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100"/>
                                  </p:stCondLst>
                                  <p:childTnLst>
                                    <p:animMotion origin="layout" path="M 1.875E-6 -4.81481E-6 L 1.875E-6 0.01899 " pathEditMode="relative" rAng="0" ptsTypes="AA">
                                      <p:cBhvr>
                                        <p:cTn id="24" dur="700" spd="-100000" fill="hold"/>
                                        <p:tgtEl>
                                          <p:spTgt spid="9"/>
                                        </p:tgtEl>
                                        <p:attrNameLst>
                                          <p:attrName>ppt_x</p:attrName>
                                          <p:attrName>ppt_y</p:attrName>
                                        </p:attrNameLst>
                                      </p:cBhvr>
                                      <p:rCtr x="0" y="949"/>
                                    </p:animMotion>
                                  </p:childTnLst>
                                </p:cTn>
                              </p:par>
                              <p:par>
                                <p:cTn id="25" presetID="10" presetClass="entr" presetSubtype="0" fill="hold" nodeType="withEffect">
                                  <p:stCondLst>
                                    <p:cond delay="10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42" presetClass="path" presetSubtype="0" decel="100000" fill="hold" nodeType="withEffect">
                                  <p:stCondLst>
                                    <p:cond delay="100"/>
                                  </p:stCondLst>
                                  <p:childTnLst>
                                    <p:animMotion origin="layout" path="M 1.875E-6 -4.81481E-6 L 1.875E-6 0.01899 " pathEditMode="relative" rAng="0" ptsTypes="AA">
                                      <p:cBhvr>
                                        <p:cTn id="29" dur="700" spd="-100000" fill="hold"/>
                                        <p:tgtEl>
                                          <p:spTgt spid="60"/>
                                        </p:tgtEl>
                                        <p:attrNameLst>
                                          <p:attrName>ppt_x</p:attrName>
                                          <p:attrName>ppt_y</p:attrName>
                                        </p:attrNameLst>
                                      </p:cBhvr>
                                      <p:rCtr x="0" y="949"/>
                                    </p:animMotion>
                                  </p:childTnLst>
                                </p:cTn>
                              </p:par>
                              <p:par>
                                <p:cTn id="30" presetID="10" presetClass="entr" presetSubtype="0" fill="hold" grpId="0" nodeType="withEffect">
                                  <p:stCondLst>
                                    <p:cond delay="1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grpId="1" nodeType="withEffect">
                                  <p:stCondLst>
                                    <p:cond delay="100"/>
                                  </p:stCondLst>
                                  <p:childTnLst>
                                    <p:animMotion origin="layout" path="M 1.875E-6 -4.81481E-6 L 1.875E-6 0.01899 " pathEditMode="relative" rAng="0" ptsTypes="AA">
                                      <p:cBhvr>
                                        <p:cTn id="34" dur="700" spd="-100000" fill="hold"/>
                                        <p:tgtEl>
                                          <p:spTgt spid="6"/>
                                        </p:tgtEl>
                                        <p:attrNameLst>
                                          <p:attrName>ppt_x</p:attrName>
                                          <p:attrName>ppt_y</p:attrName>
                                        </p:attrNameLst>
                                      </p:cBhvr>
                                      <p:rCtr x="0" y="949"/>
                                    </p:animMotion>
                                  </p:childTnLst>
                                </p:cTn>
                              </p:par>
                              <p:par>
                                <p:cTn id="35" presetID="10" presetClass="entr" presetSubtype="0" fill="hold" grpId="0" nodeType="withEffect">
                                  <p:stCondLst>
                                    <p:cond delay="10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42" presetClass="path" presetSubtype="0" decel="100000" fill="hold" grpId="1" nodeType="withEffect">
                                  <p:stCondLst>
                                    <p:cond delay="100"/>
                                  </p:stCondLst>
                                  <p:childTnLst>
                                    <p:animMotion origin="layout" path="M 1.875E-6 -4.81481E-6 L 1.875E-6 0.01899 " pathEditMode="relative" rAng="0" ptsTypes="AA">
                                      <p:cBhvr>
                                        <p:cTn id="39" dur="700" spd="-100000" fill="hold"/>
                                        <p:tgtEl>
                                          <p:spTgt spid="29"/>
                                        </p:tgtEl>
                                        <p:attrNameLst>
                                          <p:attrName>ppt_x</p:attrName>
                                          <p:attrName>ppt_y</p:attrName>
                                        </p:attrNameLst>
                                      </p:cBhvr>
                                      <p:rCtr x="0" y="949"/>
                                    </p:animMotion>
                                  </p:childTnLst>
                                </p:cTn>
                              </p:par>
                              <p:par>
                                <p:cTn id="40" presetID="10" presetClass="entr" presetSubtype="0" fill="hold" nodeType="withEffect">
                                  <p:stCondLst>
                                    <p:cond delay="10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par>
                                <p:cTn id="43" presetID="42" presetClass="path" presetSubtype="0" decel="100000" fill="hold" nodeType="withEffect">
                                  <p:stCondLst>
                                    <p:cond delay="100"/>
                                  </p:stCondLst>
                                  <p:childTnLst>
                                    <p:animMotion origin="layout" path="M 1.875E-6 -4.81481E-6 L 1.875E-6 0.01899 " pathEditMode="relative" rAng="0" ptsTypes="AA">
                                      <p:cBhvr>
                                        <p:cTn id="44" dur="700" spd="-100000" fill="hold"/>
                                        <p:tgtEl>
                                          <p:spTgt spid="59"/>
                                        </p:tgtEl>
                                        <p:attrNameLst>
                                          <p:attrName>ppt_x</p:attrName>
                                          <p:attrName>ppt_y</p:attrName>
                                        </p:attrNameLst>
                                      </p:cBhvr>
                                      <p:rCtr x="0" y="949"/>
                                    </p:animMotion>
                                  </p:childTnLst>
                                </p:cTn>
                              </p:par>
                              <p:par>
                                <p:cTn id="45" presetID="10" presetClass="entr" presetSubtype="0" fill="hold" grpId="0" nodeType="withEffect">
                                  <p:stCondLst>
                                    <p:cond delay="1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42" presetClass="path" presetSubtype="0" decel="100000" fill="hold" grpId="1" nodeType="withEffect">
                                  <p:stCondLst>
                                    <p:cond delay="100"/>
                                  </p:stCondLst>
                                  <p:childTnLst>
                                    <p:animMotion origin="layout" path="M 1.875E-6 -4.81481E-6 L 1.875E-6 0.01899 " pathEditMode="relative" rAng="0" ptsTypes="AA">
                                      <p:cBhvr>
                                        <p:cTn id="49" dur="700" spd="-100000" fill="hold"/>
                                        <p:tgtEl>
                                          <p:spTgt spid="20"/>
                                        </p:tgtEl>
                                        <p:attrNameLst>
                                          <p:attrName>ppt_x</p:attrName>
                                          <p:attrName>ppt_y</p:attrName>
                                        </p:attrNameLst>
                                      </p:cBhvr>
                                      <p:rCtr x="0" y="949"/>
                                    </p:animMotion>
                                  </p:childTnLst>
                                </p:cTn>
                              </p:par>
                              <p:par>
                                <p:cTn id="50" presetID="10" presetClass="entr" presetSubtype="0" fill="hold" grpId="0" nodeType="withEffect">
                                  <p:stCondLst>
                                    <p:cond delay="10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42" presetClass="path" presetSubtype="0" decel="100000" fill="hold" grpId="1" nodeType="withEffect">
                                  <p:stCondLst>
                                    <p:cond delay="100"/>
                                  </p:stCondLst>
                                  <p:childTnLst>
                                    <p:animMotion origin="layout" path="M -3.54167E-6 -2.22222E-6 L -3.54167E-6 0.01898 " pathEditMode="relative" rAng="0" ptsTypes="AA">
                                      <p:cBhvr>
                                        <p:cTn id="54" dur="700" spd="-100000" fill="hold"/>
                                        <p:tgtEl>
                                          <p:spTgt spid="16"/>
                                        </p:tgtEl>
                                        <p:attrNameLst>
                                          <p:attrName>ppt_x</p:attrName>
                                          <p:attrName>ppt_y</p:attrName>
                                        </p:attrNameLst>
                                      </p:cBhvr>
                                      <p:rCtr x="0" y="949"/>
                                    </p:animMotion>
                                  </p:childTnLst>
                                </p:cTn>
                              </p:par>
                              <p:par>
                                <p:cTn id="55" presetID="10" presetClass="entr" presetSubtype="0" fill="hold" nodeType="withEffect">
                                  <p:stCondLst>
                                    <p:cond delay="10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par>
                                <p:cTn id="58" presetID="42" presetClass="path" presetSubtype="0" decel="100000" fill="hold" nodeType="withEffect">
                                  <p:stCondLst>
                                    <p:cond delay="100"/>
                                  </p:stCondLst>
                                  <p:childTnLst>
                                    <p:animMotion origin="layout" path="M -3.125E-6 -3.7037E-7 L -3.125E-6 0.01898 " pathEditMode="relative" rAng="0" ptsTypes="AA">
                                      <p:cBhvr>
                                        <p:cTn id="59" dur="700" spd="-100000" fill="hold"/>
                                        <p:tgtEl>
                                          <p:spTgt spid="62"/>
                                        </p:tgtEl>
                                        <p:attrNameLst>
                                          <p:attrName>ppt_x</p:attrName>
                                          <p:attrName>ppt_y</p:attrName>
                                        </p:attrNameLst>
                                      </p:cBhvr>
                                      <p:rCtr x="0" y="949"/>
                                    </p:animMotion>
                                  </p:childTnLst>
                                </p:cTn>
                              </p:par>
                              <p:par>
                                <p:cTn id="60" presetID="10" presetClass="entr" presetSubtype="0" fill="hold" grpId="0" nodeType="withEffect">
                                  <p:stCondLst>
                                    <p:cond delay="10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par>
                                <p:cTn id="63" presetID="42" presetClass="path" presetSubtype="0" decel="100000" fill="hold" grpId="1" nodeType="withEffect">
                                  <p:stCondLst>
                                    <p:cond delay="100"/>
                                  </p:stCondLst>
                                  <p:childTnLst>
                                    <p:animMotion origin="layout" path="M -2.91667E-6 4.07407E-6 L -2.91667E-6 0.01898 " pathEditMode="relative" rAng="0" ptsTypes="AA">
                                      <p:cBhvr>
                                        <p:cTn id="64" dur="700" spd="-100000" fill="hold"/>
                                        <p:tgtEl>
                                          <p:spTgt spid="3"/>
                                        </p:tgtEl>
                                        <p:attrNameLst>
                                          <p:attrName>ppt_x</p:attrName>
                                          <p:attrName>ppt_y</p:attrName>
                                        </p:attrNameLst>
                                      </p:cBhvr>
                                      <p:rCtr x="0" y="949"/>
                                    </p:animMotion>
                                  </p:childTnLst>
                                </p:cTn>
                              </p:par>
                              <p:par>
                                <p:cTn id="65" presetID="10" presetClass="entr" presetSubtype="0" fill="hold" grpId="0" nodeType="withEffect">
                                  <p:stCondLst>
                                    <p:cond delay="10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par>
                                <p:cTn id="68" presetID="42" presetClass="path" presetSubtype="0" decel="100000" fill="hold" grpId="1" nodeType="withEffect">
                                  <p:stCondLst>
                                    <p:cond delay="100"/>
                                  </p:stCondLst>
                                  <p:childTnLst>
                                    <p:animMotion origin="layout" path="M 0 -2.22222E-6 L 0 0.01898 " pathEditMode="relative" rAng="0" ptsTypes="AA">
                                      <p:cBhvr>
                                        <p:cTn id="69" dur="700" spd="-100000" fill="hold"/>
                                        <p:tgtEl>
                                          <p:spTgt spid="18"/>
                                        </p:tgtEl>
                                        <p:attrNameLst>
                                          <p:attrName>ppt_x</p:attrName>
                                          <p:attrName>ppt_y</p:attrName>
                                        </p:attrNameLst>
                                      </p:cBhvr>
                                      <p:rCtr x="0" y="949"/>
                                    </p:animMotion>
                                  </p:childTnLst>
                                </p:cTn>
                              </p:par>
                              <p:par>
                                <p:cTn id="70" presetID="10" presetClass="entr" presetSubtype="0" fill="hold" nodeType="withEffect">
                                  <p:stCondLst>
                                    <p:cond delay="100"/>
                                  </p:stCondLst>
                                  <p:childTnLst>
                                    <p:set>
                                      <p:cBhvr>
                                        <p:cTn id="71" dur="1" fill="hold">
                                          <p:stCondLst>
                                            <p:cond delay="0"/>
                                          </p:stCondLst>
                                        </p:cTn>
                                        <p:tgtEl>
                                          <p:spTgt spid="61"/>
                                        </p:tgtEl>
                                        <p:attrNameLst>
                                          <p:attrName>style.visibility</p:attrName>
                                        </p:attrNameLst>
                                      </p:cBhvr>
                                      <p:to>
                                        <p:strVal val="visible"/>
                                      </p:to>
                                    </p:set>
                                    <p:animEffect transition="in" filter="fade">
                                      <p:cBhvr>
                                        <p:cTn id="72" dur="500"/>
                                        <p:tgtEl>
                                          <p:spTgt spid="61"/>
                                        </p:tgtEl>
                                      </p:cBhvr>
                                    </p:animEffect>
                                  </p:childTnLst>
                                </p:cTn>
                              </p:par>
                              <p:par>
                                <p:cTn id="73" presetID="42" presetClass="path" presetSubtype="0" decel="100000" fill="hold" nodeType="withEffect">
                                  <p:stCondLst>
                                    <p:cond delay="100"/>
                                  </p:stCondLst>
                                  <p:childTnLst>
                                    <p:animMotion origin="layout" path="M 0 -3.7037E-6 L 0 0.01899 " pathEditMode="relative" rAng="0" ptsTypes="AA">
                                      <p:cBhvr>
                                        <p:cTn id="74" dur="700" spd="-100000" fill="hold"/>
                                        <p:tgtEl>
                                          <p:spTgt spid="61"/>
                                        </p:tgtEl>
                                        <p:attrNameLst>
                                          <p:attrName>ppt_x</p:attrName>
                                          <p:attrName>ppt_y</p:attrName>
                                        </p:attrNameLst>
                                      </p:cBhvr>
                                      <p:rCtr x="0" y="949"/>
                                    </p:animMotion>
                                  </p:childTnLst>
                                </p:cTn>
                              </p:par>
                              <p:par>
                                <p:cTn id="75" presetID="10" presetClass="entr" presetSubtype="0" fill="hold" grpId="0" nodeType="withEffect">
                                  <p:stCondLst>
                                    <p:cond delay="10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500"/>
                                        <p:tgtEl>
                                          <p:spTgt spid="10"/>
                                        </p:tgtEl>
                                      </p:cBhvr>
                                    </p:animEffect>
                                  </p:childTnLst>
                                </p:cTn>
                              </p:par>
                              <p:par>
                                <p:cTn id="78" presetID="42" presetClass="path" presetSubtype="0" decel="100000" fill="hold" grpId="1" nodeType="withEffect">
                                  <p:stCondLst>
                                    <p:cond delay="100"/>
                                  </p:stCondLst>
                                  <p:childTnLst>
                                    <p:animMotion origin="layout" path="M 0 4.07407E-6 L 0 0.01898 " pathEditMode="relative" rAng="0" ptsTypes="AA">
                                      <p:cBhvr>
                                        <p:cTn id="79" dur="700" spd="-100000" fill="hold"/>
                                        <p:tgtEl>
                                          <p:spTgt spid="10"/>
                                        </p:tgtEl>
                                        <p:attrNameLst>
                                          <p:attrName>ppt_x</p:attrName>
                                          <p:attrName>ppt_y</p:attrName>
                                        </p:attrNameLst>
                                      </p:cBhvr>
                                      <p:rCtr x="0" y="949"/>
                                    </p:animMotion>
                                  </p:childTnLst>
                                </p:cTn>
                              </p:par>
                              <p:par>
                                <p:cTn id="80" presetID="10" presetClass="entr" presetSubtype="0" fill="hold" nodeType="withEffect">
                                  <p:stCondLst>
                                    <p:cond delay="10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42" presetClass="path" presetSubtype="0" decel="100000" fill="hold" nodeType="withEffect">
                                  <p:stCondLst>
                                    <p:cond delay="100"/>
                                  </p:stCondLst>
                                  <p:childTnLst>
                                    <p:animMotion origin="layout" path="M 3.33333E-6 2.22222E-6 L 3.33333E-6 0.01898 " pathEditMode="relative" rAng="0" ptsTypes="AA">
                                      <p:cBhvr>
                                        <p:cTn id="84" dur="700" spd="-100000" fill="hold"/>
                                        <p:tgtEl>
                                          <p:spTgt spid="30"/>
                                        </p:tgtEl>
                                        <p:attrNameLst>
                                          <p:attrName>ppt_x</p:attrName>
                                          <p:attrName>ppt_y</p:attrName>
                                        </p:attrNameLst>
                                      </p:cBhvr>
                                      <p:rCtr x="0" y="949"/>
                                    </p:animMotion>
                                  </p:childTnLst>
                                </p:cTn>
                              </p:par>
                              <p:par>
                                <p:cTn id="85" presetID="10" presetClass="entr" presetSubtype="0" fill="hold" grpId="0" nodeType="withEffect">
                                  <p:stCondLst>
                                    <p:cond delay="100"/>
                                  </p:stCondLst>
                                  <p:childTnLst>
                                    <p:set>
                                      <p:cBhvr>
                                        <p:cTn id="86" dur="1" fill="hold">
                                          <p:stCondLst>
                                            <p:cond delay="0"/>
                                          </p:stCondLst>
                                        </p:cTn>
                                        <p:tgtEl>
                                          <p:spTgt spid="66"/>
                                        </p:tgtEl>
                                        <p:attrNameLst>
                                          <p:attrName>style.visibility</p:attrName>
                                        </p:attrNameLst>
                                      </p:cBhvr>
                                      <p:to>
                                        <p:strVal val="visible"/>
                                      </p:to>
                                    </p:set>
                                    <p:animEffect transition="in" filter="fade">
                                      <p:cBhvr>
                                        <p:cTn id="87" dur="500"/>
                                        <p:tgtEl>
                                          <p:spTgt spid="66"/>
                                        </p:tgtEl>
                                      </p:cBhvr>
                                    </p:animEffect>
                                  </p:childTnLst>
                                </p:cTn>
                              </p:par>
                              <p:par>
                                <p:cTn id="88" presetID="42" presetClass="path" presetSubtype="0" decel="100000" fill="hold" grpId="1" nodeType="withEffect">
                                  <p:stCondLst>
                                    <p:cond delay="100"/>
                                  </p:stCondLst>
                                  <p:childTnLst>
                                    <p:animMotion origin="layout" path="M 3.75E-6 -2.22222E-6 L 3.75E-6 0.01898 " pathEditMode="relative" rAng="0" ptsTypes="AA">
                                      <p:cBhvr>
                                        <p:cTn id="89" dur="700" spd="-100000" fill="hold"/>
                                        <p:tgtEl>
                                          <p:spTgt spid="66"/>
                                        </p:tgtEl>
                                        <p:attrNameLst>
                                          <p:attrName>ppt_x</p:attrName>
                                          <p:attrName>ppt_y</p:attrName>
                                        </p:attrNameLst>
                                      </p:cBhvr>
                                      <p:rCtr x="0" y="949"/>
                                    </p:animMotion>
                                  </p:childTnLst>
                                </p:cTn>
                              </p:par>
                              <p:par>
                                <p:cTn id="90" presetID="10" presetClass="entr" presetSubtype="0" fill="hold" grpId="0" nodeType="withEffect">
                                  <p:stCondLst>
                                    <p:cond delay="100"/>
                                  </p:stCondLst>
                                  <p:childTnLst>
                                    <p:set>
                                      <p:cBhvr>
                                        <p:cTn id="91" dur="1" fill="hold">
                                          <p:stCondLst>
                                            <p:cond delay="0"/>
                                          </p:stCondLst>
                                        </p:cTn>
                                        <p:tgtEl>
                                          <p:spTgt spid="67"/>
                                        </p:tgtEl>
                                        <p:attrNameLst>
                                          <p:attrName>style.visibility</p:attrName>
                                        </p:attrNameLst>
                                      </p:cBhvr>
                                      <p:to>
                                        <p:strVal val="visible"/>
                                      </p:to>
                                    </p:set>
                                    <p:animEffect transition="in" filter="fade">
                                      <p:cBhvr>
                                        <p:cTn id="92" dur="500"/>
                                        <p:tgtEl>
                                          <p:spTgt spid="67"/>
                                        </p:tgtEl>
                                      </p:cBhvr>
                                    </p:animEffect>
                                  </p:childTnLst>
                                </p:cTn>
                              </p:par>
                              <p:par>
                                <p:cTn id="93" presetID="42" presetClass="path" presetSubtype="0" decel="100000" fill="hold" grpId="1" nodeType="withEffect">
                                  <p:stCondLst>
                                    <p:cond delay="100"/>
                                  </p:stCondLst>
                                  <p:childTnLst>
                                    <p:animMotion origin="layout" path="M -4.79167E-6 -1.48148E-6 L -4.79167E-6 0.01898 " pathEditMode="relative" rAng="0" ptsTypes="AA">
                                      <p:cBhvr>
                                        <p:cTn id="94" dur="700" spd="-100000" fill="hold"/>
                                        <p:tgtEl>
                                          <p:spTgt spid="67"/>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0" grpId="0"/>
      <p:bldP spid="10" grpId="1"/>
      <p:bldP spid="16" grpId="0" animBg="1"/>
      <p:bldP spid="16" grpId="1" animBg="1"/>
      <p:bldP spid="18" grpId="0" animBg="1"/>
      <p:bldP spid="18" grpId="1" animBg="1"/>
      <p:bldP spid="9" grpId="0" animBg="1"/>
      <p:bldP spid="9" grpId="1" animBg="1"/>
      <p:bldP spid="6" grpId="0"/>
      <p:bldP spid="6" grpId="1"/>
      <p:bldP spid="13" grpId="0"/>
      <p:bldP spid="13" grpId="1"/>
      <p:bldP spid="28" grpId="0" animBg="1"/>
      <p:bldP spid="28" grpId="1" animBg="1"/>
      <p:bldP spid="20" grpId="0"/>
      <p:bldP spid="20" grpId="1"/>
      <p:bldP spid="29" grpId="0" animBg="1"/>
      <p:bldP spid="29" grpId="1" animBg="1"/>
      <p:bldP spid="66" grpId="0" animBg="1"/>
      <p:bldP spid="66" grpId="1" animBg="1"/>
      <p:bldP spid="67" grpId="0"/>
      <p:bldP spid="6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442990" y="620428"/>
            <a:ext cx="11306469" cy="403137"/>
          </a:xfrm>
        </p:spPr>
        <p:txBody>
          <a:bodyPr/>
          <a:lstStyle/>
          <a:p>
            <a:r>
              <a:rPr lang="en-US" dirty="0"/>
              <a:t>Achieve balance. Deliver modernization.</a:t>
            </a:r>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9033762" y="2282308"/>
            <a:ext cx="889353" cy="928645"/>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5400"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effectLst/>
                <a:uLnTx/>
                <a:uFillTx/>
                <a:latin typeface="Segoe UI"/>
                <a:ea typeface="+mn-ea"/>
                <a:cs typeface="+mn-cs"/>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486879" y="2282308"/>
            <a:ext cx="889353" cy="928646"/>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5400"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effectLst/>
                <a:uLnTx/>
                <a:uFillTx/>
                <a:latin typeface="Segoe UI"/>
                <a:ea typeface="+mn-ea"/>
                <a:cs typeface="+mn-cs"/>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050342" y="1110092"/>
            <a:ext cx="4201722" cy="4201722"/>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26431"/>
              <a:ext cx="5269360" cy="5399630"/>
              <a:chOff x="6343470" y="526431"/>
              <a:chExt cx="5269360" cy="5399630"/>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526431"/>
                <a:ext cx="5269360" cy="5399630"/>
                <a:chOff x="6343470" y="526431"/>
                <a:chExt cx="5269360" cy="539963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526431"/>
                  <a:ext cx="394950" cy="3479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1027795" y="4445532"/>
                  <a:ext cx="394950" cy="4523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580858" y="4465005"/>
                  <a:ext cx="394950" cy="313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250569" y="1370393"/>
            <a:ext cx="3846108" cy="3986134"/>
            <a:chOff x="6085880" y="530303"/>
            <a:chExt cx="5709057" cy="5916909"/>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Segoe UI"/>
                  <a:ea typeface="+mn-ea"/>
                  <a:cs typeface="+mn-cs"/>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Segoe UI"/>
                  <a:ea typeface="+mn-ea"/>
                  <a:cs typeface="+mn-cs"/>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83423" y="1007535"/>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Segoe UI"/>
                  <a:ea typeface="+mn-ea"/>
                  <a:cs typeface="+mn-cs"/>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540227" y="1581233"/>
            <a:ext cx="3232912" cy="3224100"/>
            <a:chOff x="3866077" y="1051605"/>
            <a:chExt cx="4666445"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5" cy="4653727"/>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dirty="0">
                  <a:ln>
                    <a:noFill/>
                  </a:ln>
                  <a:solidFill>
                    <a:schemeClr val="tx1"/>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dirty="0">
                  <a:ln>
                    <a:noFill/>
                  </a:ln>
                  <a:solidFill>
                    <a:schemeClr val="tx1"/>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dirty="0">
                  <a:ln>
                    <a:noFill/>
                  </a:ln>
                  <a:solidFill>
                    <a:schemeClr val="tx1"/>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dirty="0">
                  <a:ln>
                    <a:noFill/>
                  </a:ln>
                  <a:solidFill>
                    <a:schemeClr val="tx1"/>
                  </a:solidFill>
                  <a:effectLst/>
                  <a:uLnTx/>
                  <a:uFillTx/>
                  <a:latin typeface="Segoe UI"/>
                  <a:ea typeface="+mn-ea"/>
                  <a:cs typeface="+mn-cs"/>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effectLst/>
                <a:uLnTx/>
                <a:uFillTx/>
                <a:latin typeface="Segoe UI"/>
                <a:ea typeface="+mn-ea"/>
                <a:cs typeface="+mn-cs"/>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effectLst/>
                <a:uLnTx/>
                <a:uFillTx/>
                <a:latin typeface="Segoe UI"/>
                <a:ea typeface="+mn-ea"/>
                <a:cs typeface="+mn-cs"/>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effectLst/>
                <a:uLnTx/>
                <a:uFillTx/>
                <a:latin typeface="Segoe UI"/>
                <a:ea typeface="+mn-ea"/>
                <a:cs typeface="+mn-cs"/>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effectLst/>
                <a:uLnTx/>
                <a:uFillTx/>
                <a:latin typeface="Segoe UI"/>
                <a:ea typeface="+mn-ea"/>
                <a:cs typeface="+mn-cs"/>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124971" y="1771798"/>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700000">
            <a:off x="1373061" y="1828469"/>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506878" y="1302400"/>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1973637" y="1260257"/>
            <a:ext cx="2863182" cy="3426633"/>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        Best practices</a:t>
            </a:r>
          </a:p>
        </p:txBody>
      </p:sp>
      <p:sp>
        <p:nvSpPr>
          <p:cNvPr id="65" name="Oval 64" descr="White circle">
            <a:extLst>
              <a:ext uri="{FF2B5EF4-FFF2-40B4-BE49-F238E27FC236}">
                <a16:creationId xmlns:a16="http://schemas.microsoft.com/office/drawing/2014/main" id="{6B6CFEF3-2A50-48FB-8DA1-912D3AB719FC}"/>
              </a:ext>
            </a:extLst>
          </p:cNvPr>
          <p:cNvSpPr/>
          <p:nvPr/>
        </p:nvSpPr>
        <p:spPr bwMode="auto">
          <a:xfrm>
            <a:off x="2109468" y="2136867"/>
            <a:ext cx="2114030" cy="2114030"/>
          </a:xfrm>
          <a:prstGeom prst="ellipse">
            <a:avLst/>
          </a:prstGeom>
          <a:solidFill>
            <a:schemeClr val="tx2"/>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630251" y="2852251"/>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3175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effectLst/>
              <a:uLnTx/>
              <a:uFillTx/>
              <a:latin typeface="Segoe UI"/>
              <a:ea typeface="+mn-ea"/>
              <a:cs typeface="+mn-cs"/>
            </a:endParaRPr>
          </a:p>
        </p:txBody>
      </p:sp>
      <p:grpSp>
        <p:nvGrpSpPr>
          <p:cNvPr id="74" name="Group 73" descr="scale">
            <a:extLst>
              <a:ext uri="{FF2B5EF4-FFF2-40B4-BE49-F238E27FC236}">
                <a16:creationId xmlns:a16="http://schemas.microsoft.com/office/drawing/2014/main" id="{9FC37950-D87C-4AD4-875D-64D9EC49D186}"/>
              </a:ext>
            </a:extLst>
          </p:cNvPr>
          <p:cNvGrpSpPr/>
          <p:nvPr/>
        </p:nvGrpSpPr>
        <p:grpSpPr>
          <a:xfrm>
            <a:off x="7379983" y="3453708"/>
            <a:ext cx="2651030" cy="890588"/>
            <a:chOff x="7211284" y="3486250"/>
            <a:chExt cx="2651030" cy="890588"/>
          </a:xfrm>
        </p:grpSpPr>
        <p:cxnSp>
          <p:nvCxnSpPr>
            <p:cNvPr id="75" name="Straight Connector 74">
              <a:extLst>
                <a:ext uri="{FF2B5EF4-FFF2-40B4-BE49-F238E27FC236}">
                  <a16:creationId xmlns:a16="http://schemas.microsoft.com/office/drawing/2014/main" id="{9038FECB-D80E-4AAE-9392-ADE870449ACE}"/>
                </a:ext>
              </a:extLst>
            </p:cNvPr>
            <p:cNvCxnSpPr>
              <a:cxnSpLocks/>
            </p:cNvCxnSpPr>
            <p:nvPr/>
          </p:nvCxnSpPr>
          <p:spPr>
            <a:xfrm>
              <a:off x="7211284" y="3486251"/>
              <a:ext cx="265103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DC4F785-C0D3-450E-8A73-4F3F0858EC2C}"/>
                </a:ext>
              </a:extLst>
            </p:cNvPr>
            <p:cNvCxnSpPr>
              <a:cxnSpLocks/>
            </p:cNvCxnSpPr>
            <p:nvPr/>
          </p:nvCxnSpPr>
          <p:spPr>
            <a:xfrm>
              <a:off x="7391418" y="4376838"/>
              <a:ext cx="229076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94D904D-214D-4597-9818-156FC519902B}"/>
                </a:ext>
              </a:extLst>
            </p:cNvPr>
            <p:cNvCxnSpPr/>
            <p:nvPr/>
          </p:nvCxnSpPr>
          <p:spPr>
            <a:xfrm flipH="1">
              <a:off x="8536446" y="3486250"/>
              <a:ext cx="707" cy="50515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Freeform: Shape 78">
              <a:extLst>
                <a:ext uri="{FF2B5EF4-FFF2-40B4-BE49-F238E27FC236}">
                  <a16:creationId xmlns:a16="http://schemas.microsoft.com/office/drawing/2014/main" id="{0E19EBAE-327B-4103-9136-E905284BD93A}"/>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effectLst/>
                <a:uLnTx/>
                <a:uFillTx/>
                <a:latin typeface="Segoe UI"/>
                <a:ea typeface="Segoe UI" pitchFamily="34" charset="0"/>
                <a:cs typeface="Segoe UI" pitchFamily="34" charset="0"/>
              </a:endParaRPr>
            </a:p>
          </p:txBody>
        </p:sp>
      </p:grpSp>
      <p:sp>
        <p:nvSpPr>
          <p:cNvPr id="80" name="TextBox 79">
            <a:extLst>
              <a:ext uri="{FF2B5EF4-FFF2-40B4-BE49-F238E27FC236}">
                <a16:creationId xmlns:a16="http://schemas.microsoft.com/office/drawing/2014/main" id="{5DECCAF5-78C6-414D-81E5-91511AF55E45}"/>
              </a:ext>
            </a:extLst>
          </p:cNvPr>
          <p:cNvSpPr txBox="1"/>
          <p:nvPr/>
        </p:nvSpPr>
        <p:spPr>
          <a:xfrm>
            <a:off x="6158629" y="2395728"/>
            <a:ext cx="1250563" cy="553998"/>
          </a:xfrm>
          <a:prstGeom prst="rect">
            <a:avLst/>
          </a:prstGeom>
          <a:noFill/>
        </p:spPr>
        <p:txBody>
          <a:bodyPr wrap="square" lIns="0" tIns="0" rIns="0" bIns="0" rtlCol="0">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Segoe UI"/>
                <a:ea typeface="+mn-ea"/>
                <a:cs typeface="+mn-cs"/>
              </a:rPr>
              <a:t>Control </a:t>
            </a:r>
            <a:br>
              <a:rPr kumimoji="0" lang="en-US" b="0" i="0" u="none" strike="noStrike" kern="1200" cap="none" spc="0" normalizeH="0" baseline="0" noProof="0" dirty="0">
                <a:ln>
                  <a:noFill/>
                </a:ln>
                <a:effectLst/>
                <a:uLnTx/>
                <a:uFillTx/>
                <a:latin typeface="Segoe UI"/>
                <a:ea typeface="+mn-ea"/>
                <a:cs typeface="+mn-cs"/>
              </a:rPr>
            </a:br>
            <a:r>
              <a:rPr kumimoji="0" lang="en-US" b="0" i="0" u="none" strike="noStrike" kern="1200" cap="none" spc="0" normalizeH="0" baseline="0" noProof="0" dirty="0">
                <a:ln>
                  <a:noFill/>
                </a:ln>
                <a:effectLst/>
                <a:uLnTx/>
                <a:uFillTx/>
                <a:latin typeface="Segoe UI"/>
                <a:ea typeface="+mn-ea"/>
                <a:cs typeface="+mn-cs"/>
              </a:rPr>
              <a:t>&amp; Stability</a:t>
            </a:r>
          </a:p>
        </p:txBody>
      </p:sp>
      <p:sp>
        <p:nvSpPr>
          <p:cNvPr id="81" name="TextBox 80">
            <a:extLst>
              <a:ext uri="{FF2B5EF4-FFF2-40B4-BE49-F238E27FC236}">
                <a16:creationId xmlns:a16="http://schemas.microsoft.com/office/drawing/2014/main" id="{012846D8-60BA-4650-BA5D-CB85CAF33DAE}"/>
              </a:ext>
            </a:extLst>
          </p:cNvPr>
          <p:cNvSpPr txBox="1"/>
          <p:nvPr/>
        </p:nvSpPr>
        <p:spPr>
          <a:xfrm>
            <a:off x="10095059" y="2407299"/>
            <a:ext cx="1150170" cy="553998"/>
          </a:xfrm>
          <a:prstGeom prst="rect">
            <a:avLst/>
          </a:prstGeom>
          <a:noFill/>
        </p:spPr>
        <p:txBody>
          <a:bodyPr wrap="square" lIns="0" tIns="0" rIns="0" bIns="0" rtlCol="0">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Segoe UI"/>
                <a:ea typeface="+mn-ea"/>
                <a:cs typeface="+mn-cs"/>
              </a:rPr>
              <a:t>Speed </a:t>
            </a:r>
            <a:br>
              <a:rPr kumimoji="0" lang="en-US" b="0" i="0" u="none" strike="noStrike" kern="1200" cap="none" spc="0" normalizeH="0" baseline="0" noProof="0" dirty="0">
                <a:ln>
                  <a:noFill/>
                </a:ln>
                <a:effectLst/>
                <a:uLnTx/>
                <a:uFillTx/>
                <a:latin typeface="Segoe UI"/>
                <a:ea typeface="+mn-ea"/>
                <a:cs typeface="+mn-cs"/>
              </a:rPr>
            </a:br>
            <a:r>
              <a:rPr kumimoji="0" lang="en-US" b="0" i="0" u="none" strike="noStrike" kern="1200" cap="none" spc="0" normalizeH="0" baseline="0" noProof="0" dirty="0">
                <a:ln>
                  <a:noFill/>
                </a:ln>
                <a:effectLst/>
                <a:uLnTx/>
                <a:uFillTx/>
                <a:latin typeface="Segoe UI"/>
                <a:ea typeface="+mn-ea"/>
                <a:cs typeface="+mn-cs"/>
              </a:rPr>
              <a:t>&amp; Results</a:t>
            </a:r>
          </a:p>
        </p:txBody>
      </p:sp>
      <p:sp>
        <p:nvSpPr>
          <p:cNvPr id="3" name="TextBox 2">
            <a:extLst>
              <a:ext uri="{FF2B5EF4-FFF2-40B4-BE49-F238E27FC236}">
                <a16:creationId xmlns:a16="http://schemas.microsoft.com/office/drawing/2014/main" id="{3D699A28-6334-4D3A-99A1-6EB9F3944AF3}"/>
              </a:ext>
            </a:extLst>
          </p:cNvPr>
          <p:cNvSpPr txBox="1"/>
          <p:nvPr/>
        </p:nvSpPr>
        <p:spPr>
          <a:xfrm>
            <a:off x="442990" y="5632245"/>
            <a:ext cx="10168857"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chemeClr val="tx2"/>
                </a:solidFill>
                <a:effectLst/>
                <a:uLnTx/>
                <a:uFillTx/>
                <a:latin typeface="+mj-lt"/>
              </a:rPr>
              <a:t>Align</a:t>
            </a:r>
            <a:r>
              <a:rPr lang="en-US" sz="2000" dirty="0">
                <a:solidFill>
                  <a:schemeClr val="tx2"/>
                </a:solidFill>
                <a:latin typeface="+mj-lt"/>
              </a:rPr>
              <a:t> </a:t>
            </a:r>
            <a:r>
              <a:rPr kumimoji="0" lang="en-US" sz="2000" b="0" i="0" u="none" strike="noStrike" kern="1200" cap="none" spc="0" normalizeH="0" baseline="0" noProof="0" dirty="0">
                <a:ln>
                  <a:noFill/>
                </a:ln>
                <a:effectLst/>
                <a:uLnTx/>
                <a:uFillTx/>
              </a:rPr>
              <a:t>business, people and technology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mj-lt"/>
              </a:rPr>
              <a:t>Achieve</a:t>
            </a:r>
            <a:r>
              <a:rPr lang="en-US" sz="2000" dirty="0">
                <a:solidFill>
                  <a:schemeClr val="tx2"/>
                </a:solidFill>
                <a:latin typeface="+mj-lt"/>
              </a:rPr>
              <a:t> </a:t>
            </a:r>
            <a:r>
              <a:rPr kumimoji="0" lang="en-US" sz="2000" b="0" i="0" u="none" strike="noStrike" kern="1200" cap="none" spc="0" normalizeH="0" baseline="0" noProof="0" dirty="0">
                <a:ln>
                  <a:noFill/>
                </a:ln>
                <a:effectLst/>
                <a:uLnTx/>
                <a:uFillTx/>
              </a:rPr>
              <a:t>business goals with actionable, efficient, and comprehensive guidance.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mj-lt"/>
              </a:rPr>
              <a:t>Deliver</a:t>
            </a:r>
            <a:r>
              <a:rPr lang="en-US" sz="2000" dirty="0">
                <a:solidFill>
                  <a:schemeClr val="tx2"/>
                </a:solidFill>
                <a:latin typeface="+mj-lt"/>
              </a:rPr>
              <a:t> </a:t>
            </a:r>
            <a:r>
              <a:rPr kumimoji="0" lang="en-US" sz="2000" b="0" i="0" u="none" strike="noStrike" kern="1200" cap="none" spc="0" normalizeH="0" baseline="0" noProof="0" dirty="0">
                <a:ln>
                  <a:noFill/>
                </a:ln>
                <a:effectLst/>
                <a:uLnTx/>
                <a:uFillTx/>
              </a:rPr>
              <a:t>fast results with control and stability.</a:t>
            </a:r>
          </a:p>
        </p:txBody>
      </p:sp>
    </p:spTree>
    <p:extLst>
      <p:ext uri="{BB962C8B-B14F-4D97-AF65-F5344CB8AC3E}">
        <p14:creationId xmlns:p14="http://schemas.microsoft.com/office/powerpoint/2010/main" val="2458558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fade">
                                      <p:cBhvr>
                                        <p:cTn id="38" dur="500"/>
                                        <p:tgtEl>
                                          <p:spTgt spid="8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1"/>
                                        </p:tgtEl>
                                        <p:attrNameLst>
                                          <p:attrName>style.visibility</p:attrName>
                                        </p:attrNameLst>
                                      </p:cBhvr>
                                      <p:to>
                                        <p:strVal val="visible"/>
                                      </p:to>
                                    </p:set>
                                    <p:animEffect transition="in" filter="fade">
                                      <p:cBhvr>
                                        <p:cTn id="41" dur="500"/>
                                        <p:tgtEl>
                                          <p:spTgt spid="81"/>
                                        </p:tgtEl>
                                      </p:cBhvr>
                                    </p:animEffect>
                                  </p:childTnLst>
                                </p:cTn>
                              </p:par>
                            </p:childTnLst>
                          </p:cTn>
                        </p:par>
                        <p:par>
                          <p:cTn id="42" fill="hold">
                            <p:stCondLst>
                              <p:cond delay="1000"/>
                            </p:stCondLst>
                            <p:childTnLst>
                              <p:par>
                                <p:cTn id="43" presetID="47" presetClass="entr" presetSubtype="0" fill="hold" grpId="0"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1000"/>
                                        <p:tgtEl>
                                          <p:spTgt spid="3"/>
                                        </p:tgtEl>
                                      </p:cBhvr>
                                    </p:animEffect>
                                    <p:anim calcmode="lin" valueType="num">
                                      <p:cBhvr>
                                        <p:cTn id="46" dur="1000" fill="hold"/>
                                        <p:tgtEl>
                                          <p:spTgt spid="3"/>
                                        </p:tgtEl>
                                        <p:attrNameLst>
                                          <p:attrName>ppt_x</p:attrName>
                                        </p:attrNameLst>
                                      </p:cBhvr>
                                      <p:tavLst>
                                        <p:tav tm="0">
                                          <p:val>
                                            <p:strVal val="#ppt_x"/>
                                          </p:val>
                                        </p:tav>
                                        <p:tav tm="100000">
                                          <p:val>
                                            <p:strVal val="#ppt_x"/>
                                          </p:val>
                                        </p:tav>
                                      </p:tavLst>
                                    </p:anim>
                                    <p:anim calcmode="lin" valueType="num">
                                      <p:cBhvr>
                                        <p:cTn id="4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5" grpId="0" animBg="1"/>
      <p:bldP spid="66" grpId="0" animBg="1"/>
      <p:bldP spid="80" grpId="0"/>
      <p:bldP spid="81" grpId="0"/>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66386" y="2936323"/>
            <a:ext cx="7454644" cy="1473396"/>
          </a:xfrm>
        </p:spPr>
        <p:txBody>
          <a:bodyPr/>
          <a:lstStyle/>
          <a:p>
            <a:r>
              <a:rPr lang="en-US" dirty="0"/>
              <a:t>Thank you</a:t>
            </a:r>
          </a:p>
        </p:txBody>
      </p:sp>
    </p:spTree>
    <p:extLst>
      <p:ext uri="{BB962C8B-B14F-4D97-AF65-F5344CB8AC3E}">
        <p14:creationId xmlns:p14="http://schemas.microsoft.com/office/powerpoint/2010/main" val="177684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D68665-5F92-417B-9496-0FB521D8BE12}"/>
              </a:ext>
            </a:extLst>
          </p:cNvPr>
          <p:cNvSpPr/>
          <p:nvPr/>
        </p:nvSpPr>
        <p:spPr bwMode="auto">
          <a:xfrm>
            <a:off x="6111901" y="0"/>
            <a:ext cx="6080099"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72" name="Oval 71">
            <a:extLst>
              <a:ext uri="{FF2B5EF4-FFF2-40B4-BE49-F238E27FC236}">
                <a16:creationId xmlns:a16="http://schemas.microsoft.com/office/drawing/2014/main" id="{9D0533C8-6094-474F-93CD-5AF7A8640BE1}"/>
              </a:ext>
            </a:extLst>
          </p:cNvPr>
          <p:cNvSpPr/>
          <p:nvPr/>
        </p:nvSpPr>
        <p:spPr bwMode="auto">
          <a:xfrm>
            <a:off x="5268438" y="3111436"/>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TextBox 34" descr="Cloud Adoption Framework ">
            <a:extLst>
              <a:ext uri="{FF2B5EF4-FFF2-40B4-BE49-F238E27FC236}">
                <a16:creationId xmlns:a16="http://schemas.microsoft.com/office/drawing/2014/main" id="{B44E0FAA-8D0E-42FC-BD4F-CA8D589A63BF}"/>
              </a:ext>
            </a:extLst>
          </p:cNvPr>
          <p:cNvSpPr txBox="1"/>
          <p:nvPr/>
        </p:nvSpPr>
        <p:spPr>
          <a:xfrm>
            <a:off x="911637" y="2412996"/>
            <a:ext cx="4071889" cy="1361911"/>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750" b="0" i="0" u="none" strike="noStrike" kern="1200" cap="none" spc="-50" normalizeH="0" baseline="0" noProof="0" dirty="0">
                <a:ln>
                  <a:noFill/>
                </a:ln>
                <a:effectLst/>
                <a:uLnTx/>
                <a:uFillTx/>
                <a:latin typeface="Segoe UI Semibold"/>
                <a:ea typeface="+mn-ea"/>
                <a:cs typeface="+mn-cs"/>
              </a:rPr>
              <a:t>An iterative process that supports your business… as it evolves</a:t>
            </a:r>
          </a:p>
        </p:txBody>
      </p:sp>
      <p:grpSp>
        <p:nvGrpSpPr>
          <p:cNvPr id="3" name="Group 2">
            <a:extLst>
              <a:ext uri="{FF2B5EF4-FFF2-40B4-BE49-F238E27FC236}">
                <a16:creationId xmlns:a16="http://schemas.microsoft.com/office/drawing/2014/main" id="{D50172EC-BAF7-4B36-B695-B77E797FAC9D}"/>
              </a:ext>
            </a:extLst>
          </p:cNvPr>
          <p:cNvGrpSpPr/>
          <p:nvPr/>
        </p:nvGrpSpPr>
        <p:grpSpPr>
          <a:xfrm>
            <a:off x="6718260" y="1114458"/>
            <a:ext cx="5113168" cy="4379474"/>
            <a:chOff x="6718260" y="1114458"/>
            <a:chExt cx="5113168" cy="4379474"/>
          </a:xfrm>
        </p:grpSpPr>
        <p:sp>
          <p:nvSpPr>
            <p:cNvPr id="10" name="Oval 9">
              <a:extLst>
                <a:ext uri="{FF2B5EF4-FFF2-40B4-BE49-F238E27FC236}">
                  <a16:creationId xmlns:a16="http://schemas.microsoft.com/office/drawing/2014/main" id="{930831E2-20CA-466E-939D-62AE80C594CA}"/>
                </a:ext>
                <a:ext uri="{C183D7F6-B498-43B3-948B-1728B52AA6E4}">
                  <adec:decorative xmlns:adec="http://schemas.microsoft.com/office/drawing/2017/decorative" val="1"/>
                </a:ext>
              </a:extLst>
            </p:cNvPr>
            <p:cNvSpPr/>
            <p:nvPr/>
          </p:nvSpPr>
          <p:spPr bwMode="auto">
            <a:xfrm>
              <a:off x="7060944" y="1114458"/>
              <a:ext cx="4402217" cy="4379474"/>
            </a:xfrm>
            <a:prstGeom prst="ellipse">
              <a:avLst/>
            </a:prstGeom>
            <a:noFill/>
            <a:ln w="22225" cap="flat" cmpd="sng" algn="ctr">
              <a:solidFill>
                <a:schemeClr val="bg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1F45FC3-4BAC-4509-8C7C-DA20025EB576}"/>
                </a:ext>
                <a:ext uri="{C183D7F6-B498-43B3-948B-1728B52AA6E4}">
                  <adec:decorative xmlns:adec="http://schemas.microsoft.com/office/drawing/2017/decorative" val="1"/>
                </a:ext>
              </a:extLst>
            </p:cNvPr>
            <p:cNvSpPr/>
            <p:nvPr/>
          </p:nvSpPr>
          <p:spPr bwMode="auto">
            <a:xfrm>
              <a:off x="8096664" y="2130409"/>
              <a:ext cx="2295563" cy="2283704"/>
            </a:xfrm>
            <a:prstGeom prst="ellipse">
              <a:avLst/>
            </a:prstGeom>
            <a:noFill/>
            <a:ln w="22225" cap="flat" cmpd="sng" algn="ctr">
              <a:solidFill>
                <a:schemeClr val="bg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D29E357-BE4C-4B33-B974-14C7E63D1B12}"/>
                </a:ext>
              </a:extLst>
            </p:cNvPr>
            <p:cNvSpPr txBox="1"/>
            <p:nvPr/>
          </p:nvSpPr>
          <p:spPr>
            <a:xfrm>
              <a:off x="8537638" y="2801210"/>
              <a:ext cx="1426412" cy="2215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Segoe UI Semibold"/>
                  <a:ea typeface="+mn-lt"/>
                  <a:cs typeface="Calibri" panose="020F0502020204030204"/>
                </a:rPr>
                <a:t>Define strategy</a:t>
              </a:r>
            </a:p>
          </p:txBody>
        </p:sp>
        <p:grpSp>
          <p:nvGrpSpPr>
            <p:cNvPr id="13" name="Group 12" descr="Cloud Adoption Framework ">
              <a:extLst>
                <a:ext uri="{FF2B5EF4-FFF2-40B4-BE49-F238E27FC236}">
                  <a16:creationId xmlns:a16="http://schemas.microsoft.com/office/drawing/2014/main" id="{D7A585BD-7681-47F4-94C3-3A7002052F76}"/>
                </a:ext>
              </a:extLst>
            </p:cNvPr>
            <p:cNvGrpSpPr/>
            <p:nvPr/>
          </p:nvGrpSpPr>
          <p:grpSpPr>
            <a:xfrm>
              <a:off x="8901348" y="1682312"/>
              <a:ext cx="721411" cy="890855"/>
              <a:chOff x="8704863" y="1784159"/>
              <a:chExt cx="717684" cy="890855"/>
            </a:xfrm>
          </p:grpSpPr>
          <p:sp>
            <p:nvSpPr>
              <p:cNvPr id="97" name="Oval 96">
                <a:extLst>
                  <a:ext uri="{FF2B5EF4-FFF2-40B4-BE49-F238E27FC236}">
                    <a16:creationId xmlns:a16="http://schemas.microsoft.com/office/drawing/2014/main" id="{624CB74D-E3CC-4E48-8108-C956DC6B48E4}"/>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064FCA81-2388-472A-B5B4-A030201C6314}"/>
                  </a:ext>
                </a:extLst>
              </p:cNvPr>
              <p:cNvSpPr txBox="1"/>
              <p:nvPr/>
            </p:nvSpPr>
            <p:spPr>
              <a:xfrm>
                <a:off x="8852177" y="1784159"/>
                <a:ext cx="400751"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Segoe UI Semibold"/>
                    <a:ea typeface="+mn-lt"/>
                    <a:cs typeface="Calibri" panose="020F0502020204030204"/>
                  </a:rPr>
                  <a:t>Plan</a:t>
                </a:r>
              </a:p>
            </p:txBody>
          </p:sp>
        </p:grpSp>
        <p:sp>
          <p:nvSpPr>
            <p:cNvPr id="77" name="Oval 76">
              <a:extLst>
                <a:ext uri="{FF2B5EF4-FFF2-40B4-BE49-F238E27FC236}">
                  <a16:creationId xmlns:a16="http://schemas.microsoft.com/office/drawing/2014/main" id="{EB4C4940-5E80-4318-8A96-82225E5443F6}"/>
                </a:ext>
              </a:extLst>
            </p:cNvPr>
            <p:cNvSpPr/>
            <p:nvPr/>
          </p:nvSpPr>
          <p:spPr bwMode="auto">
            <a:xfrm>
              <a:off x="7939563" y="3673014"/>
              <a:ext cx="721411"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AE9A4962-208E-4DA7-B38D-D5E0ECDEE7FA}"/>
                </a:ext>
              </a:extLst>
            </p:cNvPr>
            <p:cNvSpPr txBox="1"/>
            <p:nvPr/>
          </p:nvSpPr>
          <p:spPr>
            <a:xfrm>
              <a:off x="8043772" y="4264051"/>
              <a:ext cx="583300"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Segoe UI Semibold"/>
                  <a:ea typeface="+mn-lt"/>
                  <a:cs typeface="Calibri" panose="020F0502020204030204"/>
                </a:rPr>
                <a:t>Adopt</a:t>
              </a:r>
            </a:p>
          </p:txBody>
        </p:sp>
        <p:sp>
          <p:nvSpPr>
            <p:cNvPr id="37" name="Oval 36">
              <a:extLst>
                <a:ext uri="{FF2B5EF4-FFF2-40B4-BE49-F238E27FC236}">
                  <a16:creationId xmlns:a16="http://schemas.microsoft.com/office/drawing/2014/main" id="{AA591A7E-DDF1-4EE3-B56C-C5E898568AFC}"/>
                </a:ext>
              </a:extLst>
            </p:cNvPr>
            <p:cNvSpPr/>
            <p:nvPr/>
          </p:nvSpPr>
          <p:spPr bwMode="auto">
            <a:xfrm>
              <a:off x="11168815" y="2779719"/>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component solutions" descr="component solutions">
              <a:extLst>
                <a:ext uri="{FF2B5EF4-FFF2-40B4-BE49-F238E27FC236}">
                  <a16:creationId xmlns:a16="http://schemas.microsoft.com/office/drawing/2014/main" id="{2CD3EADD-C16B-4E1E-8FB8-973D3391B3FA}"/>
                </a:ext>
              </a:extLst>
            </p:cNvPr>
            <p:cNvGrpSpPr/>
            <p:nvPr/>
          </p:nvGrpSpPr>
          <p:grpSpPr>
            <a:xfrm>
              <a:off x="8933586" y="3105220"/>
              <a:ext cx="621718" cy="433802"/>
              <a:chOff x="-774701" y="5245267"/>
              <a:chExt cx="473075" cy="331790"/>
            </a:xfrm>
          </p:grpSpPr>
          <p:sp>
            <p:nvSpPr>
              <p:cNvPr id="19" name="Rectangle 932">
                <a:extLst>
                  <a:ext uri="{FF2B5EF4-FFF2-40B4-BE49-F238E27FC236}">
                    <a16:creationId xmlns:a16="http://schemas.microsoft.com/office/drawing/2014/main" id="{A647C8AF-A505-4CAD-8275-BAA39FF81095}"/>
                  </a:ext>
                </a:extLst>
              </p:cNvPr>
              <p:cNvSpPr>
                <a:spLocks noChangeArrowheads="1"/>
              </p:cNvSpPr>
              <p:nvPr/>
            </p:nvSpPr>
            <p:spPr bwMode="auto">
              <a:xfrm>
                <a:off x="-538163" y="5524676"/>
                <a:ext cx="117475" cy="1270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0" name="Freeform 933">
                <a:extLst>
                  <a:ext uri="{FF2B5EF4-FFF2-40B4-BE49-F238E27FC236}">
                    <a16:creationId xmlns:a16="http://schemas.microsoft.com/office/drawing/2014/main" id="{85B26A86-614D-4504-ADB5-201F8F82238D}"/>
                  </a:ext>
                </a:extLst>
              </p:cNvPr>
              <p:cNvSpPr>
                <a:spLocks/>
              </p:cNvSpPr>
              <p:nvPr/>
            </p:nvSpPr>
            <p:spPr bwMode="auto">
              <a:xfrm>
                <a:off x="-425451" y="550720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1" name="Freeform 934">
                <a:extLst>
                  <a:ext uri="{FF2B5EF4-FFF2-40B4-BE49-F238E27FC236}">
                    <a16:creationId xmlns:a16="http://schemas.microsoft.com/office/drawing/2014/main" id="{D4E93E8A-7BDD-4E2E-9772-10DE4757C417}"/>
                  </a:ext>
                </a:extLst>
              </p:cNvPr>
              <p:cNvSpPr>
                <a:spLocks/>
              </p:cNvSpPr>
              <p:nvPr/>
            </p:nvSpPr>
            <p:spPr bwMode="auto">
              <a:xfrm>
                <a:off x="-542926" y="5288164"/>
                <a:ext cx="122237" cy="228601"/>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2" name="Rectangle 935">
                <a:extLst>
                  <a:ext uri="{FF2B5EF4-FFF2-40B4-BE49-F238E27FC236}">
                    <a16:creationId xmlns:a16="http://schemas.microsoft.com/office/drawing/2014/main" id="{8E77269B-FE48-4CB3-A920-1E35CC09985D}"/>
                  </a:ext>
                </a:extLst>
              </p:cNvPr>
              <p:cNvSpPr>
                <a:spLocks noChangeArrowheads="1"/>
              </p:cNvSpPr>
              <p:nvPr/>
            </p:nvSpPr>
            <p:spPr bwMode="auto">
              <a:xfrm>
                <a:off x="-357188" y="5294482"/>
                <a:ext cx="12700" cy="25400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3" name="Rectangle 936">
                <a:extLst>
                  <a:ext uri="{FF2B5EF4-FFF2-40B4-BE49-F238E27FC236}">
                    <a16:creationId xmlns:a16="http://schemas.microsoft.com/office/drawing/2014/main" id="{A5FE4E61-44CC-4B66-A407-4C46EDE0D97B}"/>
                  </a:ext>
                </a:extLst>
              </p:cNvPr>
              <p:cNvSpPr>
                <a:spLocks noChangeArrowheads="1"/>
              </p:cNvSpPr>
              <p:nvPr/>
            </p:nvSpPr>
            <p:spPr bwMode="auto">
              <a:xfrm>
                <a:off x="-519113" y="5407184"/>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4" name="Rectangle 937">
                <a:extLst>
                  <a:ext uri="{FF2B5EF4-FFF2-40B4-BE49-F238E27FC236}">
                    <a16:creationId xmlns:a16="http://schemas.microsoft.com/office/drawing/2014/main" id="{4845DE93-214A-4530-A742-F9B7728E3D64}"/>
                  </a:ext>
                </a:extLst>
              </p:cNvPr>
              <p:cNvSpPr>
                <a:spLocks noChangeArrowheads="1"/>
              </p:cNvSpPr>
              <p:nvPr/>
            </p:nvSpPr>
            <p:spPr bwMode="auto">
              <a:xfrm>
                <a:off x="-715963" y="5407184"/>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5" name="Oval 938">
                <a:extLst>
                  <a:ext uri="{FF2B5EF4-FFF2-40B4-BE49-F238E27FC236}">
                    <a16:creationId xmlns:a16="http://schemas.microsoft.com/office/drawing/2014/main" id="{3FA061FD-1E41-4FF7-8297-45BD55DA27CC}"/>
                  </a:ext>
                </a:extLst>
              </p:cNvPr>
              <p:cNvSpPr>
                <a:spLocks noChangeArrowheads="1"/>
              </p:cNvSpPr>
              <p:nvPr/>
            </p:nvSpPr>
            <p:spPr bwMode="auto">
              <a:xfrm>
                <a:off x="-400051" y="5245267"/>
                <a:ext cx="98425" cy="9366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6" name="Rectangle 939">
                <a:extLst>
                  <a:ext uri="{FF2B5EF4-FFF2-40B4-BE49-F238E27FC236}">
                    <a16:creationId xmlns:a16="http://schemas.microsoft.com/office/drawing/2014/main" id="{860DEBDC-9CE3-4D07-B8B2-C75639B8BB7B}"/>
                  </a:ext>
                </a:extLst>
              </p:cNvPr>
              <p:cNvSpPr>
                <a:spLocks noChangeArrowheads="1"/>
              </p:cNvSpPr>
              <p:nvPr/>
            </p:nvSpPr>
            <p:spPr bwMode="auto">
              <a:xfrm>
                <a:off x="-400051" y="5364327"/>
                <a:ext cx="98425" cy="9525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7" name="Oval 940">
                <a:extLst>
                  <a:ext uri="{FF2B5EF4-FFF2-40B4-BE49-F238E27FC236}">
                    <a16:creationId xmlns:a16="http://schemas.microsoft.com/office/drawing/2014/main" id="{7E181E61-5D63-4832-8CB1-FBA871D19EE9}"/>
                  </a:ext>
                </a:extLst>
              </p:cNvPr>
              <p:cNvSpPr>
                <a:spLocks noChangeArrowheads="1"/>
              </p:cNvSpPr>
              <p:nvPr/>
            </p:nvSpPr>
            <p:spPr bwMode="auto">
              <a:xfrm>
                <a:off x="-400051" y="5483394"/>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8" name="Oval 941">
                <a:extLst>
                  <a:ext uri="{FF2B5EF4-FFF2-40B4-BE49-F238E27FC236}">
                    <a16:creationId xmlns:a16="http://schemas.microsoft.com/office/drawing/2014/main" id="{B1A0678E-D12F-4AD4-8AD2-283AE892DE78}"/>
                  </a:ext>
                </a:extLst>
              </p:cNvPr>
              <p:cNvSpPr>
                <a:spLocks noChangeArrowheads="1"/>
              </p:cNvSpPr>
              <p:nvPr/>
            </p:nvSpPr>
            <p:spPr bwMode="auto">
              <a:xfrm>
                <a:off x="-774701" y="5364329"/>
                <a:ext cx="100012" cy="952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9" name="Oval 942">
                <a:extLst>
                  <a:ext uri="{FF2B5EF4-FFF2-40B4-BE49-F238E27FC236}">
                    <a16:creationId xmlns:a16="http://schemas.microsoft.com/office/drawing/2014/main" id="{015F95CB-C85F-4998-96A9-4BA9B4644552}"/>
                  </a:ext>
                </a:extLst>
              </p:cNvPr>
              <p:cNvSpPr>
                <a:spLocks noChangeArrowheads="1"/>
              </p:cNvSpPr>
              <p:nvPr/>
            </p:nvSpPr>
            <p:spPr bwMode="auto">
              <a:xfrm>
                <a:off x="-587376" y="5364329"/>
                <a:ext cx="98425" cy="952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30" name="Rectangle 943">
                <a:extLst>
                  <a:ext uri="{FF2B5EF4-FFF2-40B4-BE49-F238E27FC236}">
                    <a16:creationId xmlns:a16="http://schemas.microsoft.com/office/drawing/2014/main" id="{BD7E2AA4-F608-4426-8F67-1830C529302C}"/>
                  </a:ext>
                </a:extLst>
              </p:cNvPr>
              <p:cNvSpPr>
                <a:spLocks noChangeArrowheads="1"/>
              </p:cNvSpPr>
              <p:nvPr/>
            </p:nvSpPr>
            <p:spPr bwMode="auto">
              <a:xfrm>
                <a:off x="-587376" y="524529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31" name="Rectangle 944" descr="component solutions">
                <a:extLst>
                  <a:ext uri="{FF2B5EF4-FFF2-40B4-BE49-F238E27FC236}">
                    <a16:creationId xmlns:a16="http://schemas.microsoft.com/office/drawing/2014/main" id="{3ABD7CF6-5D97-4A98-BFB2-56F9E99607B3}"/>
                  </a:ext>
                </a:extLst>
              </p:cNvPr>
              <p:cNvSpPr>
                <a:spLocks noChangeArrowheads="1"/>
              </p:cNvSpPr>
              <p:nvPr/>
            </p:nvSpPr>
            <p:spPr bwMode="auto">
              <a:xfrm>
                <a:off x="-587376" y="5483385"/>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32" name="Freeform 945">
                <a:extLst>
                  <a:ext uri="{FF2B5EF4-FFF2-40B4-BE49-F238E27FC236}">
                    <a16:creationId xmlns:a16="http://schemas.microsoft.com/office/drawing/2014/main" id="{0A8B28FF-5913-4F93-8545-75A9D69F42F8}"/>
                  </a:ext>
                </a:extLst>
              </p:cNvPr>
              <p:cNvSpPr>
                <a:spLocks/>
              </p:cNvSpPr>
              <p:nvPr/>
            </p:nvSpPr>
            <p:spPr bwMode="auto">
              <a:xfrm>
                <a:off x="-425451" y="5389738"/>
                <a:ext cx="25400" cy="46037"/>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33" name="Freeform 946">
                <a:extLst>
                  <a:ext uri="{FF2B5EF4-FFF2-40B4-BE49-F238E27FC236}">
                    <a16:creationId xmlns:a16="http://schemas.microsoft.com/office/drawing/2014/main" id="{2AF1781B-5D5B-4886-912F-B665F2A422E0}"/>
                  </a:ext>
                </a:extLst>
              </p:cNvPr>
              <p:cNvSpPr>
                <a:spLocks/>
              </p:cNvSpPr>
              <p:nvPr/>
            </p:nvSpPr>
            <p:spPr bwMode="auto">
              <a:xfrm>
                <a:off x="-425451" y="5270685"/>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34" name="Freeform 947">
                <a:extLst>
                  <a:ext uri="{FF2B5EF4-FFF2-40B4-BE49-F238E27FC236}">
                    <a16:creationId xmlns:a16="http://schemas.microsoft.com/office/drawing/2014/main" id="{A69FE9EF-1EF7-4FCC-8632-4A1F50F3782C}"/>
                  </a:ext>
                </a:extLst>
              </p:cNvPr>
              <p:cNvSpPr>
                <a:spLocks/>
              </p:cNvSpPr>
              <p:nvPr/>
            </p:nvSpPr>
            <p:spPr bwMode="auto">
              <a:xfrm>
                <a:off x="-617538" y="5389738"/>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105" name="Oval 104">
              <a:extLst>
                <a:ext uri="{FF2B5EF4-FFF2-40B4-BE49-F238E27FC236}">
                  <a16:creationId xmlns:a16="http://schemas.microsoft.com/office/drawing/2014/main" id="{E4A97407-1ECF-4E7A-88DD-72BCC30BB000}"/>
                </a:ext>
              </a:extLst>
            </p:cNvPr>
            <p:cNvSpPr/>
            <p:nvPr/>
          </p:nvSpPr>
          <p:spPr>
            <a:xfrm>
              <a:off x="8043772" y="3568394"/>
              <a:ext cx="661344" cy="6401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8A8B9742-B22F-40D0-9E21-78516B9FEE78}"/>
                </a:ext>
              </a:extLst>
            </p:cNvPr>
            <p:cNvGrpSpPr/>
            <p:nvPr/>
          </p:nvGrpSpPr>
          <p:grpSpPr>
            <a:xfrm>
              <a:off x="8962490" y="1936864"/>
              <a:ext cx="601881" cy="597983"/>
              <a:chOff x="8665124" y="2156737"/>
              <a:chExt cx="601881" cy="597983"/>
            </a:xfrm>
          </p:grpSpPr>
          <p:sp>
            <p:nvSpPr>
              <p:cNvPr id="109" name="Oval 108">
                <a:extLst>
                  <a:ext uri="{FF2B5EF4-FFF2-40B4-BE49-F238E27FC236}">
                    <a16:creationId xmlns:a16="http://schemas.microsoft.com/office/drawing/2014/main" id="{73F7D867-034A-4C7D-AF29-F48F1502DD9D}"/>
                  </a:ext>
                </a:extLst>
              </p:cNvPr>
              <p:cNvSpPr/>
              <p:nvPr/>
            </p:nvSpPr>
            <p:spPr>
              <a:xfrm>
                <a:off x="8665124" y="2156737"/>
                <a:ext cx="601881" cy="597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4" name="Freeform 89">
                <a:extLst>
                  <a:ext uri="{FF2B5EF4-FFF2-40B4-BE49-F238E27FC236}">
                    <a16:creationId xmlns:a16="http://schemas.microsoft.com/office/drawing/2014/main" id="{73D355E8-0664-4CB8-A8B2-6FAE5724F310}"/>
                  </a:ext>
                </a:extLst>
              </p:cNvPr>
              <p:cNvSpPr>
                <a:spLocks/>
              </p:cNvSpPr>
              <p:nvPr/>
            </p:nvSpPr>
            <p:spPr bwMode="auto">
              <a:xfrm flipH="1" flipV="1">
                <a:off x="8805850" y="2260490"/>
                <a:ext cx="77584" cy="84924"/>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115" name="Oval 114">
              <a:extLst>
                <a:ext uri="{FF2B5EF4-FFF2-40B4-BE49-F238E27FC236}">
                  <a16:creationId xmlns:a16="http://schemas.microsoft.com/office/drawing/2014/main" id="{8A098BCF-BA90-477A-B431-AADE07ED5B9B}"/>
                </a:ext>
              </a:extLst>
            </p:cNvPr>
            <p:cNvSpPr/>
            <p:nvPr/>
          </p:nvSpPr>
          <p:spPr>
            <a:xfrm>
              <a:off x="9917709" y="3555642"/>
              <a:ext cx="661345" cy="6529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7" name="Oval 116">
              <a:extLst>
                <a:ext uri="{FF2B5EF4-FFF2-40B4-BE49-F238E27FC236}">
                  <a16:creationId xmlns:a16="http://schemas.microsoft.com/office/drawing/2014/main" id="{E63665FC-DC65-4D67-A986-85F3A6DB4423}"/>
                </a:ext>
              </a:extLst>
            </p:cNvPr>
            <p:cNvSpPr/>
            <p:nvPr/>
          </p:nvSpPr>
          <p:spPr bwMode="auto">
            <a:xfrm>
              <a:off x="9964037" y="3568394"/>
              <a:ext cx="721410"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TextBox 117">
              <a:extLst>
                <a:ext uri="{FF2B5EF4-FFF2-40B4-BE49-F238E27FC236}">
                  <a16:creationId xmlns:a16="http://schemas.microsoft.com/office/drawing/2014/main" id="{BF395DC1-6EDE-472D-9E19-19A231A6B3BF}"/>
                </a:ext>
              </a:extLst>
            </p:cNvPr>
            <p:cNvSpPr txBox="1"/>
            <p:nvPr/>
          </p:nvSpPr>
          <p:spPr>
            <a:xfrm>
              <a:off x="10035884" y="4264051"/>
              <a:ext cx="569829"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Segoe UI Semibold"/>
                  <a:ea typeface="+mn-lt"/>
                  <a:cs typeface="Calibri" panose="020F0502020204030204"/>
                </a:rPr>
                <a:t>Ready</a:t>
              </a:r>
            </a:p>
          </p:txBody>
        </p:sp>
        <p:grpSp>
          <p:nvGrpSpPr>
            <p:cNvPr id="119" name="Group 152" descr="check, approve">
              <a:extLst>
                <a:ext uri="{FF2B5EF4-FFF2-40B4-BE49-F238E27FC236}">
                  <a16:creationId xmlns:a16="http://schemas.microsoft.com/office/drawing/2014/main" id="{4A48AF73-911A-400C-A6E4-0B12F124EC2B}"/>
                </a:ext>
              </a:extLst>
            </p:cNvPr>
            <p:cNvGrpSpPr>
              <a:grpSpLocks noChangeAspect="1"/>
            </p:cNvGrpSpPr>
            <p:nvPr/>
          </p:nvGrpSpPr>
          <p:grpSpPr bwMode="auto">
            <a:xfrm>
              <a:off x="10017080" y="3656263"/>
              <a:ext cx="455598" cy="451675"/>
              <a:chOff x="4560" y="2506"/>
              <a:chExt cx="289" cy="288"/>
            </a:xfrm>
          </p:grpSpPr>
          <p:sp>
            <p:nvSpPr>
              <p:cNvPr id="120" name="AutoShape 151">
                <a:extLst>
                  <a:ext uri="{FF2B5EF4-FFF2-40B4-BE49-F238E27FC236}">
                    <a16:creationId xmlns:a16="http://schemas.microsoft.com/office/drawing/2014/main" id="{FDA4E331-B270-4354-9DA2-8EA69849121A}"/>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121" name="Oval 153">
                <a:extLst>
                  <a:ext uri="{FF2B5EF4-FFF2-40B4-BE49-F238E27FC236}">
                    <a16:creationId xmlns:a16="http://schemas.microsoft.com/office/drawing/2014/main" id="{2FB14EBD-9D59-403B-8190-DD01FBDB02B1}"/>
                  </a:ext>
                </a:extLst>
              </p:cNvPr>
              <p:cNvSpPr>
                <a:spLocks noChangeArrowheads="1"/>
              </p:cNvSpPr>
              <p:nvPr/>
            </p:nvSpPr>
            <p:spPr bwMode="auto">
              <a:xfrm>
                <a:off x="4613" y="2560"/>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122" name="Freeform 154">
                <a:extLst>
                  <a:ext uri="{FF2B5EF4-FFF2-40B4-BE49-F238E27FC236}">
                    <a16:creationId xmlns:a16="http://schemas.microsoft.com/office/drawing/2014/main" id="{177DCB9A-073C-48FF-9D7F-D8313F7688CA}"/>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123" name="Freeform 155">
                <a:extLst>
                  <a:ext uri="{FF2B5EF4-FFF2-40B4-BE49-F238E27FC236}">
                    <a16:creationId xmlns:a16="http://schemas.microsoft.com/office/drawing/2014/main" id="{8940235B-67ED-4C80-8026-1827BB24ECD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124" name="Freeform 156">
                <a:extLst>
                  <a:ext uri="{FF2B5EF4-FFF2-40B4-BE49-F238E27FC236}">
                    <a16:creationId xmlns:a16="http://schemas.microsoft.com/office/drawing/2014/main" id="{3906FF93-50D1-4416-BA92-7808CFEADB53}"/>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125" name="Freeform 157">
                <a:extLst>
                  <a:ext uri="{FF2B5EF4-FFF2-40B4-BE49-F238E27FC236}">
                    <a16:creationId xmlns:a16="http://schemas.microsoft.com/office/drawing/2014/main" id="{51DDB7E5-16CD-4D7D-AFF8-43575362F7A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126" name="Freeform 158">
                <a:extLst>
                  <a:ext uri="{FF2B5EF4-FFF2-40B4-BE49-F238E27FC236}">
                    <a16:creationId xmlns:a16="http://schemas.microsoft.com/office/drawing/2014/main" id="{AA0F8093-A80C-4CBE-B669-B6692DF63173}"/>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127" name="Freeform 159">
                <a:extLst>
                  <a:ext uri="{FF2B5EF4-FFF2-40B4-BE49-F238E27FC236}">
                    <a16:creationId xmlns:a16="http://schemas.microsoft.com/office/drawing/2014/main" id="{3EDF1A64-9CB6-4504-B496-71F208E33EC9}"/>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128" name="Freeform 160">
                <a:extLst>
                  <a:ext uri="{FF2B5EF4-FFF2-40B4-BE49-F238E27FC236}">
                    <a16:creationId xmlns:a16="http://schemas.microsoft.com/office/drawing/2014/main" id="{18F122C3-D66C-4CBB-AF31-684942782608}"/>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129" name="Freeform 161">
                <a:extLst>
                  <a:ext uri="{FF2B5EF4-FFF2-40B4-BE49-F238E27FC236}">
                    <a16:creationId xmlns:a16="http://schemas.microsoft.com/office/drawing/2014/main" id="{ABD38BA8-E8DD-472E-8833-6D548D4277F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130" name="Freeform 162">
                <a:extLst>
                  <a:ext uri="{FF2B5EF4-FFF2-40B4-BE49-F238E27FC236}">
                    <a16:creationId xmlns:a16="http://schemas.microsoft.com/office/drawing/2014/main" id="{431B45C4-99FF-4C39-B6C2-D0EF186F80E4}"/>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131" name="Oval 130">
              <a:extLst>
                <a:ext uri="{FF2B5EF4-FFF2-40B4-BE49-F238E27FC236}">
                  <a16:creationId xmlns:a16="http://schemas.microsoft.com/office/drawing/2014/main" id="{5F4D1E12-E43E-4B34-A2AE-D4C2A58C22F0}"/>
                </a:ext>
              </a:extLst>
            </p:cNvPr>
            <p:cNvSpPr/>
            <p:nvPr/>
          </p:nvSpPr>
          <p:spPr>
            <a:xfrm>
              <a:off x="11001386" y="2769501"/>
              <a:ext cx="830042" cy="8252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2" name="Group 131" descr="test">
              <a:extLst>
                <a:ext uri="{FF2B5EF4-FFF2-40B4-BE49-F238E27FC236}">
                  <a16:creationId xmlns:a16="http://schemas.microsoft.com/office/drawing/2014/main" id="{BFE262A2-376A-4F3F-B387-BF8530E13171}"/>
                </a:ext>
              </a:extLst>
            </p:cNvPr>
            <p:cNvGrpSpPr/>
            <p:nvPr/>
          </p:nvGrpSpPr>
          <p:grpSpPr>
            <a:xfrm>
              <a:off x="11248699" y="3129366"/>
              <a:ext cx="360700" cy="358829"/>
              <a:chOff x="4486289" y="2163470"/>
              <a:chExt cx="406192" cy="406193"/>
            </a:xfrm>
          </p:grpSpPr>
          <p:sp>
            <p:nvSpPr>
              <p:cNvPr id="133" name="Rectangle 251">
                <a:extLst>
                  <a:ext uri="{FF2B5EF4-FFF2-40B4-BE49-F238E27FC236}">
                    <a16:creationId xmlns:a16="http://schemas.microsoft.com/office/drawing/2014/main" id="{2E328399-B44F-46DD-AA7D-A220E0B2FB4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34" name="Rectangle 252">
                <a:extLst>
                  <a:ext uri="{FF2B5EF4-FFF2-40B4-BE49-F238E27FC236}">
                    <a16:creationId xmlns:a16="http://schemas.microsoft.com/office/drawing/2014/main" id="{73D54D7E-CE10-4FEF-856E-9F228792BF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35" name="Rectangle 253">
                <a:extLst>
                  <a:ext uri="{FF2B5EF4-FFF2-40B4-BE49-F238E27FC236}">
                    <a16:creationId xmlns:a16="http://schemas.microsoft.com/office/drawing/2014/main" id="{98BC8C8E-D3E2-43D8-B696-5E0989957A19}"/>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36" name="Rectangle 254">
                <a:extLst>
                  <a:ext uri="{FF2B5EF4-FFF2-40B4-BE49-F238E27FC236}">
                    <a16:creationId xmlns:a16="http://schemas.microsoft.com/office/drawing/2014/main" id="{BD3CD791-440F-4414-BCAB-E71801F4A34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37" name="Rectangle 255">
                <a:extLst>
                  <a:ext uri="{FF2B5EF4-FFF2-40B4-BE49-F238E27FC236}">
                    <a16:creationId xmlns:a16="http://schemas.microsoft.com/office/drawing/2014/main" id="{0F4CA1CA-27A9-4C88-A706-3C2F6F5F2C4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38" name="Rectangle 256">
                <a:extLst>
                  <a:ext uri="{FF2B5EF4-FFF2-40B4-BE49-F238E27FC236}">
                    <a16:creationId xmlns:a16="http://schemas.microsoft.com/office/drawing/2014/main" id="{99338317-E015-438C-9E71-F02FDBC0352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39" name="Rectangle 257">
                <a:extLst>
                  <a:ext uri="{FF2B5EF4-FFF2-40B4-BE49-F238E27FC236}">
                    <a16:creationId xmlns:a16="http://schemas.microsoft.com/office/drawing/2014/main" id="{C1BECA22-1F82-469B-9198-8198653A08E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0" name="Rectangle 258">
                <a:extLst>
                  <a:ext uri="{FF2B5EF4-FFF2-40B4-BE49-F238E27FC236}">
                    <a16:creationId xmlns:a16="http://schemas.microsoft.com/office/drawing/2014/main" id="{C4E45B8E-48C6-4DCF-8A17-E22D1FBC8AAB}"/>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1" name="Rectangle 259">
                <a:extLst>
                  <a:ext uri="{FF2B5EF4-FFF2-40B4-BE49-F238E27FC236}">
                    <a16:creationId xmlns:a16="http://schemas.microsoft.com/office/drawing/2014/main" id="{AF1187F0-D03F-40BC-80DB-0F0A97AAD815}"/>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2" name="Rectangle 260">
                <a:extLst>
                  <a:ext uri="{FF2B5EF4-FFF2-40B4-BE49-F238E27FC236}">
                    <a16:creationId xmlns:a16="http://schemas.microsoft.com/office/drawing/2014/main" id="{573AA398-B303-42B8-971B-4ABB87FF4D8B}"/>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3" name="Rectangle 261">
                <a:extLst>
                  <a:ext uri="{FF2B5EF4-FFF2-40B4-BE49-F238E27FC236}">
                    <a16:creationId xmlns:a16="http://schemas.microsoft.com/office/drawing/2014/main" id="{82EF8B48-F455-4A75-A6E0-06347420B93D}"/>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4" name="Rectangle 262">
                <a:extLst>
                  <a:ext uri="{FF2B5EF4-FFF2-40B4-BE49-F238E27FC236}">
                    <a16:creationId xmlns:a16="http://schemas.microsoft.com/office/drawing/2014/main" id="{6EFBCFDB-858F-49E1-A461-9EEC3B705F7C}"/>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5" name="Rectangle 263">
                <a:extLst>
                  <a:ext uri="{FF2B5EF4-FFF2-40B4-BE49-F238E27FC236}">
                    <a16:creationId xmlns:a16="http://schemas.microsoft.com/office/drawing/2014/main" id="{D6A95F8D-07BC-4469-A15B-EEDC912E0CA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6" name="Rectangle 264">
                <a:extLst>
                  <a:ext uri="{FF2B5EF4-FFF2-40B4-BE49-F238E27FC236}">
                    <a16:creationId xmlns:a16="http://schemas.microsoft.com/office/drawing/2014/main" id="{341F608E-03A8-4C7F-A7EB-44D9B9CE8797}"/>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7" name="Rectangle 265">
                <a:extLst>
                  <a:ext uri="{FF2B5EF4-FFF2-40B4-BE49-F238E27FC236}">
                    <a16:creationId xmlns:a16="http://schemas.microsoft.com/office/drawing/2014/main" id="{862C58D0-5403-48FE-9F71-CC221C976C89}"/>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8" name="Rectangle 266">
                <a:extLst>
                  <a:ext uri="{FF2B5EF4-FFF2-40B4-BE49-F238E27FC236}">
                    <a16:creationId xmlns:a16="http://schemas.microsoft.com/office/drawing/2014/main" id="{67D2C7A0-10A4-41C1-B7FE-7B0918472B2A}"/>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9" name="Rectangle 267">
                <a:extLst>
                  <a:ext uri="{FF2B5EF4-FFF2-40B4-BE49-F238E27FC236}">
                    <a16:creationId xmlns:a16="http://schemas.microsoft.com/office/drawing/2014/main" id="{C80AAB8F-4F36-4D56-B104-D5ED1A480BEB}"/>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50" name="Rectangle 268">
                <a:extLst>
                  <a:ext uri="{FF2B5EF4-FFF2-40B4-BE49-F238E27FC236}">
                    <a16:creationId xmlns:a16="http://schemas.microsoft.com/office/drawing/2014/main" id="{69CA28B5-4B5F-42E8-B5D9-477156663997}"/>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51" name="Rectangle 269">
                <a:extLst>
                  <a:ext uri="{FF2B5EF4-FFF2-40B4-BE49-F238E27FC236}">
                    <a16:creationId xmlns:a16="http://schemas.microsoft.com/office/drawing/2014/main" id="{CE050994-ECBA-4AB4-9DF6-1864FD2D7BA8}"/>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52" name="Rectangle 270">
                <a:extLst>
                  <a:ext uri="{FF2B5EF4-FFF2-40B4-BE49-F238E27FC236}">
                    <a16:creationId xmlns:a16="http://schemas.microsoft.com/office/drawing/2014/main" id="{CDDCBF8A-3953-4D99-ABA2-D217663CABC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53" name="Rectangle 271">
                <a:extLst>
                  <a:ext uri="{FF2B5EF4-FFF2-40B4-BE49-F238E27FC236}">
                    <a16:creationId xmlns:a16="http://schemas.microsoft.com/office/drawing/2014/main" id="{0535F826-4438-48C4-9753-9FEAEEBB8BCC}"/>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54" name="Rectangle 272">
                <a:extLst>
                  <a:ext uri="{FF2B5EF4-FFF2-40B4-BE49-F238E27FC236}">
                    <a16:creationId xmlns:a16="http://schemas.microsoft.com/office/drawing/2014/main" id="{3F483B96-9682-4588-8B5A-CFD4147B545A}"/>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55" name="Rectangle 273">
                <a:extLst>
                  <a:ext uri="{FF2B5EF4-FFF2-40B4-BE49-F238E27FC236}">
                    <a16:creationId xmlns:a16="http://schemas.microsoft.com/office/drawing/2014/main" id="{AE0468D6-C09E-4761-A47E-1181CCCDF53D}"/>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56" name="Rectangle 274">
                <a:extLst>
                  <a:ext uri="{FF2B5EF4-FFF2-40B4-BE49-F238E27FC236}">
                    <a16:creationId xmlns:a16="http://schemas.microsoft.com/office/drawing/2014/main" id="{694E2772-F4E2-474B-8E29-DEF6721CBC6B}"/>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57" name="Rectangle 275">
                <a:extLst>
                  <a:ext uri="{FF2B5EF4-FFF2-40B4-BE49-F238E27FC236}">
                    <a16:creationId xmlns:a16="http://schemas.microsoft.com/office/drawing/2014/main" id="{9741FA3F-7E00-4998-81D7-97EF4FE5C309}"/>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58" name="Rectangle 276">
                <a:extLst>
                  <a:ext uri="{FF2B5EF4-FFF2-40B4-BE49-F238E27FC236}">
                    <a16:creationId xmlns:a16="http://schemas.microsoft.com/office/drawing/2014/main" id="{EF90B7B1-75E2-48B6-80FC-EE133741ECE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60" name="Rectangle 277">
                <a:extLst>
                  <a:ext uri="{FF2B5EF4-FFF2-40B4-BE49-F238E27FC236}">
                    <a16:creationId xmlns:a16="http://schemas.microsoft.com/office/drawing/2014/main" id="{3AAD4CC5-F788-423F-9906-6E6E858674ED}"/>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61" name="Rectangle 278">
                <a:extLst>
                  <a:ext uri="{FF2B5EF4-FFF2-40B4-BE49-F238E27FC236}">
                    <a16:creationId xmlns:a16="http://schemas.microsoft.com/office/drawing/2014/main" id="{615E3A60-9EFD-4E73-9DB1-B258C51981A7}"/>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62" name="Rectangle 279">
                <a:extLst>
                  <a:ext uri="{FF2B5EF4-FFF2-40B4-BE49-F238E27FC236}">
                    <a16:creationId xmlns:a16="http://schemas.microsoft.com/office/drawing/2014/main" id="{EE21898B-F653-4EFE-8C22-FED44205B685}"/>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63" name="Rectangle 280">
                <a:extLst>
                  <a:ext uri="{FF2B5EF4-FFF2-40B4-BE49-F238E27FC236}">
                    <a16:creationId xmlns:a16="http://schemas.microsoft.com/office/drawing/2014/main" id="{E74896F4-7B0D-4A10-A29A-E45357858C7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64" name="Rectangle 281">
                <a:extLst>
                  <a:ext uri="{FF2B5EF4-FFF2-40B4-BE49-F238E27FC236}">
                    <a16:creationId xmlns:a16="http://schemas.microsoft.com/office/drawing/2014/main" id="{D30F2618-3C3F-4C33-B349-D7F442F644D8}"/>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165" name="TextBox 164">
              <a:extLst>
                <a:ext uri="{FF2B5EF4-FFF2-40B4-BE49-F238E27FC236}">
                  <a16:creationId xmlns:a16="http://schemas.microsoft.com/office/drawing/2014/main" id="{010F7660-3B29-4870-AF98-63A778473519}"/>
                </a:ext>
              </a:extLst>
            </p:cNvPr>
            <p:cNvSpPr txBox="1"/>
            <p:nvPr/>
          </p:nvSpPr>
          <p:spPr>
            <a:xfrm>
              <a:off x="11043371" y="2813620"/>
              <a:ext cx="76054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Segoe UI Semibold"/>
                  <a:ea typeface="+mn-lt"/>
                  <a:cs typeface="Calibri" panose="020F0502020204030204"/>
                </a:rPr>
                <a:t>Manage</a:t>
              </a:r>
            </a:p>
          </p:txBody>
        </p:sp>
        <p:sp>
          <p:nvSpPr>
            <p:cNvPr id="174" name="Oval 173">
              <a:extLst>
                <a:ext uri="{FF2B5EF4-FFF2-40B4-BE49-F238E27FC236}">
                  <a16:creationId xmlns:a16="http://schemas.microsoft.com/office/drawing/2014/main" id="{55185448-DD5B-42A0-A88E-2F62E9500D89}"/>
                </a:ext>
              </a:extLst>
            </p:cNvPr>
            <p:cNvSpPr/>
            <p:nvPr/>
          </p:nvSpPr>
          <p:spPr>
            <a:xfrm>
              <a:off x="6718260" y="2769501"/>
              <a:ext cx="816058" cy="84187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5" name="Freeform 5">
              <a:extLst>
                <a:ext uri="{FF2B5EF4-FFF2-40B4-BE49-F238E27FC236}">
                  <a16:creationId xmlns:a16="http://schemas.microsoft.com/office/drawing/2014/main" id="{D5CAE30E-6CC5-4F76-ADE3-1BDA41AF13CC}"/>
                </a:ext>
              </a:extLst>
            </p:cNvPr>
            <p:cNvSpPr>
              <a:spLocks noEditPoints="1"/>
            </p:cNvSpPr>
            <p:nvPr/>
          </p:nvSpPr>
          <p:spPr bwMode="auto">
            <a:xfrm>
              <a:off x="6914706" y="3075385"/>
              <a:ext cx="423167" cy="424809"/>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76" name="TextBox 175">
              <a:extLst>
                <a:ext uri="{FF2B5EF4-FFF2-40B4-BE49-F238E27FC236}">
                  <a16:creationId xmlns:a16="http://schemas.microsoft.com/office/drawing/2014/main" id="{E08DB4AC-BF5A-496D-BE2D-C9A9023983FB}"/>
                </a:ext>
              </a:extLst>
            </p:cNvPr>
            <p:cNvSpPr txBox="1"/>
            <p:nvPr/>
          </p:nvSpPr>
          <p:spPr>
            <a:xfrm>
              <a:off x="6778713" y="2813620"/>
              <a:ext cx="675147" cy="246221"/>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Segoe UI Semibold"/>
                  <a:ea typeface="+mn-lt"/>
                  <a:cs typeface="Calibri" panose="020F0502020204030204"/>
                </a:rPr>
                <a:t>Govern</a:t>
              </a:r>
            </a:p>
          </p:txBody>
        </p:sp>
        <p:grpSp>
          <p:nvGrpSpPr>
            <p:cNvPr id="166" name="Graphic 397" descr="deposit, pricing import">
              <a:extLst>
                <a:ext uri="{FF2B5EF4-FFF2-40B4-BE49-F238E27FC236}">
                  <a16:creationId xmlns:a16="http://schemas.microsoft.com/office/drawing/2014/main" id="{408B055C-F305-4706-94F9-9E272D235A7E}"/>
                </a:ext>
              </a:extLst>
            </p:cNvPr>
            <p:cNvGrpSpPr/>
            <p:nvPr/>
          </p:nvGrpSpPr>
          <p:grpSpPr>
            <a:xfrm>
              <a:off x="8174079" y="3690837"/>
              <a:ext cx="371366" cy="371620"/>
              <a:chOff x="1698211" y="3041569"/>
              <a:chExt cx="417847" cy="418136"/>
            </a:xfrm>
          </p:grpSpPr>
          <p:sp>
            <p:nvSpPr>
              <p:cNvPr id="167" name="Freeform: Shape 166">
                <a:extLst>
                  <a:ext uri="{FF2B5EF4-FFF2-40B4-BE49-F238E27FC236}">
                    <a16:creationId xmlns:a16="http://schemas.microsoft.com/office/drawing/2014/main" id="{78EBE839-1484-4C7D-91D3-FE7D900F8AD4}"/>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13862">
                  <a:defRPr/>
                </a:pPr>
                <a:endParaRPr lang="en-US" sz="1600">
                  <a:latin typeface="Segoe UI"/>
                </a:endParaRPr>
              </a:p>
            </p:txBody>
          </p:sp>
          <p:sp>
            <p:nvSpPr>
              <p:cNvPr id="168" name="Freeform: Shape 167">
                <a:extLst>
                  <a:ext uri="{FF2B5EF4-FFF2-40B4-BE49-F238E27FC236}">
                    <a16:creationId xmlns:a16="http://schemas.microsoft.com/office/drawing/2014/main" id="{54A37338-D3FC-4417-8ED8-161E179E506F}"/>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13862">
                  <a:defRPr/>
                </a:pPr>
                <a:endParaRPr lang="en-US" sz="1600">
                  <a:latin typeface="Segoe UI"/>
                </a:endParaRPr>
              </a:p>
            </p:txBody>
          </p:sp>
          <p:sp>
            <p:nvSpPr>
              <p:cNvPr id="169" name="Freeform: Shape 168">
                <a:extLst>
                  <a:ext uri="{FF2B5EF4-FFF2-40B4-BE49-F238E27FC236}">
                    <a16:creationId xmlns:a16="http://schemas.microsoft.com/office/drawing/2014/main" id="{151DA51C-9D10-4115-88B4-4EAAA27FE544}"/>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13862">
                  <a:defRPr/>
                </a:pPr>
                <a:endParaRPr lang="en-US" sz="1600">
                  <a:latin typeface="Segoe UI"/>
                </a:endParaRPr>
              </a:p>
            </p:txBody>
          </p:sp>
        </p:grpSp>
        <p:grpSp>
          <p:nvGrpSpPr>
            <p:cNvPr id="172" name="Group 171" descr="file, paper, sheet">
              <a:extLst>
                <a:ext uri="{FF2B5EF4-FFF2-40B4-BE49-F238E27FC236}">
                  <a16:creationId xmlns:a16="http://schemas.microsoft.com/office/drawing/2014/main" id="{431D51C7-6B1C-4956-BA68-234D3EE5BE8E}"/>
                </a:ext>
              </a:extLst>
            </p:cNvPr>
            <p:cNvGrpSpPr/>
            <p:nvPr/>
          </p:nvGrpSpPr>
          <p:grpSpPr>
            <a:xfrm>
              <a:off x="9102044" y="2029863"/>
              <a:ext cx="297598" cy="368855"/>
              <a:chOff x="8018464" y="4649789"/>
              <a:chExt cx="225425" cy="279400"/>
            </a:xfrm>
          </p:grpSpPr>
          <p:sp>
            <p:nvSpPr>
              <p:cNvPr id="173" name="Freeform 88">
                <a:extLst>
                  <a:ext uri="{FF2B5EF4-FFF2-40B4-BE49-F238E27FC236}">
                    <a16:creationId xmlns:a16="http://schemas.microsoft.com/office/drawing/2014/main" id="{47E4DFB2-1477-425C-8E76-BE1D7E44DCEB}"/>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algn="ctr" defTabSz="895859" fontAlgn="base">
                  <a:defRPr/>
                </a:pPr>
                <a:endParaRPr lang="en-US" sz="1600">
                  <a:latin typeface="Segoe UI"/>
                </a:endParaRPr>
              </a:p>
            </p:txBody>
          </p:sp>
          <p:sp>
            <p:nvSpPr>
              <p:cNvPr id="178" name="Freeform 89">
                <a:extLst>
                  <a:ext uri="{FF2B5EF4-FFF2-40B4-BE49-F238E27FC236}">
                    <a16:creationId xmlns:a16="http://schemas.microsoft.com/office/drawing/2014/main" id="{38B86579-E1B0-4D99-A3D2-181E5FD87D8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algn="ctr" defTabSz="895859" fontAlgn="base">
                  <a:defRPr/>
                </a:pPr>
                <a:endParaRPr lang="en-US" sz="1600">
                  <a:latin typeface="Segoe UI"/>
                </a:endParaRPr>
              </a:p>
            </p:txBody>
          </p:sp>
          <p:sp>
            <p:nvSpPr>
              <p:cNvPr id="179" name="Line 90">
                <a:extLst>
                  <a:ext uri="{FF2B5EF4-FFF2-40B4-BE49-F238E27FC236}">
                    <a16:creationId xmlns:a16="http://schemas.microsoft.com/office/drawing/2014/main" id="{ED5320B6-57F6-41BA-BDF9-17B4A3D3297C}"/>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593" tIns="44797" rIns="89593" bIns="44797" numCol="1" anchor="t" anchorCtr="0" compatLnSpc="1">
                <a:prstTxWarp prst="textNoShape">
                  <a:avLst/>
                </a:prstTxWarp>
              </a:bodyPr>
              <a:lstStyle/>
              <a:p>
                <a:pPr algn="ctr" defTabSz="895859" fontAlgn="base">
                  <a:defRPr/>
                </a:pPr>
                <a:endParaRPr lang="en-US" sz="1600">
                  <a:latin typeface="Segoe UI"/>
                </a:endParaRPr>
              </a:p>
            </p:txBody>
          </p:sp>
          <p:sp>
            <p:nvSpPr>
              <p:cNvPr id="180" name="Line 91">
                <a:extLst>
                  <a:ext uri="{FF2B5EF4-FFF2-40B4-BE49-F238E27FC236}">
                    <a16:creationId xmlns:a16="http://schemas.microsoft.com/office/drawing/2014/main" id="{80E43C55-129A-4ECA-BEEB-9076D466B3F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593" tIns="44797" rIns="89593" bIns="44797" numCol="1" anchor="t" anchorCtr="0" compatLnSpc="1">
                <a:prstTxWarp prst="textNoShape">
                  <a:avLst/>
                </a:prstTxWarp>
              </a:bodyPr>
              <a:lstStyle/>
              <a:p>
                <a:pPr algn="ctr" defTabSz="895859" fontAlgn="base">
                  <a:defRPr/>
                </a:pPr>
                <a:endParaRPr lang="en-US" sz="1600">
                  <a:latin typeface="Segoe UI"/>
                </a:endParaRPr>
              </a:p>
            </p:txBody>
          </p:sp>
        </p:grpSp>
      </p:grpSp>
    </p:spTree>
    <p:extLst>
      <p:ext uri="{BB962C8B-B14F-4D97-AF65-F5344CB8AC3E}">
        <p14:creationId xmlns:p14="http://schemas.microsoft.com/office/powerpoint/2010/main" val="118618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95">
            <a:extLst>
              <a:ext uri="{FF2B5EF4-FFF2-40B4-BE49-F238E27FC236}">
                <a16:creationId xmlns:a16="http://schemas.microsoft.com/office/drawing/2014/main" id="{743437B7-E377-439C-88C2-1C9562742C8D}"/>
              </a:ext>
            </a:extLst>
          </p:cNvPr>
          <p:cNvSpPr txBox="1"/>
          <p:nvPr/>
        </p:nvSpPr>
        <p:spPr>
          <a:xfrm>
            <a:off x="376722" y="6237572"/>
            <a:ext cx="37841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2"/>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https://aka.ms/adopt/overview</a:t>
            </a:r>
            <a:endParaRPr kumimoji="0" lang="en-US" b="0" i="0" u="none" strike="noStrike" kern="1200" cap="none" spc="0" normalizeH="0" baseline="0" noProof="0" dirty="0">
              <a:ln>
                <a:noFill/>
              </a:ln>
              <a:solidFill>
                <a:schemeClr val="tx2"/>
              </a:solidFill>
              <a:effectLst/>
              <a:uLnTx/>
              <a:uFillTx/>
              <a:latin typeface="Segoe UI"/>
              <a:ea typeface="+mn-ea"/>
              <a:cs typeface="+mn-cs"/>
            </a:endParaRPr>
          </a:p>
        </p:txBody>
      </p:sp>
      <p:sp>
        <p:nvSpPr>
          <p:cNvPr id="2" name="Title 1">
            <a:extLst>
              <a:ext uri="{FF2B5EF4-FFF2-40B4-BE49-F238E27FC236}">
                <a16:creationId xmlns:a16="http://schemas.microsoft.com/office/drawing/2014/main" id="{B18CB885-CCEE-4EDF-B05C-9E1E3E4E2765}"/>
              </a:ext>
            </a:extLst>
          </p:cNvPr>
          <p:cNvSpPr>
            <a:spLocks noGrp="1"/>
          </p:cNvSpPr>
          <p:nvPr>
            <p:ph type="title"/>
          </p:nvPr>
        </p:nvSpPr>
        <p:spPr>
          <a:xfrm>
            <a:off x="455995" y="620428"/>
            <a:ext cx="11306469" cy="1590179"/>
          </a:xfrm>
        </p:spPr>
        <p:txBody>
          <a:bodyPr/>
          <a:lstStyle/>
          <a:p>
            <a:r>
              <a:rPr lang="en-US" dirty="0"/>
              <a:t>Microsoft Cloud Adoption Framework for Azure</a:t>
            </a:r>
            <a:br>
              <a:rPr lang="en-US" dirty="0"/>
            </a:br>
            <a:r>
              <a:rPr lang="en-US" dirty="0">
                <a:solidFill>
                  <a:schemeClr val="tx2"/>
                </a:solidFill>
              </a:rPr>
              <a:t>Proven guidance to accelerate your migration journey</a:t>
            </a:r>
            <a:br>
              <a:rPr lang="en-US" dirty="0">
                <a:solidFill>
                  <a:schemeClr val="tx2"/>
                </a:solidFill>
              </a:rPr>
            </a:br>
            <a:br>
              <a:rPr lang="en-US" dirty="0">
                <a:solidFill>
                  <a:schemeClr val="tx2"/>
                </a:solidFill>
              </a:rPr>
            </a:br>
            <a:endParaRPr lang="en-US" dirty="0">
              <a:solidFill>
                <a:schemeClr val="tx2"/>
              </a:solidFill>
            </a:endParaRPr>
          </a:p>
        </p:txBody>
      </p:sp>
      <p:sp>
        <p:nvSpPr>
          <p:cNvPr id="102" name="Rectangle 101">
            <a:extLst>
              <a:ext uri="{FF2B5EF4-FFF2-40B4-BE49-F238E27FC236}">
                <a16:creationId xmlns:a16="http://schemas.microsoft.com/office/drawing/2014/main" id="{046C9BEB-8403-48E5-A339-8DB8E052F1D6}"/>
              </a:ext>
            </a:extLst>
          </p:cNvPr>
          <p:cNvSpPr/>
          <p:nvPr/>
        </p:nvSpPr>
        <p:spPr bwMode="auto">
          <a:xfrm>
            <a:off x="4682021" y="5299758"/>
            <a:ext cx="2153948"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Govern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lt"/>
                <a:cs typeface="Calibri" panose="020F0502020204030204"/>
              </a:rPr>
              <a:t>Comply, control and secure</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gradFill>
                <a:gsLst>
                  <a:gs pos="0">
                    <a:srgbClr val="50E6FF"/>
                  </a:gs>
                  <a:gs pos="100000">
                    <a:srgbClr val="50E6FF"/>
                  </a:gs>
                </a:gsLst>
                <a:lin ang="5400000" scaled="1"/>
              </a:gradFill>
              <a:effectLst/>
              <a:uLnTx/>
              <a:uFillTx/>
              <a:latin typeface="Segoe UI"/>
              <a:ea typeface="+mn-ea"/>
              <a:cs typeface="Segoe UI" pitchFamily="34" charset="0"/>
            </a:endParaRPr>
          </a:p>
        </p:txBody>
      </p:sp>
      <p:sp>
        <p:nvSpPr>
          <p:cNvPr id="103" name="Rectangle 102">
            <a:extLst>
              <a:ext uri="{FF2B5EF4-FFF2-40B4-BE49-F238E27FC236}">
                <a16:creationId xmlns:a16="http://schemas.microsoft.com/office/drawing/2014/main" id="{D866EF32-4BE7-47CF-BFBD-3D6E2BF79638}"/>
              </a:ext>
            </a:extLst>
          </p:cNvPr>
          <p:cNvSpPr/>
          <p:nvPr/>
        </p:nvSpPr>
        <p:spPr bwMode="auto">
          <a:xfrm>
            <a:off x="7165512" y="5299758"/>
            <a:ext cx="243959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Manage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lt"/>
                <a:cs typeface="Calibri" panose="020F0502020204030204"/>
              </a:rPr>
              <a:t>Operate and optimize</a:t>
            </a:r>
          </a:p>
        </p:txBody>
      </p:sp>
      <p:grpSp>
        <p:nvGrpSpPr>
          <p:cNvPr id="104" name="Group 103">
            <a:extLst>
              <a:ext uri="{FF2B5EF4-FFF2-40B4-BE49-F238E27FC236}">
                <a16:creationId xmlns:a16="http://schemas.microsoft.com/office/drawing/2014/main" id="{16C03334-A156-4604-ABFE-3A387CB42BA4}"/>
              </a:ext>
            </a:extLst>
          </p:cNvPr>
          <p:cNvGrpSpPr/>
          <p:nvPr/>
        </p:nvGrpSpPr>
        <p:grpSpPr>
          <a:xfrm>
            <a:off x="8302625" y="5524410"/>
            <a:ext cx="1788410" cy="105615"/>
            <a:chOff x="333497" y="1926331"/>
            <a:chExt cx="2600203" cy="153556"/>
          </a:xfrm>
        </p:grpSpPr>
        <p:cxnSp>
          <p:nvCxnSpPr>
            <p:cNvPr id="117" name="Straight Connector 116">
              <a:extLst>
                <a:ext uri="{FF2B5EF4-FFF2-40B4-BE49-F238E27FC236}">
                  <a16:creationId xmlns:a16="http://schemas.microsoft.com/office/drawing/2014/main" id="{EFF603A5-985B-490A-80D0-08BDA4415007}"/>
                </a:ext>
              </a:extLst>
            </p:cNvPr>
            <p:cNvCxnSpPr>
              <a:cxnSpLocks/>
            </p:cNvCxnSpPr>
            <p:nvPr/>
          </p:nvCxnSpPr>
          <p:spPr>
            <a:xfrm>
              <a:off x="333497" y="2003110"/>
              <a:ext cx="2600203"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8" name="Rectangle 34">
              <a:extLst>
                <a:ext uri="{FF2B5EF4-FFF2-40B4-BE49-F238E27FC236}">
                  <a16:creationId xmlns:a16="http://schemas.microsoft.com/office/drawing/2014/main" id="{6BC6F9A6-8CDA-4F89-8F8F-7BA9A5174C3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119" name="Group 118">
            <a:extLst>
              <a:ext uri="{FF2B5EF4-FFF2-40B4-BE49-F238E27FC236}">
                <a16:creationId xmlns:a16="http://schemas.microsoft.com/office/drawing/2014/main" id="{529A9DED-7ADE-4E3F-B390-C014731094DD}"/>
              </a:ext>
            </a:extLst>
          </p:cNvPr>
          <p:cNvGrpSpPr/>
          <p:nvPr/>
        </p:nvGrpSpPr>
        <p:grpSpPr>
          <a:xfrm flipH="1">
            <a:off x="3491601" y="5524410"/>
            <a:ext cx="1162029" cy="105615"/>
            <a:chOff x="1244203" y="1926331"/>
            <a:chExt cx="1689497" cy="153556"/>
          </a:xfrm>
        </p:grpSpPr>
        <p:cxnSp>
          <p:nvCxnSpPr>
            <p:cNvPr id="124" name="Straight Connector 123">
              <a:extLst>
                <a:ext uri="{FF2B5EF4-FFF2-40B4-BE49-F238E27FC236}">
                  <a16:creationId xmlns:a16="http://schemas.microsoft.com/office/drawing/2014/main" id="{A5F9B9A9-733D-469C-A1AE-B397F8F158C9}"/>
                </a:ext>
              </a:extLst>
            </p:cNvPr>
            <p:cNvCxnSpPr>
              <a:cxnSpLocks/>
            </p:cNvCxnSpPr>
            <p:nvPr/>
          </p:nvCxnSpPr>
          <p:spPr>
            <a:xfrm>
              <a:off x="1244203" y="2003110"/>
              <a:ext cx="1689497"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5" name="Rectangle 34">
              <a:extLst>
                <a:ext uri="{FF2B5EF4-FFF2-40B4-BE49-F238E27FC236}">
                  <a16:creationId xmlns:a16="http://schemas.microsoft.com/office/drawing/2014/main" id="{898832B8-B0BD-4074-9D1B-0A0C2D6EEB26}"/>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126" name="Straight Connector 125">
            <a:extLst>
              <a:ext uri="{FF2B5EF4-FFF2-40B4-BE49-F238E27FC236}">
                <a16:creationId xmlns:a16="http://schemas.microsoft.com/office/drawing/2014/main" id="{8956F1F8-3080-402E-AA1A-0291EF0F8B1A}"/>
              </a:ext>
            </a:extLst>
          </p:cNvPr>
          <p:cNvCxnSpPr>
            <a:cxnSpLocks/>
          </p:cNvCxnSpPr>
          <p:nvPr/>
        </p:nvCxnSpPr>
        <p:spPr>
          <a:xfrm flipV="1">
            <a:off x="5786350" y="5577217"/>
            <a:ext cx="1345137" cy="1"/>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0" name="Group 129" descr="government">
            <a:extLst>
              <a:ext uri="{FF2B5EF4-FFF2-40B4-BE49-F238E27FC236}">
                <a16:creationId xmlns:a16="http://schemas.microsoft.com/office/drawing/2014/main" id="{A1EC1791-4C01-4B26-80D6-AF454C6DF5E7}"/>
              </a:ext>
            </a:extLst>
          </p:cNvPr>
          <p:cNvGrpSpPr/>
          <p:nvPr/>
        </p:nvGrpSpPr>
        <p:grpSpPr>
          <a:xfrm>
            <a:off x="4912849" y="4866593"/>
            <a:ext cx="439707" cy="448064"/>
            <a:chOff x="5845334" y="4295775"/>
            <a:chExt cx="584835" cy="595951"/>
          </a:xfrm>
        </p:grpSpPr>
        <p:sp>
          <p:nvSpPr>
            <p:cNvPr id="131" name="Freeform 5">
              <a:extLst>
                <a:ext uri="{FF2B5EF4-FFF2-40B4-BE49-F238E27FC236}">
                  <a16:creationId xmlns:a16="http://schemas.microsoft.com/office/drawing/2014/main" id="{E9B70CC2-9E84-4B44-B4EF-B867C1B03696}"/>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CD768795-A513-4FBD-B1A3-FC06C8926C0B}"/>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5" name="Group 164" descr="test">
            <a:extLst>
              <a:ext uri="{FF2B5EF4-FFF2-40B4-BE49-F238E27FC236}">
                <a16:creationId xmlns:a16="http://schemas.microsoft.com/office/drawing/2014/main" id="{9BDB41E0-CC9F-424D-BA44-8576344ACC76}"/>
              </a:ext>
            </a:extLst>
          </p:cNvPr>
          <p:cNvGrpSpPr/>
          <p:nvPr/>
        </p:nvGrpSpPr>
        <p:grpSpPr>
          <a:xfrm>
            <a:off x="7488163" y="4925802"/>
            <a:ext cx="388863" cy="388855"/>
            <a:chOff x="4486289" y="2163470"/>
            <a:chExt cx="406192" cy="406193"/>
          </a:xfrm>
        </p:grpSpPr>
        <p:sp>
          <p:nvSpPr>
            <p:cNvPr id="183" name="Rectangle 251">
              <a:extLst>
                <a:ext uri="{FF2B5EF4-FFF2-40B4-BE49-F238E27FC236}">
                  <a16:creationId xmlns:a16="http://schemas.microsoft.com/office/drawing/2014/main" id="{453F4DB3-484D-4391-BE42-BB2A87A4DA1C}"/>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4" name="Rectangle 252">
              <a:extLst>
                <a:ext uri="{FF2B5EF4-FFF2-40B4-BE49-F238E27FC236}">
                  <a16:creationId xmlns:a16="http://schemas.microsoft.com/office/drawing/2014/main" id="{1D7B1356-0649-4835-8773-4FE6DF11A122}"/>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5" name="Rectangle 253">
              <a:extLst>
                <a:ext uri="{FF2B5EF4-FFF2-40B4-BE49-F238E27FC236}">
                  <a16:creationId xmlns:a16="http://schemas.microsoft.com/office/drawing/2014/main" id="{4AA6F4A3-8D19-475C-A543-625C78A6DDFD}"/>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6" name="Rectangle 254">
              <a:extLst>
                <a:ext uri="{FF2B5EF4-FFF2-40B4-BE49-F238E27FC236}">
                  <a16:creationId xmlns:a16="http://schemas.microsoft.com/office/drawing/2014/main" id="{4101D593-C4A5-499C-9298-6C9F55F8E745}"/>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7" name="Rectangle 255">
              <a:extLst>
                <a:ext uri="{FF2B5EF4-FFF2-40B4-BE49-F238E27FC236}">
                  <a16:creationId xmlns:a16="http://schemas.microsoft.com/office/drawing/2014/main" id="{89C24EB5-8C75-4264-8241-BF36CAD9865D}"/>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8" name="Rectangle 256">
              <a:extLst>
                <a:ext uri="{FF2B5EF4-FFF2-40B4-BE49-F238E27FC236}">
                  <a16:creationId xmlns:a16="http://schemas.microsoft.com/office/drawing/2014/main" id="{73D2B938-070B-41C8-AFF1-5ABBF43BCE4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9" name="Rectangle 257">
              <a:extLst>
                <a:ext uri="{FF2B5EF4-FFF2-40B4-BE49-F238E27FC236}">
                  <a16:creationId xmlns:a16="http://schemas.microsoft.com/office/drawing/2014/main" id="{4AF718D0-FE92-4B9F-867E-A7262026B865}"/>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0" name="Rectangle 258">
              <a:extLst>
                <a:ext uri="{FF2B5EF4-FFF2-40B4-BE49-F238E27FC236}">
                  <a16:creationId xmlns:a16="http://schemas.microsoft.com/office/drawing/2014/main" id="{D63C6DBE-A801-453A-A3F8-CA9EE9FCEF38}"/>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1" name="Rectangle 259">
              <a:extLst>
                <a:ext uri="{FF2B5EF4-FFF2-40B4-BE49-F238E27FC236}">
                  <a16:creationId xmlns:a16="http://schemas.microsoft.com/office/drawing/2014/main" id="{E08E3CD5-1BF3-4905-B694-D660BDC9DD9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2" name="Rectangle 260">
              <a:extLst>
                <a:ext uri="{FF2B5EF4-FFF2-40B4-BE49-F238E27FC236}">
                  <a16:creationId xmlns:a16="http://schemas.microsoft.com/office/drawing/2014/main" id="{24248398-2B2F-4FD0-8A3F-88901BDA96CC}"/>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3" name="Rectangle 261">
              <a:extLst>
                <a:ext uri="{FF2B5EF4-FFF2-40B4-BE49-F238E27FC236}">
                  <a16:creationId xmlns:a16="http://schemas.microsoft.com/office/drawing/2014/main" id="{0CB161A7-4C48-441E-8EB6-CA170FCE874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4" name="Rectangle 262">
              <a:extLst>
                <a:ext uri="{FF2B5EF4-FFF2-40B4-BE49-F238E27FC236}">
                  <a16:creationId xmlns:a16="http://schemas.microsoft.com/office/drawing/2014/main" id="{75F0A2B5-3CC0-4828-B0F3-CD35ABE1F027}"/>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5" name="Rectangle 263">
              <a:extLst>
                <a:ext uri="{FF2B5EF4-FFF2-40B4-BE49-F238E27FC236}">
                  <a16:creationId xmlns:a16="http://schemas.microsoft.com/office/drawing/2014/main" id="{864678BB-3E2D-401F-B2C6-1CF388289C13}"/>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6" name="Rectangle 264">
              <a:extLst>
                <a:ext uri="{FF2B5EF4-FFF2-40B4-BE49-F238E27FC236}">
                  <a16:creationId xmlns:a16="http://schemas.microsoft.com/office/drawing/2014/main" id="{F8F3C76F-91A7-4133-8FAB-8C9BE8590B2A}"/>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7" name="Rectangle 265">
              <a:extLst>
                <a:ext uri="{FF2B5EF4-FFF2-40B4-BE49-F238E27FC236}">
                  <a16:creationId xmlns:a16="http://schemas.microsoft.com/office/drawing/2014/main" id="{A15F88CA-C661-4362-A055-E3F6F044B8E7}"/>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8" name="Rectangle 266">
              <a:extLst>
                <a:ext uri="{FF2B5EF4-FFF2-40B4-BE49-F238E27FC236}">
                  <a16:creationId xmlns:a16="http://schemas.microsoft.com/office/drawing/2014/main" id="{FC840F43-0AE2-41E2-8BE8-EF008FDB675F}"/>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9" name="Rectangle 267">
              <a:extLst>
                <a:ext uri="{FF2B5EF4-FFF2-40B4-BE49-F238E27FC236}">
                  <a16:creationId xmlns:a16="http://schemas.microsoft.com/office/drawing/2014/main" id="{204B927C-E2C8-493B-B25A-B940222EF232}"/>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0" name="Rectangle 268">
              <a:extLst>
                <a:ext uri="{FF2B5EF4-FFF2-40B4-BE49-F238E27FC236}">
                  <a16:creationId xmlns:a16="http://schemas.microsoft.com/office/drawing/2014/main" id="{5DF6DA3F-4CBA-4E40-9D3E-7BD522B6A11D}"/>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1" name="Rectangle 269">
              <a:extLst>
                <a:ext uri="{FF2B5EF4-FFF2-40B4-BE49-F238E27FC236}">
                  <a16:creationId xmlns:a16="http://schemas.microsoft.com/office/drawing/2014/main" id="{9FC5B72A-4CD8-495D-B38D-56DBB2759E3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2" name="Rectangle 270">
              <a:extLst>
                <a:ext uri="{FF2B5EF4-FFF2-40B4-BE49-F238E27FC236}">
                  <a16:creationId xmlns:a16="http://schemas.microsoft.com/office/drawing/2014/main" id="{37153F2F-58AD-49E8-A422-D4B42C4A9FBF}"/>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3" name="Rectangle 271">
              <a:extLst>
                <a:ext uri="{FF2B5EF4-FFF2-40B4-BE49-F238E27FC236}">
                  <a16:creationId xmlns:a16="http://schemas.microsoft.com/office/drawing/2014/main" id="{BD0A96C3-67E3-4F29-A3BE-B459D0F83174}"/>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4" name="Rectangle 272">
              <a:extLst>
                <a:ext uri="{FF2B5EF4-FFF2-40B4-BE49-F238E27FC236}">
                  <a16:creationId xmlns:a16="http://schemas.microsoft.com/office/drawing/2014/main" id="{4A05017E-95AB-4B21-A197-3E64A68FAF94}"/>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5" name="Rectangle 273">
              <a:extLst>
                <a:ext uri="{FF2B5EF4-FFF2-40B4-BE49-F238E27FC236}">
                  <a16:creationId xmlns:a16="http://schemas.microsoft.com/office/drawing/2014/main" id="{BC97E1BC-319D-4E78-AFBC-60906B6E7C50}"/>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6" name="Rectangle 274">
              <a:extLst>
                <a:ext uri="{FF2B5EF4-FFF2-40B4-BE49-F238E27FC236}">
                  <a16:creationId xmlns:a16="http://schemas.microsoft.com/office/drawing/2014/main" id="{0278F770-055C-4E88-A7F9-B406C2983801}"/>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7" name="Rectangle 275">
              <a:extLst>
                <a:ext uri="{FF2B5EF4-FFF2-40B4-BE49-F238E27FC236}">
                  <a16:creationId xmlns:a16="http://schemas.microsoft.com/office/drawing/2014/main" id="{7A6BF3A5-08EF-4251-880E-C672A68A7619}"/>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8" name="Rectangle 276">
              <a:extLst>
                <a:ext uri="{FF2B5EF4-FFF2-40B4-BE49-F238E27FC236}">
                  <a16:creationId xmlns:a16="http://schemas.microsoft.com/office/drawing/2014/main" id="{47EDB877-47EA-4714-BAFC-065A329AA59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9" name="Rectangle 277">
              <a:extLst>
                <a:ext uri="{FF2B5EF4-FFF2-40B4-BE49-F238E27FC236}">
                  <a16:creationId xmlns:a16="http://schemas.microsoft.com/office/drawing/2014/main" id="{C5724E51-6AFE-4165-9543-B05D4E22428E}"/>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0" name="Rectangle 278">
              <a:extLst>
                <a:ext uri="{FF2B5EF4-FFF2-40B4-BE49-F238E27FC236}">
                  <a16:creationId xmlns:a16="http://schemas.microsoft.com/office/drawing/2014/main" id="{E698E769-EE3D-477E-B093-2C386291118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1" name="Rectangle 279">
              <a:extLst>
                <a:ext uri="{FF2B5EF4-FFF2-40B4-BE49-F238E27FC236}">
                  <a16:creationId xmlns:a16="http://schemas.microsoft.com/office/drawing/2014/main" id="{E1865778-004B-4547-9D07-054566FD66A7}"/>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2" name="Rectangle 280">
              <a:extLst>
                <a:ext uri="{FF2B5EF4-FFF2-40B4-BE49-F238E27FC236}">
                  <a16:creationId xmlns:a16="http://schemas.microsoft.com/office/drawing/2014/main" id="{5430C72C-EE80-4D36-BCF8-AE4A3D3B4BA6}"/>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3" name="Rectangle 281">
              <a:extLst>
                <a:ext uri="{FF2B5EF4-FFF2-40B4-BE49-F238E27FC236}">
                  <a16:creationId xmlns:a16="http://schemas.microsoft.com/office/drawing/2014/main" id="{CDCAD69D-E644-4B73-A514-498FCA5B4292}"/>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14" name="Rectangle 213">
            <a:extLst>
              <a:ext uri="{FF2B5EF4-FFF2-40B4-BE49-F238E27FC236}">
                <a16:creationId xmlns:a16="http://schemas.microsoft.com/office/drawing/2014/main" id="{1AF8714C-DA0B-4B6B-8924-92D2874AB288}"/>
              </a:ext>
            </a:extLst>
          </p:cNvPr>
          <p:cNvSpPr/>
          <p:nvPr/>
        </p:nvSpPr>
        <p:spPr bwMode="auto">
          <a:xfrm>
            <a:off x="427038" y="3090627"/>
            <a:ext cx="230460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Segoe UI Semibold"/>
                <a:ea typeface="+mn-lt"/>
                <a:cs typeface="Segoe UI Semibold"/>
              </a:rPr>
              <a:t>Define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Segoe UI Black"/>
                <a:cs typeface="Calibri" panose="020F0502020204030204"/>
              </a:rPr>
              <a:t>Define business justification and </a:t>
            </a:r>
            <a:br>
              <a:rPr kumimoji="0" lang="en-US" sz="1600" b="0" i="0" u="none" strike="noStrike" kern="1200" cap="none" spc="0" normalizeH="0" baseline="0" noProof="0" dirty="0">
                <a:ln>
                  <a:noFill/>
                </a:ln>
                <a:solidFill>
                  <a:schemeClr val="tx1"/>
                </a:solidFill>
                <a:effectLst/>
                <a:uLnTx/>
                <a:uFillTx/>
                <a:latin typeface="Segoe UI"/>
                <a:ea typeface="Segoe UI Black"/>
                <a:cs typeface="Calibri" panose="020F0502020204030204"/>
              </a:rPr>
            </a:br>
            <a:r>
              <a:rPr kumimoji="0" lang="en-US" sz="1600" b="0" i="0" u="none" strike="noStrike" kern="1200" cap="none" spc="0" normalizeH="0" baseline="0" noProof="0" dirty="0">
                <a:ln>
                  <a:noFill/>
                </a:ln>
                <a:solidFill>
                  <a:schemeClr val="tx1"/>
                </a:solidFill>
                <a:effectLst/>
                <a:uLnTx/>
                <a:uFillTx/>
                <a:latin typeface="Segoe UI"/>
                <a:ea typeface="Segoe UI Black"/>
                <a:cs typeface="Calibri" panose="020F0502020204030204"/>
              </a:rPr>
              <a:t>expected outcomes </a:t>
            </a:r>
            <a:endParaRPr kumimoji="0" lang="en-US" sz="1600" b="0" i="0" u="none" strike="noStrike" kern="1200" cap="none" spc="0" normalizeH="0" baseline="0" noProof="0" dirty="0">
              <a:ln>
                <a:noFill/>
              </a:ln>
              <a:solidFill>
                <a:schemeClr val="tx1"/>
              </a:solidFill>
              <a:effectLst/>
              <a:uLnTx/>
              <a:uFillTx/>
              <a:latin typeface="Segoe"/>
              <a:ea typeface="Segoe UI Black"/>
              <a:cs typeface="Calibri" panose="020F0502020204030204"/>
            </a:endParaRPr>
          </a:p>
        </p:txBody>
      </p:sp>
      <p:sp>
        <p:nvSpPr>
          <p:cNvPr id="215" name="Rectangle 214">
            <a:extLst>
              <a:ext uri="{FF2B5EF4-FFF2-40B4-BE49-F238E27FC236}">
                <a16:creationId xmlns:a16="http://schemas.microsoft.com/office/drawing/2014/main" id="{9F1F5B47-D8E4-4A00-970F-85C74753A148}"/>
              </a:ext>
            </a:extLst>
          </p:cNvPr>
          <p:cNvSpPr/>
          <p:nvPr/>
        </p:nvSpPr>
        <p:spPr bwMode="auto">
          <a:xfrm>
            <a:off x="3388417" y="3090627"/>
            <a:ext cx="2173562"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lt"/>
                <a:cs typeface="Calibri" panose="020F0502020204030204"/>
              </a:rPr>
              <a:t>Align actionable cloud adoption plan to business outcomes</a:t>
            </a:r>
            <a:endParaRPr kumimoji="0" lang="en-US" sz="1600" b="0" i="0" u="none" strike="noStrike" kern="1200" cap="none" spc="0" normalizeH="0" baseline="0" noProof="0" dirty="0">
              <a:ln>
                <a:noFill/>
              </a:ln>
              <a:solidFill>
                <a:schemeClr val="tx1"/>
              </a:solidFill>
              <a:effectLst/>
              <a:uLnTx/>
              <a:uFillTx/>
              <a:latin typeface="Segoe UI"/>
              <a:ea typeface="+mn-lt"/>
              <a:cs typeface="Segoe UI"/>
            </a:endParaRPr>
          </a:p>
        </p:txBody>
      </p:sp>
      <p:sp>
        <p:nvSpPr>
          <p:cNvPr id="216" name="Rectangle 215">
            <a:extLst>
              <a:ext uri="{FF2B5EF4-FFF2-40B4-BE49-F238E27FC236}">
                <a16:creationId xmlns:a16="http://schemas.microsoft.com/office/drawing/2014/main" id="{1A2179C6-CF27-4119-825C-FC9A0B18C1DC}"/>
              </a:ext>
            </a:extLst>
          </p:cNvPr>
          <p:cNvSpPr/>
          <p:nvPr/>
        </p:nvSpPr>
        <p:spPr bwMode="auto">
          <a:xfrm>
            <a:off x="6218754" y="3090627"/>
            <a:ext cx="2276350"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Ready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lt"/>
                <a:cs typeface="Calibri" panose="020F0502020204030204"/>
              </a:rPr>
              <a:t>Prepare people, process and environment for change</a:t>
            </a:r>
            <a:endParaRPr kumimoji="0" lang="en-US" sz="1600" b="0" i="0" u="none" strike="noStrike" kern="1200" cap="none" spc="0" normalizeH="0" baseline="0" noProof="0" dirty="0">
              <a:ln>
                <a:noFill/>
              </a:ln>
              <a:solidFill>
                <a:schemeClr val="tx1"/>
              </a:solidFill>
              <a:effectLst/>
              <a:uLnTx/>
              <a:uFillTx/>
              <a:latin typeface="Segoe UI"/>
              <a:ea typeface="+mn-lt"/>
              <a:cs typeface="Segoe UI"/>
            </a:endParaRPr>
          </a:p>
        </p:txBody>
      </p:sp>
      <p:sp>
        <p:nvSpPr>
          <p:cNvPr id="217" name="Rectangle 216">
            <a:extLst>
              <a:ext uri="{FF2B5EF4-FFF2-40B4-BE49-F238E27FC236}">
                <a16:creationId xmlns:a16="http://schemas.microsoft.com/office/drawing/2014/main" id="{E93226F0-F1ED-4335-8864-72192C7E2B67}"/>
              </a:ext>
            </a:extLst>
          </p:cNvPr>
          <p:cNvSpPr/>
          <p:nvPr/>
        </p:nvSpPr>
        <p:spPr bwMode="auto">
          <a:xfrm>
            <a:off x="9322870" y="3090627"/>
            <a:ext cx="243959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Adopt</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Segoe UI"/>
                <a:ea typeface="+mn-ea"/>
                <a:cs typeface="Segoe UI" pitchFamily="34" charset="0"/>
              </a:rPr>
              <a:t>Migrate</a:t>
            </a:r>
            <a:r>
              <a:rPr kumimoji="0" lang="en-US" sz="1600" b="0" i="0" u="none" strike="noStrike" kern="1200" cap="none" spc="0" normalizeH="0" baseline="0" noProof="0" dirty="0">
                <a:ln>
                  <a:noFill/>
                </a:ln>
                <a:solidFill>
                  <a:schemeClr val="tx1"/>
                </a:solidFill>
                <a:effectLst/>
                <a:uLnTx/>
                <a:uFillTx/>
                <a:latin typeface="Segoe UI"/>
                <a:ea typeface="+mn-ea"/>
                <a:cs typeface="Segoe UI" pitchFamily="34" charset="0"/>
              </a:rPr>
              <a:t> or </a:t>
            </a:r>
            <a:r>
              <a:rPr kumimoji="0" lang="en-US" sz="1600" b="1" i="0" u="none" strike="noStrike" kern="1200" cap="none" spc="0" normalizeH="0" baseline="0" noProof="0" dirty="0">
                <a:ln>
                  <a:noFill/>
                </a:ln>
                <a:solidFill>
                  <a:schemeClr val="tx1"/>
                </a:solidFill>
                <a:effectLst/>
                <a:uLnTx/>
                <a:uFillTx/>
                <a:latin typeface="Segoe UI"/>
                <a:ea typeface="+mn-ea"/>
                <a:cs typeface="Segoe UI" pitchFamily="34" charset="0"/>
              </a:rPr>
              <a:t>Innovate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lt"/>
                <a:cs typeface="Calibri" panose="020F0502020204030204"/>
              </a:rPr>
              <a:t>Implement desired changes across IT and business processes</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3CAE5473-3A14-4012-BCCD-7E4E8056FB19}"/>
              </a:ext>
            </a:extLst>
          </p:cNvPr>
          <p:cNvGrpSpPr/>
          <p:nvPr/>
        </p:nvGrpSpPr>
        <p:grpSpPr>
          <a:xfrm>
            <a:off x="2460192" y="3319407"/>
            <a:ext cx="810825" cy="106633"/>
            <a:chOff x="2460192" y="3319407"/>
            <a:chExt cx="810825" cy="106633"/>
          </a:xfrm>
        </p:grpSpPr>
        <p:cxnSp>
          <p:nvCxnSpPr>
            <p:cNvPr id="218" name="Straight Connector 217">
              <a:extLst>
                <a:ext uri="{FF2B5EF4-FFF2-40B4-BE49-F238E27FC236}">
                  <a16:creationId xmlns:a16="http://schemas.microsoft.com/office/drawing/2014/main" id="{A7138D02-D05A-4E6C-92F8-37B571AE2207}"/>
                </a:ext>
              </a:extLst>
            </p:cNvPr>
            <p:cNvCxnSpPr>
              <a:cxnSpLocks/>
              <a:endCxn id="219" idx="1"/>
            </p:cNvCxnSpPr>
            <p:nvPr/>
          </p:nvCxnSpPr>
          <p:spPr>
            <a:xfrm>
              <a:off x="2460192" y="3372724"/>
              <a:ext cx="810825" cy="359"/>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9" name="Rectangle 34">
              <a:extLst>
                <a:ext uri="{FF2B5EF4-FFF2-40B4-BE49-F238E27FC236}">
                  <a16:creationId xmlns:a16="http://schemas.microsoft.com/office/drawing/2014/main" id="{027B4A9C-0A62-4697-AF39-F29432E9E60A}"/>
                </a:ext>
              </a:extLst>
            </p:cNvPr>
            <p:cNvSpPr/>
            <p:nvPr/>
          </p:nvSpPr>
          <p:spPr bwMode="auto">
            <a:xfrm rot="8100000">
              <a:off x="3143168" y="3319407"/>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1E8AFFB8-98A9-4573-8743-EF54677491D5}"/>
              </a:ext>
            </a:extLst>
          </p:cNvPr>
          <p:cNvGrpSpPr/>
          <p:nvPr/>
        </p:nvGrpSpPr>
        <p:grpSpPr>
          <a:xfrm>
            <a:off x="4054935" y="3319408"/>
            <a:ext cx="1720055" cy="106633"/>
            <a:chOff x="4054935" y="3319408"/>
            <a:chExt cx="1720055" cy="106633"/>
          </a:xfrm>
        </p:grpSpPr>
        <p:cxnSp>
          <p:nvCxnSpPr>
            <p:cNvPr id="220" name="Straight Connector 219">
              <a:extLst>
                <a:ext uri="{FF2B5EF4-FFF2-40B4-BE49-F238E27FC236}">
                  <a16:creationId xmlns:a16="http://schemas.microsoft.com/office/drawing/2014/main" id="{4B12FE2D-66D4-4645-822E-BBC46B586BB3}"/>
                </a:ext>
              </a:extLst>
            </p:cNvPr>
            <p:cNvCxnSpPr>
              <a:cxnSpLocks/>
            </p:cNvCxnSpPr>
            <p:nvPr/>
          </p:nvCxnSpPr>
          <p:spPr>
            <a:xfrm>
              <a:off x="4054935" y="3372724"/>
              <a:ext cx="1720055"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1" name="Rectangle 34">
              <a:extLst>
                <a:ext uri="{FF2B5EF4-FFF2-40B4-BE49-F238E27FC236}">
                  <a16:creationId xmlns:a16="http://schemas.microsoft.com/office/drawing/2014/main" id="{481031D8-3B80-4C98-893E-C6CAF2FE4DC0}"/>
                </a:ext>
              </a:extLst>
            </p:cNvPr>
            <p:cNvSpPr/>
            <p:nvPr/>
          </p:nvSpPr>
          <p:spPr bwMode="auto">
            <a:xfrm rot="8100000">
              <a:off x="5658501" y="3319408"/>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2455B93C-F20C-4B55-A77F-9AE07D3C7BC6}"/>
              </a:ext>
            </a:extLst>
          </p:cNvPr>
          <p:cNvGrpSpPr/>
          <p:nvPr/>
        </p:nvGrpSpPr>
        <p:grpSpPr>
          <a:xfrm>
            <a:off x="7409415" y="3319408"/>
            <a:ext cx="1634612" cy="106633"/>
            <a:chOff x="7409415" y="3319408"/>
            <a:chExt cx="1634612" cy="106633"/>
          </a:xfrm>
        </p:grpSpPr>
        <p:cxnSp>
          <p:nvCxnSpPr>
            <p:cNvPr id="222" name="Straight Connector 221">
              <a:extLst>
                <a:ext uri="{FF2B5EF4-FFF2-40B4-BE49-F238E27FC236}">
                  <a16:creationId xmlns:a16="http://schemas.microsoft.com/office/drawing/2014/main" id="{0F56134F-3327-43C6-94A4-BF57364ECEC3}"/>
                </a:ext>
              </a:extLst>
            </p:cNvPr>
            <p:cNvCxnSpPr>
              <a:cxnSpLocks/>
            </p:cNvCxnSpPr>
            <p:nvPr/>
          </p:nvCxnSpPr>
          <p:spPr>
            <a:xfrm>
              <a:off x="7409415" y="3372724"/>
              <a:ext cx="1634612"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3" name="Rectangle 34">
              <a:extLst>
                <a:ext uri="{FF2B5EF4-FFF2-40B4-BE49-F238E27FC236}">
                  <a16:creationId xmlns:a16="http://schemas.microsoft.com/office/drawing/2014/main" id="{674F18A7-2665-42A3-851B-3A188428E2C7}"/>
                </a:ext>
              </a:extLst>
            </p:cNvPr>
            <p:cNvSpPr/>
            <p:nvPr/>
          </p:nvSpPr>
          <p:spPr bwMode="auto">
            <a:xfrm rot="8100000">
              <a:off x="8927539" y="3319408"/>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224" name="Group 223" descr="file, paper, sheet">
            <a:extLst>
              <a:ext uri="{FF2B5EF4-FFF2-40B4-BE49-F238E27FC236}">
                <a16:creationId xmlns:a16="http://schemas.microsoft.com/office/drawing/2014/main" id="{C4D0BE2D-F269-4415-87CB-1D90A73BD730}"/>
              </a:ext>
            </a:extLst>
          </p:cNvPr>
          <p:cNvGrpSpPr/>
          <p:nvPr/>
        </p:nvGrpSpPr>
        <p:grpSpPr>
          <a:xfrm>
            <a:off x="3633451" y="2671775"/>
            <a:ext cx="337935" cy="418851"/>
            <a:chOff x="8018464" y="4649789"/>
            <a:chExt cx="225425" cy="279400"/>
          </a:xfrm>
        </p:grpSpPr>
        <p:sp>
          <p:nvSpPr>
            <p:cNvPr id="225" name="Freeform 88">
              <a:extLst>
                <a:ext uri="{FF2B5EF4-FFF2-40B4-BE49-F238E27FC236}">
                  <a16:creationId xmlns:a16="http://schemas.microsoft.com/office/drawing/2014/main" id="{9090A10B-6193-4BF8-8476-D770A774EDBF}"/>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6" name="Freeform 89">
              <a:extLst>
                <a:ext uri="{FF2B5EF4-FFF2-40B4-BE49-F238E27FC236}">
                  <a16:creationId xmlns:a16="http://schemas.microsoft.com/office/drawing/2014/main" id="{C1178AD2-E8D5-4806-ABEA-2CC2F7F53504}"/>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7" name="Line 90">
              <a:extLst>
                <a:ext uri="{FF2B5EF4-FFF2-40B4-BE49-F238E27FC236}">
                  <a16:creationId xmlns:a16="http://schemas.microsoft.com/office/drawing/2014/main" id="{D71D1268-FF75-4ACA-870E-26C9F33440C8}"/>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8" name="Line 91">
              <a:extLst>
                <a:ext uri="{FF2B5EF4-FFF2-40B4-BE49-F238E27FC236}">
                  <a16:creationId xmlns:a16="http://schemas.microsoft.com/office/drawing/2014/main" id="{B82738C3-1753-4AFF-BC4B-911EB5EA75B5}"/>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29" name="Group 152" descr="check, approve">
            <a:extLst>
              <a:ext uri="{FF2B5EF4-FFF2-40B4-BE49-F238E27FC236}">
                <a16:creationId xmlns:a16="http://schemas.microsoft.com/office/drawing/2014/main" id="{75DC2AD4-5D4A-4C66-920F-C5E50BFB12B7}"/>
              </a:ext>
            </a:extLst>
          </p:cNvPr>
          <p:cNvGrpSpPr>
            <a:grpSpLocks noChangeAspect="1"/>
          </p:cNvGrpSpPr>
          <p:nvPr/>
        </p:nvGrpSpPr>
        <p:grpSpPr bwMode="auto">
          <a:xfrm>
            <a:off x="6358428" y="2639952"/>
            <a:ext cx="477541" cy="475887"/>
            <a:chOff x="4560" y="2506"/>
            <a:chExt cx="289" cy="288"/>
          </a:xfrm>
        </p:grpSpPr>
        <p:sp>
          <p:nvSpPr>
            <p:cNvPr id="230" name="AutoShape 151">
              <a:extLst>
                <a:ext uri="{FF2B5EF4-FFF2-40B4-BE49-F238E27FC236}">
                  <a16:creationId xmlns:a16="http://schemas.microsoft.com/office/drawing/2014/main" id="{3125C1AE-68F8-4C8F-9F3B-45558688345C}"/>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Oval 153">
              <a:extLst>
                <a:ext uri="{FF2B5EF4-FFF2-40B4-BE49-F238E27FC236}">
                  <a16:creationId xmlns:a16="http://schemas.microsoft.com/office/drawing/2014/main" id="{9C1ADD05-C62A-43B6-8026-DCA813F93949}"/>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154">
              <a:extLst>
                <a:ext uri="{FF2B5EF4-FFF2-40B4-BE49-F238E27FC236}">
                  <a16:creationId xmlns:a16="http://schemas.microsoft.com/office/drawing/2014/main" id="{D7D352D5-B063-458B-BE3D-2C2F7464362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155">
              <a:extLst>
                <a:ext uri="{FF2B5EF4-FFF2-40B4-BE49-F238E27FC236}">
                  <a16:creationId xmlns:a16="http://schemas.microsoft.com/office/drawing/2014/main" id="{2DE76BC6-F3FE-451B-A56F-AADEE484277B}"/>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156">
              <a:extLst>
                <a:ext uri="{FF2B5EF4-FFF2-40B4-BE49-F238E27FC236}">
                  <a16:creationId xmlns:a16="http://schemas.microsoft.com/office/drawing/2014/main" id="{96EBE8DB-EF9B-41B3-B4DE-B3D9C26B78E0}"/>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157">
              <a:extLst>
                <a:ext uri="{FF2B5EF4-FFF2-40B4-BE49-F238E27FC236}">
                  <a16:creationId xmlns:a16="http://schemas.microsoft.com/office/drawing/2014/main" id="{AB451BEC-E5A2-4D0B-98CA-E900505D4C6A}"/>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158">
              <a:extLst>
                <a:ext uri="{FF2B5EF4-FFF2-40B4-BE49-F238E27FC236}">
                  <a16:creationId xmlns:a16="http://schemas.microsoft.com/office/drawing/2014/main" id="{008E3E85-0664-4A47-B4B1-797050925BDE}"/>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159">
              <a:extLst>
                <a:ext uri="{FF2B5EF4-FFF2-40B4-BE49-F238E27FC236}">
                  <a16:creationId xmlns:a16="http://schemas.microsoft.com/office/drawing/2014/main" id="{D8B002E9-C3F9-4174-807D-7662F3572D3C}"/>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160">
              <a:extLst>
                <a:ext uri="{FF2B5EF4-FFF2-40B4-BE49-F238E27FC236}">
                  <a16:creationId xmlns:a16="http://schemas.microsoft.com/office/drawing/2014/main" id="{037BEC80-04CA-46C0-9FE3-85D255AC90A3}"/>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161">
              <a:extLst>
                <a:ext uri="{FF2B5EF4-FFF2-40B4-BE49-F238E27FC236}">
                  <a16:creationId xmlns:a16="http://schemas.microsoft.com/office/drawing/2014/main" id="{009BCC5E-B869-4CD2-AD07-8B83A6CCA096}"/>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0" name="Freeform 162">
              <a:extLst>
                <a:ext uri="{FF2B5EF4-FFF2-40B4-BE49-F238E27FC236}">
                  <a16:creationId xmlns:a16="http://schemas.microsoft.com/office/drawing/2014/main" id="{94F1DB97-8B51-4207-AB18-F6AC6A9ABE9C}"/>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41" name="Graphic 397" descr="deposit, pricing import">
            <a:extLst>
              <a:ext uri="{FF2B5EF4-FFF2-40B4-BE49-F238E27FC236}">
                <a16:creationId xmlns:a16="http://schemas.microsoft.com/office/drawing/2014/main" id="{C51FAC31-0668-4A8B-846A-EB82D4654602}"/>
              </a:ext>
            </a:extLst>
          </p:cNvPr>
          <p:cNvGrpSpPr/>
          <p:nvPr/>
        </p:nvGrpSpPr>
        <p:grpSpPr>
          <a:xfrm>
            <a:off x="9496788" y="2675766"/>
            <a:ext cx="406581" cy="406860"/>
            <a:chOff x="1698211" y="3041569"/>
            <a:chExt cx="417847" cy="418136"/>
          </a:xfrm>
        </p:grpSpPr>
        <p:sp>
          <p:nvSpPr>
            <p:cNvPr id="242" name="Freeform: Shape 241">
              <a:extLst>
                <a:ext uri="{FF2B5EF4-FFF2-40B4-BE49-F238E27FC236}">
                  <a16:creationId xmlns:a16="http://schemas.microsoft.com/office/drawing/2014/main" id="{6660D93A-CD94-4AA6-81AC-07D717103FA5}"/>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1EC21C6D-8732-4094-A77D-A029F6AC6A43}"/>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42E5EFFA-8584-4D63-99EB-D96CC4DCC80A}"/>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45" name="Group 244">
            <a:extLst>
              <a:ext uri="{FF2B5EF4-FFF2-40B4-BE49-F238E27FC236}">
                <a16:creationId xmlns:a16="http://schemas.microsoft.com/office/drawing/2014/main" id="{B84ED82B-FB94-4DE7-9237-4D937E9179C3}"/>
              </a:ext>
            </a:extLst>
          </p:cNvPr>
          <p:cNvGrpSpPr/>
          <p:nvPr/>
        </p:nvGrpSpPr>
        <p:grpSpPr>
          <a:xfrm>
            <a:off x="518156" y="2702608"/>
            <a:ext cx="597211" cy="418850"/>
            <a:chOff x="14373741" y="5761210"/>
            <a:chExt cx="463775" cy="325266"/>
          </a:xfrm>
        </p:grpSpPr>
        <p:sp>
          <p:nvSpPr>
            <p:cNvPr id="246" name="Rectangle 932">
              <a:extLst>
                <a:ext uri="{FF2B5EF4-FFF2-40B4-BE49-F238E27FC236}">
                  <a16:creationId xmlns:a16="http://schemas.microsoft.com/office/drawing/2014/main" id="{7240D3E9-0FB3-45AB-BB50-13E7D43C3BD9}"/>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7" name="Freeform 933">
              <a:extLst>
                <a:ext uri="{FF2B5EF4-FFF2-40B4-BE49-F238E27FC236}">
                  <a16:creationId xmlns:a16="http://schemas.microsoft.com/office/drawing/2014/main" id="{C24CE083-9F06-408B-A945-DECA8A4238E9}"/>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8" name="Freeform 934">
              <a:extLst>
                <a:ext uri="{FF2B5EF4-FFF2-40B4-BE49-F238E27FC236}">
                  <a16:creationId xmlns:a16="http://schemas.microsoft.com/office/drawing/2014/main" id="{1835BB69-12F5-4B7B-B60F-640C71842D8F}"/>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9" name="Rectangle 935">
              <a:extLst>
                <a:ext uri="{FF2B5EF4-FFF2-40B4-BE49-F238E27FC236}">
                  <a16:creationId xmlns:a16="http://schemas.microsoft.com/office/drawing/2014/main" id="{816E3CC3-7DF8-4848-A39B-8998A7D6EF07}"/>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0" name="Rectangle 936">
              <a:extLst>
                <a:ext uri="{FF2B5EF4-FFF2-40B4-BE49-F238E27FC236}">
                  <a16:creationId xmlns:a16="http://schemas.microsoft.com/office/drawing/2014/main" id="{2440C2C3-38E0-4A88-8F46-C73BEEFD4996}"/>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1" name="Rectangle 937">
              <a:extLst>
                <a:ext uri="{FF2B5EF4-FFF2-40B4-BE49-F238E27FC236}">
                  <a16:creationId xmlns:a16="http://schemas.microsoft.com/office/drawing/2014/main" id="{864DB539-DC4B-464A-85CD-53E3A62BF646}"/>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2" name="Oval 938">
              <a:extLst>
                <a:ext uri="{FF2B5EF4-FFF2-40B4-BE49-F238E27FC236}">
                  <a16:creationId xmlns:a16="http://schemas.microsoft.com/office/drawing/2014/main" id="{2948D0B1-4CE1-489D-917E-4B9D03BDAFB5}"/>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3" name="Rectangle 939">
              <a:extLst>
                <a:ext uri="{FF2B5EF4-FFF2-40B4-BE49-F238E27FC236}">
                  <a16:creationId xmlns:a16="http://schemas.microsoft.com/office/drawing/2014/main" id="{8E16948C-5475-4866-A24F-6225FE3F3A11}"/>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4" name="Oval 940">
              <a:extLst>
                <a:ext uri="{FF2B5EF4-FFF2-40B4-BE49-F238E27FC236}">
                  <a16:creationId xmlns:a16="http://schemas.microsoft.com/office/drawing/2014/main" id="{933B776D-675C-4AA2-B4BA-548851BD420D}"/>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5" name="Oval 941">
              <a:extLst>
                <a:ext uri="{FF2B5EF4-FFF2-40B4-BE49-F238E27FC236}">
                  <a16:creationId xmlns:a16="http://schemas.microsoft.com/office/drawing/2014/main" id="{3FBAD95D-2E5A-4D26-8290-FA3288572FC0}"/>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6" name="Oval 942">
              <a:extLst>
                <a:ext uri="{FF2B5EF4-FFF2-40B4-BE49-F238E27FC236}">
                  <a16:creationId xmlns:a16="http://schemas.microsoft.com/office/drawing/2014/main" id="{8CAB135D-8F61-4562-8F67-F184137E31B7}"/>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7" name="Rectangle 943">
              <a:extLst>
                <a:ext uri="{FF2B5EF4-FFF2-40B4-BE49-F238E27FC236}">
                  <a16:creationId xmlns:a16="http://schemas.microsoft.com/office/drawing/2014/main" id="{1CE6D11F-D9D1-4CCE-87AB-4A8D84F45D3A}"/>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8" name="Rectangle 944" descr="component solutions">
              <a:extLst>
                <a:ext uri="{FF2B5EF4-FFF2-40B4-BE49-F238E27FC236}">
                  <a16:creationId xmlns:a16="http://schemas.microsoft.com/office/drawing/2014/main" id="{28C5C753-3439-4C3B-B76D-96A0A1D46BDF}"/>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9" name="Freeform 945">
              <a:extLst>
                <a:ext uri="{FF2B5EF4-FFF2-40B4-BE49-F238E27FC236}">
                  <a16:creationId xmlns:a16="http://schemas.microsoft.com/office/drawing/2014/main" id="{56202935-0EC5-40C6-9FB6-9EE23E41EDE4}"/>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0" name="Freeform 946">
              <a:extLst>
                <a:ext uri="{FF2B5EF4-FFF2-40B4-BE49-F238E27FC236}">
                  <a16:creationId xmlns:a16="http://schemas.microsoft.com/office/drawing/2014/main" id="{327037ED-F0C9-4640-BF96-AD460D8BD49E}"/>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1" name="Freeform 947">
              <a:extLst>
                <a:ext uri="{FF2B5EF4-FFF2-40B4-BE49-F238E27FC236}">
                  <a16:creationId xmlns:a16="http://schemas.microsoft.com/office/drawing/2014/main" id="{D5127FDA-F018-4836-AD07-930DFBD583F1}"/>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337994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500"/>
                                        <p:tgtEl>
                                          <p:spTgt spid="214"/>
                                        </p:tgtEl>
                                      </p:cBhvr>
                                    </p:animEffect>
                                  </p:childTnLst>
                                </p:cTn>
                              </p:par>
                              <p:par>
                                <p:cTn id="8" presetID="10" presetClass="entr" presetSubtype="0" fill="hold" nodeType="withEffect">
                                  <p:stCondLst>
                                    <p:cond delay="0"/>
                                  </p:stCondLst>
                                  <p:childTnLst>
                                    <p:set>
                                      <p:cBhvr>
                                        <p:cTn id="9" dur="1" fill="hold">
                                          <p:stCondLst>
                                            <p:cond delay="0"/>
                                          </p:stCondLst>
                                        </p:cTn>
                                        <p:tgtEl>
                                          <p:spTgt spid="245"/>
                                        </p:tgtEl>
                                        <p:attrNameLst>
                                          <p:attrName>style.visibility</p:attrName>
                                        </p:attrNameLst>
                                      </p:cBhvr>
                                      <p:to>
                                        <p:strVal val="visible"/>
                                      </p:to>
                                    </p:set>
                                    <p:animEffect transition="in" filter="fade">
                                      <p:cBhvr>
                                        <p:cTn id="10" dur="500"/>
                                        <p:tgtEl>
                                          <p:spTgt spid="245"/>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24"/>
                                        </p:tgtEl>
                                        <p:attrNameLst>
                                          <p:attrName>style.visibility</p:attrName>
                                        </p:attrNameLst>
                                      </p:cBhvr>
                                      <p:to>
                                        <p:strVal val="visible"/>
                                      </p:to>
                                    </p:set>
                                    <p:animEffect transition="in" filter="fade">
                                      <p:cBhvr>
                                        <p:cTn id="18" dur="500"/>
                                        <p:tgtEl>
                                          <p:spTgt spid="2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5"/>
                                        </p:tgtEl>
                                        <p:attrNameLst>
                                          <p:attrName>style.visibility</p:attrName>
                                        </p:attrNameLst>
                                      </p:cBhvr>
                                      <p:to>
                                        <p:strVal val="visible"/>
                                      </p:to>
                                    </p:set>
                                    <p:animEffect transition="in" filter="fade">
                                      <p:cBhvr>
                                        <p:cTn id="21" dur="500"/>
                                        <p:tgtEl>
                                          <p:spTgt spid="215"/>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29"/>
                                        </p:tgtEl>
                                        <p:attrNameLst>
                                          <p:attrName>style.visibility</p:attrName>
                                        </p:attrNameLst>
                                      </p:cBhvr>
                                      <p:to>
                                        <p:strVal val="visible"/>
                                      </p:to>
                                    </p:set>
                                    <p:animEffect transition="in" filter="fade">
                                      <p:cBhvr>
                                        <p:cTn id="29" dur="500"/>
                                        <p:tgtEl>
                                          <p:spTgt spid="2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6"/>
                                        </p:tgtEl>
                                        <p:attrNameLst>
                                          <p:attrName>style.visibility</p:attrName>
                                        </p:attrNameLst>
                                      </p:cBhvr>
                                      <p:to>
                                        <p:strVal val="visible"/>
                                      </p:to>
                                    </p:set>
                                    <p:animEffect transition="in" filter="fade">
                                      <p:cBhvr>
                                        <p:cTn id="32" dur="500"/>
                                        <p:tgtEl>
                                          <p:spTgt spid="216"/>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241"/>
                                        </p:tgtEl>
                                        <p:attrNameLst>
                                          <p:attrName>style.visibility</p:attrName>
                                        </p:attrNameLst>
                                      </p:cBhvr>
                                      <p:to>
                                        <p:strVal val="visible"/>
                                      </p:to>
                                    </p:set>
                                    <p:animEffect transition="in" filter="fade">
                                      <p:cBhvr>
                                        <p:cTn id="40" dur="500"/>
                                        <p:tgtEl>
                                          <p:spTgt spid="24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7"/>
                                        </p:tgtEl>
                                        <p:attrNameLst>
                                          <p:attrName>style.visibility</p:attrName>
                                        </p:attrNameLst>
                                      </p:cBhvr>
                                      <p:to>
                                        <p:strVal val="visible"/>
                                      </p:to>
                                    </p:set>
                                    <p:animEffect transition="in" filter="fade">
                                      <p:cBhvr>
                                        <p:cTn id="43" dur="500"/>
                                        <p:tgtEl>
                                          <p:spTgt spid="217"/>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130"/>
                                        </p:tgtEl>
                                        <p:attrNameLst>
                                          <p:attrName>style.visibility</p:attrName>
                                        </p:attrNameLst>
                                      </p:cBhvr>
                                      <p:to>
                                        <p:strVal val="visible"/>
                                      </p:to>
                                    </p:set>
                                    <p:animEffect transition="in" filter="fade">
                                      <p:cBhvr>
                                        <p:cTn id="47" dur="500"/>
                                        <p:tgtEl>
                                          <p:spTgt spid="1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2"/>
                                        </p:tgtEl>
                                        <p:attrNameLst>
                                          <p:attrName>style.visibility</p:attrName>
                                        </p:attrNameLst>
                                      </p:cBhvr>
                                      <p:to>
                                        <p:strVal val="visible"/>
                                      </p:to>
                                    </p:set>
                                    <p:animEffect transition="in" filter="fade">
                                      <p:cBhvr>
                                        <p:cTn id="50" dur="500"/>
                                        <p:tgtEl>
                                          <p:spTgt spid="10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3"/>
                                        </p:tgtEl>
                                        <p:attrNameLst>
                                          <p:attrName>style.visibility</p:attrName>
                                        </p:attrNameLst>
                                      </p:cBhvr>
                                      <p:to>
                                        <p:strVal val="visible"/>
                                      </p:to>
                                    </p:set>
                                    <p:animEffect transition="in" filter="fade">
                                      <p:cBhvr>
                                        <p:cTn id="53" dur="500"/>
                                        <p:tgtEl>
                                          <p:spTgt spid="103"/>
                                        </p:tgtEl>
                                      </p:cBhvr>
                                    </p:animEffect>
                                  </p:childTnLst>
                                </p:cTn>
                              </p:par>
                              <p:par>
                                <p:cTn id="54" presetID="10" presetClass="entr" presetSubtype="0" fill="hold" nodeType="withEffect">
                                  <p:stCondLst>
                                    <p:cond delay="0"/>
                                  </p:stCondLst>
                                  <p:childTnLst>
                                    <p:set>
                                      <p:cBhvr>
                                        <p:cTn id="55" dur="1" fill="hold">
                                          <p:stCondLst>
                                            <p:cond delay="0"/>
                                          </p:stCondLst>
                                        </p:cTn>
                                        <p:tgtEl>
                                          <p:spTgt spid="165"/>
                                        </p:tgtEl>
                                        <p:attrNameLst>
                                          <p:attrName>style.visibility</p:attrName>
                                        </p:attrNameLst>
                                      </p:cBhvr>
                                      <p:to>
                                        <p:strVal val="visible"/>
                                      </p:to>
                                    </p:set>
                                    <p:animEffect transition="in" filter="fade">
                                      <p:cBhvr>
                                        <p:cTn id="56" dur="500"/>
                                        <p:tgtEl>
                                          <p:spTgt spid="165"/>
                                        </p:tgtEl>
                                      </p:cBhvr>
                                    </p:animEffect>
                                  </p:childTnLst>
                                </p:cTn>
                              </p:par>
                            </p:childTnLst>
                          </p:cTn>
                        </p:par>
                        <p:par>
                          <p:cTn id="57" fill="hold">
                            <p:stCondLst>
                              <p:cond delay="4000"/>
                            </p:stCondLst>
                            <p:childTnLst>
                              <p:par>
                                <p:cTn id="58" presetID="16" presetClass="entr" presetSubtype="37" fill="hold" nodeType="afterEffect">
                                  <p:stCondLst>
                                    <p:cond delay="0"/>
                                  </p:stCondLst>
                                  <p:childTnLst>
                                    <p:set>
                                      <p:cBhvr>
                                        <p:cTn id="59" dur="1" fill="hold">
                                          <p:stCondLst>
                                            <p:cond delay="0"/>
                                          </p:stCondLst>
                                        </p:cTn>
                                        <p:tgtEl>
                                          <p:spTgt spid="126"/>
                                        </p:tgtEl>
                                        <p:attrNameLst>
                                          <p:attrName>style.visibility</p:attrName>
                                        </p:attrNameLst>
                                      </p:cBhvr>
                                      <p:to>
                                        <p:strVal val="visible"/>
                                      </p:to>
                                    </p:set>
                                    <p:animEffect transition="in" filter="barn(outVertical)">
                                      <p:cBhvr>
                                        <p:cTn id="60" dur="500"/>
                                        <p:tgtEl>
                                          <p:spTgt spid="126"/>
                                        </p:tgtEl>
                                      </p:cBhvr>
                                    </p:animEffect>
                                  </p:childTnLst>
                                </p:cTn>
                              </p:par>
                            </p:childTnLst>
                          </p:cTn>
                        </p:par>
                        <p:par>
                          <p:cTn id="61" fill="hold">
                            <p:stCondLst>
                              <p:cond delay="4500"/>
                            </p:stCondLst>
                            <p:childTnLst>
                              <p:par>
                                <p:cTn id="62" presetID="22" presetClass="entr" presetSubtype="2" fill="hold" nodeType="afterEffect">
                                  <p:stCondLst>
                                    <p:cond delay="0"/>
                                  </p:stCondLst>
                                  <p:childTnLst>
                                    <p:set>
                                      <p:cBhvr>
                                        <p:cTn id="63" dur="1" fill="hold">
                                          <p:stCondLst>
                                            <p:cond delay="0"/>
                                          </p:stCondLst>
                                        </p:cTn>
                                        <p:tgtEl>
                                          <p:spTgt spid="119"/>
                                        </p:tgtEl>
                                        <p:attrNameLst>
                                          <p:attrName>style.visibility</p:attrName>
                                        </p:attrNameLst>
                                      </p:cBhvr>
                                      <p:to>
                                        <p:strVal val="visible"/>
                                      </p:to>
                                    </p:set>
                                    <p:animEffect transition="in" filter="wipe(right)">
                                      <p:cBhvr>
                                        <p:cTn id="64" dur="500"/>
                                        <p:tgtEl>
                                          <p:spTgt spid="119"/>
                                        </p:tgtEl>
                                      </p:cBhvr>
                                    </p:animEffect>
                                  </p:childTnLst>
                                </p:cTn>
                              </p:par>
                              <p:par>
                                <p:cTn id="65" presetID="22" presetClass="entr" presetSubtype="8" fill="hold" nodeType="withEffect">
                                  <p:stCondLst>
                                    <p:cond delay="0"/>
                                  </p:stCondLst>
                                  <p:childTnLst>
                                    <p:set>
                                      <p:cBhvr>
                                        <p:cTn id="66" dur="1" fill="hold">
                                          <p:stCondLst>
                                            <p:cond delay="0"/>
                                          </p:stCondLst>
                                        </p:cTn>
                                        <p:tgtEl>
                                          <p:spTgt spid="104"/>
                                        </p:tgtEl>
                                        <p:attrNameLst>
                                          <p:attrName>style.visibility</p:attrName>
                                        </p:attrNameLst>
                                      </p:cBhvr>
                                      <p:to>
                                        <p:strVal val="visible"/>
                                      </p:to>
                                    </p:set>
                                    <p:animEffect transition="in" filter="wipe(left)">
                                      <p:cBhvr>
                                        <p:cTn id="67"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P spid="214" grpId="0"/>
      <p:bldP spid="215" grpId="0"/>
      <p:bldP spid="216" grpId="0"/>
      <p:bldP spid="2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p:txBody>
          <a:bodyPr/>
          <a:lstStyle/>
          <a:p>
            <a:r>
              <a:rPr lang="en-US" dirty="0"/>
              <a:t>Prerequisite steps</a:t>
            </a:r>
          </a:p>
        </p:txBody>
      </p:sp>
    </p:spTree>
    <p:extLst>
      <p:ext uri="{BB962C8B-B14F-4D97-AF65-F5344CB8AC3E}">
        <p14:creationId xmlns:p14="http://schemas.microsoft.com/office/powerpoint/2010/main" val="13630560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FA213F-5AAF-4502-8199-D7E5357FA2FE}"/>
              </a:ext>
            </a:extLst>
          </p:cNvPr>
          <p:cNvSpPr/>
          <p:nvPr/>
        </p:nvSpPr>
        <p:spPr>
          <a:xfrm>
            <a:off x="6412811" y="1750809"/>
            <a:ext cx="4334256" cy="40599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74BD0931-4D8E-43B6-9123-C1BFDAA73A16}"/>
              </a:ext>
            </a:extLst>
          </p:cNvPr>
          <p:cNvSpPr/>
          <p:nvPr/>
        </p:nvSpPr>
        <p:spPr>
          <a:xfrm>
            <a:off x="1280248" y="1750809"/>
            <a:ext cx="5009127" cy="40599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1F41DE1B-AE2E-42E5-B0B7-1D684108E10C}"/>
              </a:ext>
            </a:extLst>
          </p:cNvPr>
          <p:cNvPicPr>
            <a:picLocks noChangeAspect="1"/>
          </p:cNvPicPr>
          <p:nvPr/>
        </p:nvPicPr>
        <p:blipFill rotWithShape="1">
          <a:blip r:embed="rId3"/>
          <a:srcRect l="57267" t="2066" r="1429" b="2761"/>
          <a:stretch/>
        </p:blipFill>
        <p:spPr>
          <a:xfrm>
            <a:off x="6562949" y="1384953"/>
            <a:ext cx="4382844" cy="4088094"/>
          </a:xfrm>
          <a:prstGeom prst="rect">
            <a:avLst/>
          </a:prstGeom>
          <a:ln w="12700">
            <a:solidFill>
              <a:schemeClr val="accent6"/>
            </a:solidFill>
          </a:ln>
        </p:spPr>
      </p:pic>
      <p:pic>
        <p:nvPicPr>
          <p:cNvPr id="13" name="Picture 12">
            <a:extLst>
              <a:ext uri="{FF2B5EF4-FFF2-40B4-BE49-F238E27FC236}">
                <a16:creationId xmlns:a16="http://schemas.microsoft.com/office/drawing/2014/main" id="{DFFCA803-C1EF-4E08-9BF5-735E907C0B5C}"/>
              </a:ext>
            </a:extLst>
          </p:cNvPr>
          <p:cNvPicPr>
            <a:picLocks noChangeAspect="1"/>
          </p:cNvPicPr>
          <p:nvPr/>
        </p:nvPicPr>
        <p:blipFill rotWithShape="1">
          <a:blip r:embed="rId3"/>
          <a:srcRect l="1190" t="2066" r="49957" b="2761"/>
          <a:stretch/>
        </p:blipFill>
        <p:spPr>
          <a:xfrm>
            <a:off x="1246208" y="1384953"/>
            <a:ext cx="5183802" cy="4088093"/>
          </a:xfrm>
          <a:prstGeom prst="rect">
            <a:avLst/>
          </a:prstGeom>
          <a:ln w="12700">
            <a:solidFill>
              <a:schemeClr val="accent6"/>
            </a:solidFill>
          </a:ln>
        </p:spPr>
      </p:pic>
      <p:sp>
        <p:nvSpPr>
          <p:cNvPr id="14" name="Title 1">
            <a:extLst>
              <a:ext uri="{FF2B5EF4-FFF2-40B4-BE49-F238E27FC236}">
                <a16:creationId xmlns:a16="http://schemas.microsoft.com/office/drawing/2014/main" id="{BEE7447C-702D-4B53-89BD-B7415B822DD6}"/>
              </a:ext>
            </a:extLst>
          </p:cNvPr>
          <p:cNvSpPr>
            <a:spLocks noGrp="1"/>
          </p:cNvSpPr>
          <p:nvPr>
            <p:ph type="title"/>
          </p:nvPr>
        </p:nvSpPr>
        <p:spPr/>
        <p:txBody>
          <a:bodyPr/>
          <a:lstStyle/>
          <a:p>
            <a:r>
              <a:rPr lang="en-US" dirty="0"/>
              <a:t>Assess your migration readiness </a:t>
            </a:r>
          </a:p>
        </p:txBody>
      </p:sp>
      <p:sp>
        <p:nvSpPr>
          <p:cNvPr id="6" name="TextBox 5">
            <a:extLst>
              <a:ext uri="{FF2B5EF4-FFF2-40B4-BE49-F238E27FC236}">
                <a16:creationId xmlns:a16="http://schemas.microsoft.com/office/drawing/2014/main" id="{8EE44F2C-5E78-4A46-9F86-22D238936A4A}"/>
              </a:ext>
            </a:extLst>
          </p:cNvPr>
          <p:cNvSpPr txBox="1"/>
          <p:nvPr/>
        </p:nvSpPr>
        <p:spPr>
          <a:xfrm>
            <a:off x="427038" y="6266907"/>
            <a:ext cx="10771468" cy="276999"/>
          </a:xfrm>
          <a:prstGeom prst="rect">
            <a:avLst/>
          </a:prstGeom>
          <a:noFill/>
        </p:spPr>
        <p:txBody>
          <a:bodyPr wrap="square" lIns="0" tIns="0" rIns="0" bIns="0" rtlCol="0" anchor="ctr">
            <a:spAutoFit/>
          </a:bodyPr>
          <a:lstStyle/>
          <a:p>
            <a:pPr marL="0" indent="0">
              <a:buNone/>
            </a:pPr>
            <a:r>
              <a:rPr lang="en-US" dirty="0"/>
              <a:t>Use the </a:t>
            </a:r>
            <a:r>
              <a:rPr lang="en-US" dirty="0">
                <a:solidFill>
                  <a:schemeClr val="tx2"/>
                </a:solidFill>
              </a:rPr>
              <a:t>Strategy Migration Assessment and Readiness tool</a:t>
            </a:r>
            <a:r>
              <a:rPr lang="en-US" dirty="0"/>
              <a:t> across 10 readiness areas: </a:t>
            </a:r>
            <a:r>
              <a:rPr kumimoji="0" lang="en-US" b="0" i="0" u="sng" strike="noStrike" kern="1200" cap="none" spc="0" normalizeH="0" baseline="0" noProof="0" dirty="0">
                <a:ln>
                  <a:noFill/>
                </a:ln>
                <a:solidFill>
                  <a:schemeClr val="tx2"/>
                </a:solidFill>
                <a:effectLst/>
                <a:uLnTx/>
                <a:uFillTx/>
                <a:ea typeface="+mn-ea"/>
                <a:cs typeface="+mn-cs"/>
              </a:rPr>
              <a:t>aka.ms/</a:t>
            </a:r>
            <a:r>
              <a:rPr kumimoji="0" lang="en-US" b="0" i="0" u="sng" strike="noStrike" kern="1200" cap="none" spc="0" normalizeH="0" baseline="0" noProof="0" dirty="0" err="1">
                <a:ln>
                  <a:noFill/>
                </a:ln>
                <a:solidFill>
                  <a:schemeClr val="tx2"/>
                </a:solidFill>
                <a:effectLst/>
                <a:uLnTx/>
                <a:uFillTx/>
                <a:ea typeface="+mn-ea"/>
                <a:cs typeface="+mn-cs"/>
              </a:rPr>
              <a:t>smarttool</a:t>
            </a:r>
            <a:endParaRPr kumimoji="0" lang="en-US" b="0" i="0" u="sng" strike="noStrike" kern="1200" cap="none" spc="0" normalizeH="0" baseline="0" noProof="0" dirty="0">
              <a:ln>
                <a:noFill/>
              </a:ln>
              <a:solidFill>
                <a:schemeClr val="tx2"/>
              </a:solidFill>
              <a:effectLst/>
              <a:uLnTx/>
              <a:uFillTx/>
              <a:ea typeface="+mn-ea"/>
              <a:cs typeface="+mn-cs"/>
            </a:endParaRPr>
          </a:p>
        </p:txBody>
      </p:sp>
    </p:spTree>
    <p:extLst>
      <p:ext uri="{BB962C8B-B14F-4D97-AF65-F5344CB8AC3E}">
        <p14:creationId xmlns:p14="http://schemas.microsoft.com/office/powerpoint/2010/main" val="132934597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Rounded Corners 283">
            <a:extLst>
              <a:ext uri="{FF2B5EF4-FFF2-40B4-BE49-F238E27FC236}">
                <a16:creationId xmlns:a16="http://schemas.microsoft.com/office/drawing/2014/main" id="{500A5437-905A-4382-A7F0-FB529C38FC2B}"/>
              </a:ext>
            </a:extLst>
          </p:cNvPr>
          <p:cNvSpPr/>
          <p:nvPr/>
        </p:nvSpPr>
        <p:spPr bwMode="auto">
          <a:xfrm>
            <a:off x="427038" y="1198598"/>
            <a:ext cx="8164410" cy="898976"/>
          </a:xfrm>
          <a:prstGeom prst="roundRect">
            <a:avLst>
              <a:gd name="adj" fmla="val 8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31B85C7C-71B0-40B0-9CC1-204B1C1E25D4}"/>
              </a:ext>
            </a:extLst>
          </p:cNvPr>
          <p:cNvSpPr/>
          <p:nvPr/>
        </p:nvSpPr>
        <p:spPr bwMode="auto">
          <a:xfrm>
            <a:off x="427038" y="2573944"/>
            <a:ext cx="8164410" cy="2081183"/>
          </a:xfrm>
          <a:prstGeom prst="roundRect">
            <a:avLst>
              <a:gd name="adj" fmla="val 8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2FC1688-8C2D-4CCA-9347-4F4CEB554E4B}"/>
              </a:ext>
            </a:extLst>
          </p:cNvPr>
          <p:cNvSpPr>
            <a:spLocks noGrp="1"/>
          </p:cNvSpPr>
          <p:nvPr>
            <p:ph type="title"/>
          </p:nvPr>
        </p:nvSpPr>
        <p:spPr>
          <a:xfrm>
            <a:off x="455995" y="620428"/>
            <a:ext cx="11306469" cy="397545"/>
          </a:xfrm>
        </p:spPr>
        <p:txBody>
          <a:bodyPr/>
          <a:lstStyle/>
          <a:p>
            <a:r>
              <a:rPr lang="en-US" sz="2800" spc="-50" dirty="0">
                <a:latin typeface="Segoe UI Semibold"/>
              </a:rPr>
              <a:t>Migration: pre-requisite steps</a:t>
            </a:r>
            <a:endParaRPr lang="en-US" dirty="0"/>
          </a:p>
        </p:txBody>
      </p:sp>
      <p:sp>
        <p:nvSpPr>
          <p:cNvPr id="101" name="Rectangle 100">
            <a:extLst>
              <a:ext uri="{FF2B5EF4-FFF2-40B4-BE49-F238E27FC236}">
                <a16:creationId xmlns:a16="http://schemas.microsoft.com/office/drawing/2014/main" id="{4E41CC96-0FDF-4E11-B841-ADC4422EBA36}"/>
              </a:ext>
            </a:extLst>
          </p:cNvPr>
          <p:cNvSpPr/>
          <p:nvPr/>
        </p:nvSpPr>
        <p:spPr>
          <a:xfrm>
            <a:off x="455995" y="1290987"/>
            <a:ext cx="7963090" cy="738664"/>
          </a:xfrm>
          <a:prstGeom prst="rect">
            <a:avLst/>
          </a:prstGeom>
          <a:noFill/>
        </p:spPr>
        <p:txBody>
          <a:bodyPr wrap="square" lIns="0" tIns="0" rIns="0" bIns="0" rtlCol="0">
            <a:spAutoFit/>
          </a:bodyPr>
          <a:lstStyle/>
          <a:p>
            <a:r>
              <a:rPr lang="en-US" sz="1600" dirty="0">
                <a:solidFill>
                  <a:schemeClr val="tx1"/>
                </a:solidFill>
                <a:latin typeface="Segoe UI "/>
              </a:rPr>
              <a:t>Before proceeding with migration execution, it is required that all the upstream steps of Strategy, Plan and Ready are completed. Key deliverable assets include – the </a:t>
            </a:r>
            <a:r>
              <a:rPr lang="en-US" sz="1600" dirty="0">
                <a:solidFill>
                  <a:schemeClr val="tx2"/>
                </a:solidFill>
                <a:latin typeface="Segoe UI "/>
              </a:rPr>
              <a:t>Cloud Adoption Plan template </a:t>
            </a:r>
            <a:r>
              <a:rPr lang="en-US" sz="1600" dirty="0">
                <a:solidFill>
                  <a:schemeClr val="tx1"/>
                </a:solidFill>
                <a:latin typeface="Segoe UI "/>
              </a:rPr>
              <a:t>and a </a:t>
            </a:r>
            <a:r>
              <a:rPr lang="en-US" sz="1600" dirty="0">
                <a:solidFill>
                  <a:schemeClr val="tx2"/>
                </a:solidFill>
                <a:latin typeface="Segoe UI "/>
              </a:rPr>
              <a:t>landing zone configuration.</a:t>
            </a:r>
          </a:p>
        </p:txBody>
      </p:sp>
      <p:sp>
        <p:nvSpPr>
          <p:cNvPr id="107" name="Rectangle 106">
            <a:extLst>
              <a:ext uri="{FF2B5EF4-FFF2-40B4-BE49-F238E27FC236}">
                <a16:creationId xmlns:a16="http://schemas.microsoft.com/office/drawing/2014/main" id="{FA841063-502F-4316-9F7D-1B281B5280F9}"/>
              </a:ext>
            </a:extLst>
          </p:cNvPr>
          <p:cNvSpPr/>
          <p:nvPr/>
        </p:nvSpPr>
        <p:spPr bwMode="auto">
          <a:xfrm>
            <a:off x="427038" y="3090627"/>
            <a:ext cx="230460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Segoe UI Semibold"/>
                <a:ea typeface="+mn-lt"/>
                <a:cs typeface="Segoe UI Semibold"/>
              </a:rPr>
              <a:t>Define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Segoe UI Black"/>
                <a:cs typeface="Calibri" panose="020F0502020204030204"/>
              </a:rPr>
              <a:t>Define business justification and </a:t>
            </a:r>
            <a:br>
              <a:rPr kumimoji="0" lang="en-US" sz="1600" b="0" i="0" u="none" strike="noStrike" kern="1200" cap="none" spc="0" normalizeH="0" baseline="0" noProof="0" dirty="0">
                <a:ln>
                  <a:noFill/>
                </a:ln>
                <a:solidFill>
                  <a:schemeClr val="tx1"/>
                </a:solidFill>
                <a:effectLst/>
                <a:uLnTx/>
                <a:uFillTx/>
                <a:latin typeface="Segoe UI"/>
                <a:ea typeface="Segoe UI Black"/>
                <a:cs typeface="Calibri" panose="020F0502020204030204"/>
              </a:rPr>
            </a:br>
            <a:r>
              <a:rPr kumimoji="0" lang="en-US" sz="1600" b="0" i="0" u="none" strike="noStrike" kern="1200" cap="none" spc="0" normalizeH="0" baseline="0" noProof="0" dirty="0">
                <a:ln>
                  <a:noFill/>
                </a:ln>
                <a:solidFill>
                  <a:schemeClr val="tx1"/>
                </a:solidFill>
                <a:effectLst/>
                <a:uLnTx/>
                <a:uFillTx/>
                <a:latin typeface="Segoe UI"/>
                <a:ea typeface="Segoe UI Black"/>
                <a:cs typeface="Calibri" panose="020F0502020204030204"/>
              </a:rPr>
              <a:t>expected outcomes </a:t>
            </a:r>
            <a:endParaRPr kumimoji="0" lang="en-US" sz="1600" b="0" i="0" u="none" strike="noStrike" kern="1200" cap="none" spc="0" normalizeH="0" baseline="0" noProof="0" dirty="0">
              <a:ln>
                <a:noFill/>
              </a:ln>
              <a:solidFill>
                <a:schemeClr val="tx1"/>
              </a:solidFill>
              <a:effectLst/>
              <a:uLnTx/>
              <a:uFillTx/>
              <a:latin typeface="Segoe"/>
              <a:ea typeface="Segoe UI Black"/>
              <a:cs typeface="Calibri" panose="020F0502020204030204"/>
            </a:endParaRPr>
          </a:p>
        </p:txBody>
      </p:sp>
      <p:sp>
        <p:nvSpPr>
          <p:cNvPr id="108" name="Rectangle 107">
            <a:extLst>
              <a:ext uri="{FF2B5EF4-FFF2-40B4-BE49-F238E27FC236}">
                <a16:creationId xmlns:a16="http://schemas.microsoft.com/office/drawing/2014/main" id="{FEE052CC-0655-46DD-B42E-EB50836B2505}"/>
              </a:ext>
            </a:extLst>
          </p:cNvPr>
          <p:cNvSpPr/>
          <p:nvPr/>
        </p:nvSpPr>
        <p:spPr bwMode="auto">
          <a:xfrm>
            <a:off x="3388417" y="3090627"/>
            <a:ext cx="2173562"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lt"/>
                <a:cs typeface="Calibri" panose="020F0502020204030204"/>
              </a:rPr>
              <a:t>Align actionable cloud adoption plan to business outcomes</a:t>
            </a:r>
            <a:endParaRPr kumimoji="0" lang="en-US" sz="1600" b="0" i="0" u="none" strike="noStrike" kern="1200" cap="none" spc="0" normalizeH="0" baseline="0" noProof="0" dirty="0">
              <a:ln>
                <a:noFill/>
              </a:ln>
              <a:solidFill>
                <a:schemeClr val="tx1"/>
              </a:solidFill>
              <a:effectLst/>
              <a:uLnTx/>
              <a:uFillTx/>
              <a:latin typeface="Segoe UI"/>
              <a:ea typeface="+mn-lt"/>
              <a:cs typeface="Segoe UI"/>
            </a:endParaRPr>
          </a:p>
        </p:txBody>
      </p:sp>
      <p:sp>
        <p:nvSpPr>
          <p:cNvPr id="109" name="Rectangle 108">
            <a:extLst>
              <a:ext uri="{FF2B5EF4-FFF2-40B4-BE49-F238E27FC236}">
                <a16:creationId xmlns:a16="http://schemas.microsoft.com/office/drawing/2014/main" id="{3629F2F1-54DA-47D8-B260-014AD5E1F1B1}"/>
              </a:ext>
            </a:extLst>
          </p:cNvPr>
          <p:cNvSpPr/>
          <p:nvPr/>
        </p:nvSpPr>
        <p:spPr bwMode="auto">
          <a:xfrm>
            <a:off x="6218754" y="3090627"/>
            <a:ext cx="2276350"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Ready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lt"/>
                <a:cs typeface="Calibri" panose="020F0502020204030204"/>
              </a:rPr>
              <a:t>Prepare people, process and environment for change</a:t>
            </a:r>
            <a:endParaRPr kumimoji="0" lang="en-US" sz="1600" b="0" i="0" u="none" strike="noStrike" kern="1200" cap="none" spc="0" normalizeH="0" baseline="0" noProof="0" dirty="0">
              <a:ln>
                <a:noFill/>
              </a:ln>
              <a:solidFill>
                <a:schemeClr val="tx1"/>
              </a:solidFill>
              <a:effectLst/>
              <a:uLnTx/>
              <a:uFillTx/>
              <a:latin typeface="Segoe UI"/>
              <a:ea typeface="+mn-lt"/>
              <a:cs typeface="Segoe UI"/>
            </a:endParaRPr>
          </a:p>
        </p:txBody>
      </p:sp>
      <p:sp>
        <p:nvSpPr>
          <p:cNvPr id="110" name="Rectangle 109">
            <a:extLst>
              <a:ext uri="{FF2B5EF4-FFF2-40B4-BE49-F238E27FC236}">
                <a16:creationId xmlns:a16="http://schemas.microsoft.com/office/drawing/2014/main" id="{0CD91B7F-203F-43DB-9695-D57CFAF8FDCE}"/>
              </a:ext>
            </a:extLst>
          </p:cNvPr>
          <p:cNvSpPr/>
          <p:nvPr/>
        </p:nvSpPr>
        <p:spPr bwMode="auto">
          <a:xfrm>
            <a:off x="9322870" y="3090627"/>
            <a:ext cx="243959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Adopt</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Migrate</a:t>
            </a:r>
            <a:r>
              <a:rPr kumimoji="0" lang="en-US" sz="1600" b="0" i="0" u="none" strike="noStrike" kern="1200" cap="none" spc="0" normalizeH="0" baseline="0" noProof="0" dirty="0">
                <a:ln>
                  <a:noFill/>
                </a:ln>
                <a:solidFill>
                  <a:schemeClr val="tx1"/>
                </a:solidFill>
                <a:effectLst/>
                <a:uLnTx/>
                <a:uFillTx/>
                <a:latin typeface="Segoe UI"/>
                <a:ea typeface="+mn-ea"/>
                <a:cs typeface="Segoe UI" pitchFamily="34" charset="0"/>
              </a:rPr>
              <a:t> or </a:t>
            </a:r>
            <a:r>
              <a:rPr kumimoji="0" lang="en-US" sz="1600" b="1" i="0" u="none" strike="noStrike" kern="120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Innovate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lt"/>
                <a:cs typeface="Calibri" panose="020F0502020204030204"/>
              </a:rPr>
              <a:t>Implement desired changes across IT and business processes</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sp>
        <p:nvSpPr>
          <p:cNvPr id="111" name="Rectangle 110">
            <a:extLst>
              <a:ext uri="{FF2B5EF4-FFF2-40B4-BE49-F238E27FC236}">
                <a16:creationId xmlns:a16="http://schemas.microsoft.com/office/drawing/2014/main" id="{DCA32586-44B1-4EF6-A325-3DC48E091FB1}"/>
              </a:ext>
            </a:extLst>
          </p:cNvPr>
          <p:cNvSpPr/>
          <p:nvPr/>
        </p:nvSpPr>
        <p:spPr bwMode="auto">
          <a:xfrm>
            <a:off x="4682021" y="5299758"/>
            <a:ext cx="2153948"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Govern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lt"/>
                <a:cs typeface="Calibri" panose="020F0502020204030204"/>
              </a:rPr>
              <a:t>Comply, control </a:t>
            </a:r>
            <a:br>
              <a:rPr kumimoji="0" lang="en-US" sz="1600" b="0" i="0" u="none" strike="noStrike" kern="1200" cap="none" spc="0" normalizeH="0" baseline="0" noProof="0" dirty="0">
                <a:ln>
                  <a:noFill/>
                </a:ln>
                <a:solidFill>
                  <a:schemeClr val="tx1"/>
                </a:solidFill>
                <a:effectLst/>
                <a:uLnTx/>
                <a:uFillTx/>
                <a:latin typeface="Segoe UI"/>
                <a:ea typeface="+mn-lt"/>
                <a:cs typeface="Calibri" panose="020F0502020204030204"/>
              </a:rPr>
            </a:br>
            <a:r>
              <a:rPr kumimoji="0" lang="en-US" sz="1600" b="0" i="0" u="none" strike="noStrike" kern="1200" cap="none" spc="0" normalizeH="0" baseline="0" noProof="0" dirty="0">
                <a:ln>
                  <a:noFill/>
                </a:ln>
                <a:solidFill>
                  <a:schemeClr val="tx1"/>
                </a:solidFill>
                <a:effectLst/>
                <a:uLnTx/>
                <a:uFillTx/>
                <a:latin typeface="Segoe UI"/>
                <a:ea typeface="+mn-lt"/>
                <a:cs typeface="Calibri" panose="020F0502020204030204"/>
              </a:rPr>
              <a:t>and secure</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gradFill>
                <a:gsLst>
                  <a:gs pos="0">
                    <a:srgbClr val="50E6FF"/>
                  </a:gs>
                  <a:gs pos="100000">
                    <a:srgbClr val="50E6FF"/>
                  </a:gs>
                </a:gsLst>
                <a:lin ang="5400000" scaled="1"/>
              </a:gradFill>
              <a:effectLst/>
              <a:uLnTx/>
              <a:uFillTx/>
              <a:latin typeface="Segoe UI"/>
              <a:ea typeface="+mn-ea"/>
              <a:cs typeface="Segoe UI" pitchFamily="34" charset="0"/>
            </a:endParaRPr>
          </a:p>
        </p:txBody>
      </p:sp>
      <p:sp>
        <p:nvSpPr>
          <p:cNvPr id="112" name="Rectangle 111">
            <a:extLst>
              <a:ext uri="{FF2B5EF4-FFF2-40B4-BE49-F238E27FC236}">
                <a16:creationId xmlns:a16="http://schemas.microsoft.com/office/drawing/2014/main" id="{3ECC3B9D-42E2-4F2D-B5A7-1724F42E02E3}"/>
              </a:ext>
            </a:extLst>
          </p:cNvPr>
          <p:cNvSpPr/>
          <p:nvPr/>
        </p:nvSpPr>
        <p:spPr bwMode="auto">
          <a:xfrm>
            <a:off x="7165512" y="5299758"/>
            <a:ext cx="243959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Manage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lt"/>
                <a:cs typeface="Calibri" panose="020F0502020204030204"/>
              </a:rPr>
              <a:t>Operate and optimize</a:t>
            </a:r>
          </a:p>
        </p:txBody>
      </p:sp>
      <p:grpSp>
        <p:nvGrpSpPr>
          <p:cNvPr id="4" name="Group 3">
            <a:extLst>
              <a:ext uri="{FF2B5EF4-FFF2-40B4-BE49-F238E27FC236}">
                <a16:creationId xmlns:a16="http://schemas.microsoft.com/office/drawing/2014/main" id="{55E4A0A6-A37F-48A1-A571-A7DBD3F4CB4A}"/>
              </a:ext>
            </a:extLst>
          </p:cNvPr>
          <p:cNvGrpSpPr/>
          <p:nvPr/>
        </p:nvGrpSpPr>
        <p:grpSpPr>
          <a:xfrm>
            <a:off x="2460192" y="3319407"/>
            <a:ext cx="683902" cy="106633"/>
            <a:chOff x="2460192" y="3319407"/>
            <a:chExt cx="683902" cy="106633"/>
          </a:xfrm>
        </p:grpSpPr>
        <p:cxnSp>
          <p:nvCxnSpPr>
            <p:cNvPr id="113" name="Straight Connector 112">
              <a:extLst>
                <a:ext uri="{FF2B5EF4-FFF2-40B4-BE49-F238E27FC236}">
                  <a16:creationId xmlns:a16="http://schemas.microsoft.com/office/drawing/2014/main" id="{36B1046A-F39A-4049-B46F-3ED262E86FF8}"/>
                </a:ext>
              </a:extLst>
            </p:cNvPr>
            <p:cNvCxnSpPr>
              <a:cxnSpLocks/>
              <a:endCxn id="114" idx="1"/>
            </p:cNvCxnSpPr>
            <p:nvPr/>
          </p:nvCxnSpPr>
          <p:spPr>
            <a:xfrm>
              <a:off x="2460192" y="3372724"/>
              <a:ext cx="683902" cy="359"/>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4" name="Rectangle 34">
              <a:extLst>
                <a:ext uri="{FF2B5EF4-FFF2-40B4-BE49-F238E27FC236}">
                  <a16:creationId xmlns:a16="http://schemas.microsoft.com/office/drawing/2014/main" id="{B723C524-6EBE-4719-83C8-C752AB0A5EB3}"/>
                </a:ext>
              </a:extLst>
            </p:cNvPr>
            <p:cNvSpPr/>
            <p:nvPr/>
          </p:nvSpPr>
          <p:spPr bwMode="auto">
            <a:xfrm rot="8100000">
              <a:off x="3016245" y="3319407"/>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CD81BF56-0A2F-48E2-B9F3-2755597C9BFA}"/>
              </a:ext>
            </a:extLst>
          </p:cNvPr>
          <p:cNvGrpSpPr/>
          <p:nvPr/>
        </p:nvGrpSpPr>
        <p:grpSpPr>
          <a:xfrm>
            <a:off x="4054935" y="3319408"/>
            <a:ext cx="1720055" cy="106633"/>
            <a:chOff x="4054935" y="3319408"/>
            <a:chExt cx="1720055" cy="106633"/>
          </a:xfrm>
        </p:grpSpPr>
        <p:cxnSp>
          <p:nvCxnSpPr>
            <p:cNvPr id="115" name="Straight Connector 114">
              <a:extLst>
                <a:ext uri="{FF2B5EF4-FFF2-40B4-BE49-F238E27FC236}">
                  <a16:creationId xmlns:a16="http://schemas.microsoft.com/office/drawing/2014/main" id="{B4894528-2E0F-41F4-87BF-B4DD0B6CE76E}"/>
                </a:ext>
              </a:extLst>
            </p:cNvPr>
            <p:cNvCxnSpPr>
              <a:cxnSpLocks/>
            </p:cNvCxnSpPr>
            <p:nvPr/>
          </p:nvCxnSpPr>
          <p:spPr>
            <a:xfrm>
              <a:off x="4054935" y="3372724"/>
              <a:ext cx="1720055"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6" name="Rectangle 34">
              <a:extLst>
                <a:ext uri="{FF2B5EF4-FFF2-40B4-BE49-F238E27FC236}">
                  <a16:creationId xmlns:a16="http://schemas.microsoft.com/office/drawing/2014/main" id="{E77E64C0-B522-45A5-A8CA-C08A9D27693E}"/>
                </a:ext>
              </a:extLst>
            </p:cNvPr>
            <p:cNvSpPr/>
            <p:nvPr/>
          </p:nvSpPr>
          <p:spPr bwMode="auto">
            <a:xfrm rot="8100000">
              <a:off x="5658501" y="3319408"/>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4ACCC3D4-38F8-4E86-8926-8188C43F2B8A}"/>
              </a:ext>
            </a:extLst>
          </p:cNvPr>
          <p:cNvGrpSpPr/>
          <p:nvPr/>
        </p:nvGrpSpPr>
        <p:grpSpPr>
          <a:xfrm>
            <a:off x="7409415" y="3319408"/>
            <a:ext cx="1634612" cy="106633"/>
            <a:chOff x="7409415" y="3319408"/>
            <a:chExt cx="1634612" cy="106633"/>
          </a:xfrm>
        </p:grpSpPr>
        <p:cxnSp>
          <p:nvCxnSpPr>
            <p:cNvPr id="117" name="Straight Connector 116">
              <a:extLst>
                <a:ext uri="{FF2B5EF4-FFF2-40B4-BE49-F238E27FC236}">
                  <a16:creationId xmlns:a16="http://schemas.microsoft.com/office/drawing/2014/main" id="{4AC3EAAA-3E92-4439-A793-D1E06D5237AD}"/>
                </a:ext>
              </a:extLst>
            </p:cNvPr>
            <p:cNvCxnSpPr>
              <a:cxnSpLocks/>
            </p:cNvCxnSpPr>
            <p:nvPr/>
          </p:nvCxnSpPr>
          <p:spPr>
            <a:xfrm>
              <a:off x="7409415" y="3372724"/>
              <a:ext cx="1634612"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8" name="Rectangle 34">
              <a:extLst>
                <a:ext uri="{FF2B5EF4-FFF2-40B4-BE49-F238E27FC236}">
                  <a16:creationId xmlns:a16="http://schemas.microsoft.com/office/drawing/2014/main" id="{6A523B4F-D05B-4790-ADF1-901EEB537F07}"/>
                </a:ext>
              </a:extLst>
            </p:cNvPr>
            <p:cNvSpPr/>
            <p:nvPr/>
          </p:nvSpPr>
          <p:spPr bwMode="auto">
            <a:xfrm rot="8100000">
              <a:off x="8927539" y="3319408"/>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205" name="TextBox 204">
            <a:extLst>
              <a:ext uri="{FF2B5EF4-FFF2-40B4-BE49-F238E27FC236}">
                <a16:creationId xmlns:a16="http://schemas.microsoft.com/office/drawing/2014/main" id="{27323D4A-873F-4664-ABB9-71639BDF2FD9}"/>
              </a:ext>
            </a:extLst>
          </p:cNvPr>
          <p:cNvSpPr txBox="1"/>
          <p:nvPr/>
        </p:nvSpPr>
        <p:spPr>
          <a:xfrm>
            <a:off x="6698769" y="2302396"/>
            <a:ext cx="1720316" cy="246221"/>
          </a:xfrm>
          <a:prstGeom prst="rect">
            <a:avLst/>
          </a:prstGeom>
          <a:noFill/>
        </p:spPr>
        <p:txBody>
          <a:bodyPr wrap="none" lIns="91427" tIns="0" rIns="91427" bIns="0" rtlCol="0">
            <a:spAutoFit/>
          </a:bodyPr>
          <a:lstStyle/>
          <a:p>
            <a:pPr defTabSz="914098">
              <a:defRPr/>
            </a:pPr>
            <a:r>
              <a:rPr lang="en-US" sz="1600" dirty="0">
                <a:latin typeface="Segoe UI Semibold"/>
                <a:ea typeface="+mn-lt"/>
                <a:cs typeface="Segoe UI Semibold"/>
              </a:rPr>
              <a:t>Migration waves</a:t>
            </a:r>
          </a:p>
        </p:txBody>
      </p:sp>
      <p:sp>
        <p:nvSpPr>
          <p:cNvPr id="206" name="Rectangle 205">
            <a:extLst>
              <a:ext uri="{FF2B5EF4-FFF2-40B4-BE49-F238E27FC236}">
                <a16:creationId xmlns:a16="http://schemas.microsoft.com/office/drawing/2014/main" id="{28F1EC98-F9BB-46C6-83BC-FBB8687C8961}"/>
              </a:ext>
            </a:extLst>
          </p:cNvPr>
          <p:cNvSpPr/>
          <p:nvPr/>
        </p:nvSpPr>
        <p:spPr>
          <a:xfrm>
            <a:off x="332355" y="6309013"/>
            <a:ext cx="5811270" cy="341632"/>
          </a:xfrm>
          <a:prstGeom prst="rect">
            <a:avLst/>
          </a:prstGeom>
        </p:spPr>
        <p:txBody>
          <a:bodyPr wrap="none">
            <a:spAutoFit/>
          </a:bodyPr>
          <a:lstStyle/>
          <a:p>
            <a:pPr defTabSz="932293" fontAlgn="base">
              <a:lnSpc>
                <a:spcPct val="90000"/>
              </a:lnSpc>
              <a:spcBef>
                <a:spcPct val="0"/>
              </a:spcBef>
              <a:spcAft>
                <a:spcPts val="600"/>
              </a:spcAft>
              <a:defRPr/>
            </a:pPr>
            <a:r>
              <a:rPr lang="en-US" dirty="0">
                <a:cs typeface="Segoe UI" pitchFamily="34" charset="0"/>
              </a:rPr>
              <a:t>Assess migration readiness: </a:t>
            </a:r>
            <a:r>
              <a:rPr lang="en-US" dirty="0">
                <a:cs typeface="Segoe UI" pitchFamily="34" charset="0"/>
                <a:hlinkClick r:id="rId3"/>
              </a:rPr>
              <a:t>https://aka.ms/smarttool </a:t>
            </a:r>
            <a:endParaRPr lang="en-US" dirty="0">
              <a:cs typeface="Segoe UI" pitchFamily="34" charset="0"/>
            </a:endParaRPr>
          </a:p>
        </p:txBody>
      </p:sp>
      <p:grpSp>
        <p:nvGrpSpPr>
          <p:cNvPr id="218" name="Group 217">
            <a:extLst>
              <a:ext uri="{FF2B5EF4-FFF2-40B4-BE49-F238E27FC236}">
                <a16:creationId xmlns:a16="http://schemas.microsoft.com/office/drawing/2014/main" id="{2FBB8060-46D8-4263-9E89-4B5BA9A30255}"/>
              </a:ext>
            </a:extLst>
          </p:cNvPr>
          <p:cNvGrpSpPr/>
          <p:nvPr/>
        </p:nvGrpSpPr>
        <p:grpSpPr>
          <a:xfrm>
            <a:off x="3250046" y="2147513"/>
            <a:ext cx="8620974" cy="2638908"/>
            <a:chOff x="3250046" y="2147513"/>
            <a:chExt cx="8620974" cy="2638908"/>
          </a:xfrm>
        </p:grpSpPr>
        <p:sp>
          <p:nvSpPr>
            <p:cNvPr id="202" name="Rectangle: Rounded Corners 201">
              <a:extLst>
                <a:ext uri="{FF2B5EF4-FFF2-40B4-BE49-F238E27FC236}">
                  <a16:creationId xmlns:a16="http://schemas.microsoft.com/office/drawing/2014/main" id="{C6390E98-1E43-4BBD-B47B-0D644088F372}"/>
                </a:ext>
              </a:extLst>
            </p:cNvPr>
            <p:cNvSpPr/>
            <p:nvPr/>
          </p:nvSpPr>
          <p:spPr bwMode="auto">
            <a:xfrm>
              <a:off x="3300103" y="2194777"/>
              <a:ext cx="8517649" cy="2534816"/>
            </a:xfrm>
            <a:prstGeom prst="roundRect">
              <a:avLst>
                <a:gd name="adj" fmla="val 9234"/>
              </a:avLst>
            </a:prstGeom>
            <a:noFill/>
            <a:ln w="38100" cap="rnd">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grpSp>
          <p:nvGrpSpPr>
            <p:cNvPr id="208" name="Group 207">
              <a:extLst>
                <a:ext uri="{FF2B5EF4-FFF2-40B4-BE49-F238E27FC236}">
                  <a16:creationId xmlns:a16="http://schemas.microsoft.com/office/drawing/2014/main" id="{00F8C2B5-5E9C-4556-BFA1-0D41764BE01F}"/>
                </a:ext>
              </a:extLst>
            </p:cNvPr>
            <p:cNvGrpSpPr/>
            <p:nvPr/>
          </p:nvGrpSpPr>
          <p:grpSpPr>
            <a:xfrm>
              <a:off x="9506242" y="2147513"/>
              <a:ext cx="161587" cy="129685"/>
              <a:chOff x="9506242" y="2147513"/>
              <a:chExt cx="161587" cy="129685"/>
            </a:xfrm>
          </p:grpSpPr>
          <p:sp>
            <p:nvSpPr>
              <p:cNvPr id="207" name="Rectangle 206">
                <a:extLst>
                  <a:ext uri="{FF2B5EF4-FFF2-40B4-BE49-F238E27FC236}">
                    <a16:creationId xmlns:a16="http://schemas.microsoft.com/office/drawing/2014/main" id="{768FD952-8F35-4499-A14F-31439156AA25}"/>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Rectangle 34">
                <a:extLst>
                  <a:ext uri="{FF2B5EF4-FFF2-40B4-BE49-F238E27FC236}">
                    <a16:creationId xmlns:a16="http://schemas.microsoft.com/office/drawing/2014/main" id="{FA3E13E2-ECD7-4542-B3BB-C3E34B1FB0DD}"/>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nvGrpSpPr>
            <p:cNvPr id="209" name="Group 208">
              <a:extLst>
                <a:ext uri="{FF2B5EF4-FFF2-40B4-BE49-F238E27FC236}">
                  <a16:creationId xmlns:a16="http://schemas.microsoft.com/office/drawing/2014/main" id="{8EBCC22A-3CDF-4AC4-8618-E88A67DF3F1A}"/>
                </a:ext>
              </a:extLst>
            </p:cNvPr>
            <p:cNvGrpSpPr/>
            <p:nvPr/>
          </p:nvGrpSpPr>
          <p:grpSpPr>
            <a:xfrm rot="5400000">
              <a:off x="11725384" y="3678175"/>
              <a:ext cx="161587" cy="129685"/>
              <a:chOff x="9506242" y="2147513"/>
              <a:chExt cx="161587" cy="129685"/>
            </a:xfrm>
          </p:grpSpPr>
          <p:sp>
            <p:nvSpPr>
              <p:cNvPr id="210" name="Rectangle 209">
                <a:extLst>
                  <a:ext uri="{FF2B5EF4-FFF2-40B4-BE49-F238E27FC236}">
                    <a16:creationId xmlns:a16="http://schemas.microsoft.com/office/drawing/2014/main" id="{63CDF73A-B45A-49B6-8E05-E244164FF9B0}"/>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34">
                <a:extLst>
                  <a:ext uri="{FF2B5EF4-FFF2-40B4-BE49-F238E27FC236}">
                    <a16:creationId xmlns:a16="http://schemas.microsoft.com/office/drawing/2014/main" id="{9D3383B1-ABC6-4A80-94FF-7E97778F34C5}"/>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nvGrpSpPr>
            <p:cNvPr id="212" name="Group 211">
              <a:extLst>
                <a:ext uri="{FF2B5EF4-FFF2-40B4-BE49-F238E27FC236}">
                  <a16:creationId xmlns:a16="http://schemas.microsoft.com/office/drawing/2014/main" id="{72257E0C-51FD-40CA-9239-F03A730342D3}"/>
                </a:ext>
              </a:extLst>
            </p:cNvPr>
            <p:cNvGrpSpPr/>
            <p:nvPr/>
          </p:nvGrpSpPr>
          <p:grpSpPr>
            <a:xfrm rot="10800000">
              <a:off x="5636229" y="4656736"/>
              <a:ext cx="161587" cy="129685"/>
              <a:chOff x="9506242" y="2147513"/>
              <a:chExt cx="161587" cy="129685"/>
            </a:xfrm>
          </p:grpSpPr>
          <p:sp>
            <p:nvSpPr>
              <p:cNvPr id="213" name="Rectangle 212">
                <a:extLst>
                  <a:ext uri="{FF2B5EF4-FFF2-40B4-BE49-F238E27FC236}">
                    <a16:creationId xmlns:a16="http://schemas.microsoft.com/office/drawing/2014/main" id="{5EB38A81-4FB3-4395-9AB1-6E2594CB4319}"/>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Rectangle 34">
                <a:extLst>
                  <a:ext uri="{FF2B5EF4-FFF2-40B4-BE49-F238E27FC236}">
                    <a16:creationId xmlns:a16="http://schemas.microsoft.com/office/drawing/2014/main" id="{CA706C82-BF2F-424A-AF80-A72F3577770B}"/>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nvGrpSpPr>
            <p:cNvPr id="215" name="Group 214">
              <a:extLst>
                <a:ext uri="{FF2B5EF4-FFF2-40B4-BE49-F238E27FC236}">
                  <a16:creationId xmlns:a16="http://schemas.microsoft.com/office/drawing/2014/main" id="{76698116-75F0-4F63-9914-F22D0CB5EC79}"/>
                </a:ext>
              </a:extLst>
            </p:cNvPr>
            <p:cNvGrpSpPr/>
            <p:nvPr/>
          </p:nvGrpSpPr>
          <p:grpSpPr>
            <a:xfrm rot="16200000">
              <a:off x="3234095" y="3000726"/>
              <a:ext cx="161587" cy="129685"/>
              <a:chOff x="9506242" y="2147513"/>
              <a:chExt cx="161587" cy="129685"/>
            </a:xfrm>
          </p:grpSpPr>
          <p:sp>
            <p:nvSpPr>
              <p:cNvPr id="216" name="Rectangle 215">
                <a:extLst>
                  <a:ext uri="{FF2B5EF4-FFF2-40B4-BE49-F238E27FC236}">
                    <a16:creationId xmlns:a16="http://schemas.microsoft.com/office/drawing/2014/main" id="{7E770686-5B17-4C1B-AAB5-4D2B7E980789}"/>
                  </a:ext>
                </a:extLst>
              </p:cNvPr>
              <p:cNvSpPr/>
              <p:nvPr/>
            </p:nvSpPr>
            <p:spPr bwMode="auto">
              <a:xfrm>
                <a:off x="9514535" y="2147513"/>
                <a:ext cx="153294" cy="129685"/>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Rectangle 34">
                <a:extLst>
                  <a:ext uri="{FF2B5EF4-FFF2-40B4-BE49-F238E27FC236}">
                    <a16:creationId xmlns:a16="http://schemas.microsoft.com/office/drawing/2014/main" id="{303BE823-10A8-4A2E-8E86-4BAA37C85B4B}"/>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grpSp>
        <p:nvGrpSpPr>
          <p:cNvPr id="121" name="Group 120" descr="government">
            <a:extLst>
              <a:ext uri="{FF2B5EF4-FFF2-40B4-BE49-F238E27FC236}">
                <a16:creationId xmlns:a16="http://schemas.microsoft.com/office/drawing/2014/main" id="{28A9A1D5-E60E-4FA3-BAAC-280B80B2F74E}"/>
              </a:ext>
            </a:extLst>
          </p:cNvPr>
          <p:cNvGrpSpPr/>
          <p:nvPr/>
        </p:nvGrpSpPr>
        <p:grpSpPr>
          <a:xfrm>
            <a:off x="4912849" y="4866593"/>
            <a:ext cx="439707" cy="448064"/>
            <a:chOff x="5845334" y="4295775"/>
            <a:chExt cx="584835" cy="595951"/>
          </a:xfrm>
        </p:grpSpPr>
        <p:sp>
          <p:nvSpPr>
            <p:cNvPr id="122" name="Freeform 5">
              <a:extLst>
                <a:ext uri="{FF2B5EF4-FFF2-40B4-BE49-F238E27FC236}">
                  <a16:creationId xmlns:a16="http://schemas.microsoft.com/office/drawing/2014/main" id="{CC2C3B08-0D42-4CD5-9A62-D58922626730}"/>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Rectangle 122">
              <a:extLst>
                <a:ext uri="{FF2B5EF4-FFF2-40B4-BE49-F238E27FC236}">
                  <a16:creationId xmlns:a16="http://schemas.microsoft.com/office/drawing/2014/main" id="{7B457348-AA0C-40C6-AA6C-A3F52D1389B5}"/>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4" name="Group 123" descr="test">
            <a:extLst>
              <a:ext uri="{FF2B5EF4-FFF2-40B4-BE49-F238E27FC236}">
                <a16:creationId xmlns:a16="http://schemas.microsoft.com/office/drawing/2014/main" id="{43C8149D-41E0-4998-B788-907283CF6E17}"/>
              </a:ext>
            </a:extLst>
          </p:cNvPr>
          <p:cNvGrpSpPr/>
          <p:nvPr/>
        </p:nvGrpSpPr>
        <p:grpSpPr>
          <a:xfrm>
            <a:off x="7488163" y="4925802"/>
            <a:ext cx="388863" cy="388855"/>
            <a:chOff x="4486289" y="2163470"/>
            <a:chExt cx="406192" cy="406193"/>
          </a:xfrm>
        </p:grpSpPr>
        <p:sp>
          <p:nvSpPr>
            <p:cNvPr id="125" name="Rectangle 251">
              <a:extLst>
                <a:ext uri="{FF2B5EF4-FFF2-40B4-BE49-F238E27FC236}">
                  <a16:creationId xmlns:a16="http://schemas.microsoft.com/office/drawing/2014/main" id="{920206F6-E8DE-4C63-BEDB-B81254EC76B2}"/>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9" name="Rectangle 252">
              <a:extLst>
                <a:ext uri="{FF2B5EF4-FFF2-40B4-BE49-F238E27FC236}">
                  <a16:creationId xmlns:a16="http://schemas.microsoft.com/office/drawing/2014/main" id="{FD9391B9-9800-4307-9974-86D62CC074AF}"/>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0" name="Rectangle 253">
              <a:extLst>
                <a:ext uri="{FF2B5EF4-FFF2-40B4-BE49-F238E27FC236}">
                  <a16:creationId xmlns:a16="http://schemas.microsoft.com/office/drawing/2014/main" id="{C6563193-FE22-4231-8C43-EE62A19E1609}"/>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1" name="Rectangle 254">
              <a:extLst>
                <a:ext uri="{FF2B5EF4-FFF2-40B4-BE49-F238E27FC236}">
                  <a16:creationId xmlns:a16="http://schemas.microsoft.com/office/drawing/2014/main" id="{A13E09B6-AFD5-46D6-BC58-37E47DC2B66D}"/>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4" name="Rectangle 255">
              <a:extLst>
                <a:ext uri="{FF2B5EF4-FFF2-40B4-BE49-F238E27FC236}">
                  <a16:creationId xmlns:a16="http://schemas.microsoft.com/office/drawing/2014/main" id="{842CB5E5-D9CF-422A-9C4E-B4D9CDDF9631}"/>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9" name="Rectangle 256">
              <a:extLst>
                <a:ext uri="{FF2B5EF4-FFF2-40B4-BE49-F238E27FC236}">
                  <a16:creationId xmlns:a16="http://schemas.microsoft.com/office/drawing/2014/main" id="{7036A986-00E4-41DE-A181-FDFCA7441B75}"/>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0" name="Rectangle 257">
              <a:extLst>
                <a:ext uri="{FF2B5EF4-FFF2-40B4-BE49-F238E27FC236}">
                  <a16:creationId xmlns:a16="http://schemas.microsoft.com/office/drawing/2014/main" id="{C1EF5CB6-0989-4408-8A09-1162C1AA2D45}"/>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1" name="Rectangle 258">
              <a:extLst>
                <a:ext uri="{FF2B5EF4-FFF2-40B4-BE49-F238E27FC236}">
                  <a16:creationId xmlns:a16="http://schemas.microsoft.com/office/drawing/2014/main" id="{4B90B0ED-72C9-4E5E-B5BB-F2EA43B16CE1}"/>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2" name="Rectangle 259">
              <a:extLst>
                <a:ext uri="{FF2B5EF4-FFF2-40B4-BE49-F238E27FC236}">
                  <a16:creationId xmlns:a16="http://schemas.microsoft.com/office/drawing/2014/main" id="{999AB707-B9F0-43D3-856F-873F8ADD257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3" name="Rectangle 260">
              <a:extLst>
                <a:ext uri="{FF2B5EF4-FFF2-40B4-BE49-F238E27FC236}">
                  <a16:creationId xmlns:a16="http://schemas.microsoft.com/office/drawing/2014/main" id="{D547A8A2-F493-4EDB-810E-8FA70AE42657}"/>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4" name="Rectangle 261">
              <a:extLst>
                <a:ext uri="{FF2B5EF4-FFF2-40B4-BE49-F238E27FC236}">
                  <a16:creationId xmlns:a16="http://schemas.microsoft.com/office/drawing/2014/main" id="{25BE4FD0-F845-4D39-B222-7FA58B03B091}"/>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5" name="Rectangle 262">
              <a:extLst>
                <a:ext uri="{FF2B5EF4-FFF2-40B4-BE49-F238E27FC236}">
                  <a16:creationId xmlns:a16="http://schemas.microsoft.com/office/drawing/2014/main" id="{3C33A3F0-1993-4DB4-9193-88C58E932117}"/>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6" name="Rectangle 263">
              <a:extLst>
                <a:ext uri="{FF2B5EF4-FFF2-40B4-BE49-F238E27FC236}">
                  <a16:creationId xmlns:a16="http://schemas.microsoft.com/office/drawing/2014/main" id="{37CFD5F4-2CE0-45D5-AEA8-7C3B213C752D}"/>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7" name="Rectangle 264">
              <a:extLst>
                <a:ext uri="{FF2B5EF4-FFF2-40B4-BE49-F238E27FC236}">
                  <a16:creationId xmlns:a16="http://schemas.microsoft.com/office/drawing/2014/main" id="{7254FE3F-535B-4E86-B7B3-E62002925C2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8" name="Rectangle 265">
              <a:extLst>
                <a:ext uri="{FF2B5EF4-FFF2-40B4-BE49-F238E27FC236}">
                  <a16:creationId xmlns:a16="http://schemas.microsoft.com/office/drawing/2014/main" id="{BF68D64A-A30C-4F28-8819-99AB59F4CDCB}"/>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9" name="Rectangle 266">
              <a:extLst>
                <a:ext uri="{FF2B5EF4-FFF2-40B4-BE49-F238E27FC236}">
                  <a16:creationId xmlns:a16="http://schemas.microsoft.com/office/drawing/2014/main" id="{C0094774-159F-4A74-9532-061EB43D42D1}"/>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0" name="Rectangle 267">
              <a:extLst>
                <a:ext uri="{FF2B5EF4-FFF2-40B4-BE49-F238E27FC236}">
                  <a16:creationId xmlns:a16="http://schemas.microsoft.com/office/drawing/2014/main" id="{B34442E8-A730-459B-AEB3-9E0563C40E40}"/>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1" name="Rectangle 268">
              <a:extLst>
                <a:ext uri="{FF2B5EF4-FFF2-40B4-BE49-F238E27FC236}">
                  <a16:creationId xmlns:a16="http://schemas.microsoft.com/office/drawing/2014/main" id="{EF25CBEF-2AEF-4657-BD0F-52142D94B365}"/>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2" name="Rectangle 269">
              <a:extLst>
                <a:ext uri="{FF2B5EF4-FFF2-40B4-BE49-F238E27FC236}">
                  <a16:creationId xmlns:a16="http://schemas.microsoft.com/office/drawing/2014/main" id="{66CA9F7E-D7E6-4054-8857-B37AA3639CFE}"/>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3" name="Rectangle 270">
              <a:extLst>
                <a:ext uri="{FF2B5EF4-FFF2-40B4-BE49-F238E27FC236}">
                  <a16:creationId xmlns:a16="http://schemas.microsoft.com/office/drawing/2014/main" id="{895D8D92-D90A-4403-9BDE-FCA294BD9A60}"/>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4" name="Rectangle 271">
              <a:extLst>
                <a:ext uri="{FF2B5EF4-FFF2-40B4-BE49-F238E27FC236}">
                  <a16:creationId xmlns:a16="http://schemas.microsoft.com/office/drawing/2014/main" id="{0CAB02A9-D2A1-472E-9410-7379B41FFC8E}"/>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5" name="Rectangle 272">
              <a:extLst>
                <a:ext uri="{FF2B5EF4-FFF2-40B4-BE49-F238E27FC236}">
                  <a16:creationId xmlns:a16="http://schemas.microsoft.com/office/drawing/2014/main" id="{3397D4B1-C4A8-4CB2-AE06-E7E984CB0049}"/>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6" name="Rectangle 273">
              <a:extLst>
                <a:ext uri="{FF2B5EF4-FFF2-40B4-BE49-F238E27FC236}">
                  <a16:creationId xmlns:a16="http://schemas.microsoft.com/office/drawing/2014/main" id="{7DC82791-097B-4EA0-8C89-AA17D58109B6}"/>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7" name="Rectangle 274">
              <a:extLst>
                <a:ext uri="{FF2B5EF4-FFF2-40B4-BE49-F238E27FC236}">
                  <a16:creationId xmlns:a16="http://schemas.microsoft.com/office/drawing/2014/main" id="{3436080F-34F1-423E-BA11-68E6E7D3EC33}"/>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8" name="Rectangle 275">
              <a:extLst>
                <a:ext uri="{FF2B5EF4-FFF2-40B4-BE49-F238E27FC236}">
                  <a16:creationId xmlns:a16="http://schemas.microsoft.com/office/drawing/2014/main" id="{ED6225DC-493D-4D6B-B2EB-DA1706094A7E}"/>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9" name="Rectangle 276">
              <a:extLst>
                <a:ext uri="{FF2B5EF4-FFF2-40B4-BE49-F238E27FC236}">
                  <a16:creationId xmlns:a16="http://schemas.microsoft.com/office/drawing/2014/main" id="{1220598F-B6EB-40CB-A9FF-B37BC6812504}"/>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0" name="Rectangle 277">
              <a:extLst>
                <a:ext uri="{FF2B5EF4-FFF2-40B4-BE49-F238E27FC236}">
                  <a16:creationId xmlns:a16="http://schemas.microsoft.com/office/drawing/2014/main" id="{6DE189A4-1A75-4A83-9C6B-8748742963EF}"/>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1" name="Rectangle 278">
              <a:extLst>
                <a:ext uri="{FF2B5EF4-FFF2-40B4-BE49-F238E27FC236}">
                  <a16:creationId xmlns:a16="http://schemas.microsoft.com/office/drawing/2014/main" id="{6F5B5884-030D-4F18-8482-1220DAF50B0F}"/>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2" name="Rectangle 279">
              <a:extLst>
                <a:ext uri="{FF2B5EF4-FFF2-40B4-BE49-F238E27FC236}">
                  <a16:creationId xmlns:a16="http://schemas.microsoft.com/office/drawing/2014/main" id="{4FA0E3C6-C6EB-439A-A3ED-759224F113D9}"/>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3" name="Rectangle 280">
              <a:extLst>
                <a:ext uri="{FF2B5EF4-FFF2-40B4-BE49-F238E27FC236}">
                  <a16:creationId xmlns:a16="http://schemas.microsoft.com/office/drawing/2014/main" id="{0737F3C1-3F43-43DC-81D3-C8891A75032E}"/>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4" name="Rectangle 281">
              <a:extLst>
                <a:ext uri="{FF2B5EF4-FFF2-40B4-BE49-F238E27FC236}">
                  <a16:creationId xmlns:a16="http://schemas.microsoft.com/office/drawing/2014/main" id="{54E9BAE4-333D-4A2E-AA48-C8C0B4A2EE26}"/>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45" name="Group 244" descr="file, paper, sheet">
            <a:extLst>
              <a:ext uri="{FF2B5EF4-FFF2-40B4-BE49-F238E27FC236}">
                <a16:creationId xmlns:a16="http://schemas.microsoft.com/office/drawing/2014/main" id="{58D88CCA-3546-4EE9-B51A-2A268E218C69}"/>
              </a:ext>
            </a:extLst>
          </p:cNvPr>
          <p:cNvGrpSpPr/>
          <p:nvPr/>
        </p:nvGrpSpPr>
        <p:grpSpPr>
          <a:xfrm>
            <a:off x="3633451" y="2671775"/>
            <a:ext cx="337935" cy="418851"/>
            <a:chOff x="8018464" y="4649789"/>
            <a:chExt cx="225425" cy="279400"/>
          </a:xfrm>
        </p:grpSpPr>
        <p:sp>
          <p:nvSpPr>
            <p:cNvPr id="246" name="Freeform 88">
              <a:extLst>
                <a:ext uri="{FF2B5EF4-FFF2-40B4-BE49-F238E27FC236}">
                  <a16:creationId xmlns:a16="http://schemas.microsoft.com/office/drawing/2014/main" id="{B1AFCD2B-D653-430D-B872-10F3408EA0C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7" name="Freeform 89">
              <a:extLst>
                <a:ext uri="{FF2B5EF4-FFF2-40B4-BE49-F238E27FC236}">
                  <a16:creationId xmlns:a16="http://schemas.microsoft.com/office/drawing/2014/main" id="{4D984206-28D7-4D78-915C-C49F7A0C6E55}"/>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8" name="Line 90">
              <a:extLst>
                <a:ext uri="{FF2B5EF4-FFF2-40B4-BE49-F238E27FC236}">
                  <a16:creationId xmlns:a16="http://schemas.microsoft.com/office/drawing/2014/main" id="{AAD5BA2E-617D-40A0-AC3C-B95AC051C8EC}"/>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9" name="Line 91">
              <a:extLst>
                <a:ext uri="{FF2B5EF4-FFF2-40B4-BE49-F238E27FC236}">
                  <a16:creationId xmlns:a16="http://schemas.microsoft.com/office/drawing/2014/main" id="{AEB1EE77-DAD5-4181-B34C-E8FC6DFE972C}"/>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50" name="Group 152" descr="check, approve">
            <a:extLst>
              <a:ext uri="{FF2B5EF4-FFF2-40B4-BE49-F238E27FC236}">
                <a16:creationId xmlns:a16="http://schemas.microsoft.com/office/drawing/2014/main" id="{84862603-1069-4FED-8040-A17845C12480}"/>
              </a:ext>
            </a:extLst>
          </p:cNvPr>
          <p:cNvGrpSpPr>
            <a:grpSpLocks noChangeAspect="1"/>
          </p:cNvGrpSpPr>
          <p:nvPr/>
        </p:nvGrpSpPr>
        <p:grpSpPr bwMode="auto">
          <a:xfrm>
            <a:off x="6358428" y="2639952"/>
            <a:ext cx="477541" cy="475887"/>
            <a:chOff x="4560" y="2506"/>
            <a:chExt cx="289" cy="288"/>
          </a:xfrm>
        </p:grpSpPr>
        <p:sp>
          <p:nvSpPr>
            <p:cNvPr id="251" name="AutoShape 151">
              <a:extLst>
                <a:ext uri="{FF2B5EF4-FFF2-40B4-BE49-F238E27FC236}">
                  <a16:creationId xmlns:a16="http://schemas.microsoft.com/office/drawing/2014/main" id="{531815D6-CE3A-42CB-AA81-5503861A5BA6}"/>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2" name="Oval 153">
              <a:extLst>
                <a:ext uri="{FF2B5EF4-FFF2-40B4-BE49-F238E27FC236}">
                  <a16:creationId xmlns:a16="http://schemas.microsoft.com/office/drawing/2014/main" id="{D21681C8-C570-413A-832F-22D2F5B9A479}"/>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3" name="Freeform 154">
              <a:extLst>
                <a:ext uri="{FF2B5EF4-FFF2-40B4-BE49-F238E27FC236}">
                  <a16:creationId xmlns:a16="http://schemas.microsoft.com/office/drawing/2014/main" id="{3108725D-DF49-4304-92A0-958F32DBA6CD}"/>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155">
              <a:extLst>
                <a:ext uri="{FF2B5EF4-FFF2-40B4-BE49-F238E27FC236}">
                  <a16:creationId xmlns:a16="http://schemas.microsoft.com/office/drawing/2014/main" id="{42CDCDB4-7B1B-453A-9CC8-D0136A88EFAC}"/>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156">
              <a:extLst>
                <a:ext uri="{FF2B5EF4-FFF2-40B4-BE49-F238E27FC236}">
                  <a16:creationId xmlns:a16="http://schemas.microsoft.com/office/drawing/2014/main" id="{504EFF02-5237-46C3-B464-157A1723033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6" name="Freeform 157">
              <a:extLst>
                <a:ext uri="{FF2B5EF4-FFF2-40B4-BE49-F238E27FC236}">
                  <a16:creationId xmlns:a16="http://schemas.microsoft.com/office/drawing/2014/main" id="{BF998966-9ECE-403D-8842-981A266F1FFA}"/>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7" name="Freeform 158">
              <a:extLst>
                <a:ext uri="{FF2B5EF4-FFF2-40B4-BE49-F238E27FC236}">
                  <a16:creationId xmlns:a16="http://schemas.microsoft.com/office/drawing/2014/main" id="{7EECD789-E34A-4DD3-8119-D375BA390022}"/>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8" name="Freeform 159">
              <a:extLst>
                <a:ext uri="{FF2B5EF4-FFF2-40B4-BE49-F238E27FC236}">
                  <a16:creationId xmlns:a16="http://schemas.microsoft.com/office/drawing/2014/main" id="{F99C1B20-8015-4C39-A813-5726E27A955D}"/>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9" name="Freeform 160">
              <a:extLst>
                <a:ext uri="{FF2B5EF4-FFF2-40B4-BE49-F238E27FC236}">
                  <a16:creationId xmlns:a16="http://schemas.microsoft.com/office/drawing/2014/main" id="{E260463C-D3A2-48F5-924F-7D64CBC4252E}"/>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0" name="Freeform 161">
              <a:extLst>
                <a:ext uri="{FF2B5EF4-FFF2-40B4-BE49-F238E27FC236}">
                  <a16:creationId xmlns:a16="http://schemas.microsoft.com/office/drawing/2014/main" id="{F0DBAB47-C44C-4095-9845-79B9293C764D}"/>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1" name="Freeform 162">
              <a:extLst>
                <a:ext uri="{FF2B5EF4-FFF2-40B4-BE49-F238E27FC236}">
                  <a16:creationId xmlns:a16="http://schemas.microsoft.com/office/drawing/2014/main" id="{1808DD80-D05C-41DB-9B0C-016D3FF91BA0}"/>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62" name="Graphic 397" descr="deposit, pricing import">
            <a:extLst>
              <a:ext uri="{FF2B5EF4-FFF2-40B4-BE49-F238E27FC236}">
                <a16:creationId xmlns:a16="http://schemas.microsoft.com/office/drawing/2014/main" id="{2751FE34-1697-44D3-BBEC-7D89057CB929}"/>
              </a:ext>
            </a:extLst>
          </p:cNvPr>
          <p:cNvGrpSpPr/>
          <p:nvPr/>
        </p:nvGrpSpPr>
        <p:grpSpPr>
          <a:xfrm>
            <a:off x="9496788" y="2675766"/>
            <a:ext cx="406581" cy="406860"/>
            <a:chOff x="1698211" y="3041569"/>
            <a:chExt cx="417847" cy="418136"/>
          </a:xfrm>
        </p:grpSpPr>
        <p:sp>
          <p:nvSpPr>
            <p:cNvPr id="263" name="Freeform: Shape 262">
              <a:extLst>
                <a:ext uri="{FF2B5EF4-FFF2-40B4-BE49-F238E27FC236}">
                  <a16:creationId xmlns:a16="http://schemas.microsoft.com/office/drawing/2014/main" id="{2EDF908B-9EDF-487A-867B-459EA43857A5}"/>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4" name="Freeform: Shape 263">
              <a:extLst>
                <a:ext uri="{FF2B5EF4-FFF2-40B4-BE49-F238E27FC236}">
                  <a16:creationId xmlns:a16="http://schemas.microsoft.com/office/drawing/2014/main" id="{B2230CB1-0889-44F8-AC25-CD96E862BF07}"/>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5" name="Freeform: Shape 264">
              <a:extLst>
                <a:ext uri="{FF2B5EF4-FFF2-40B4-BE49-F238E27FC236}">
                  <a16:creationId xmlns:a16="http://schemas.microsoft.com/office/drawing/2014/main" id="{9DD569A9-F297-4264-9E79-98FDBCDA4AAF}"/>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66" name="Group 265">
            <a:extLst>
              <a:ext uri="{FF2B5EF4-FFF2-40B4-BE49-F238E27FC236}">
                <a16:creationId xmlns:a16="http://schemas.microsoft.com/office/drawing/2014/main" id="{518F6C47-AFC0-4F91-A4CD-919D0846A64E}"/>
              </a:ext>
            </a:extLst>
          </p:cNvPr>
          <p:cNvGrpSpPr/>
          <p:nvPr/>
        </p:nvGrpSpPr>
        <p:grpSpPr>
          <a:xfrm>
            <a:off x="518156" y="2702608"/>
            <a:ext cx="597211" cy="418850"/>
            <a:chOff x="14373741" y="5761210"/>
            <a:chExt cx="463775" cy="325266"/>
          </a:xfrm>
        </p:grpSpPr>
        <p:sp>
          <p:nvSpPr>
            <p:cNvPr id="267" name="Rectangle 932">
              <a:extLst>
                <a:ext uri="{FF2B5EF4-FFF2-40B4-BE49-F238E27FC236}">
                  <a16:creationId xmlns:a16="http://schemas.microsoft.com/office/drawing/2014/main" id="{B98B3D9F-27B0-4997-B388-3E1A922B2711}"/>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8" name="Freeform 933">
              <a:extLst>
                <a:ext uri="{FF2B5EF4-FFF2-40B4-BE49-F238E27FC236}">
                  <a16:creationId xmlns:a16="http://schemas.microsoft.com/office/drawing/2014/main" id="{16EF580E-386C-482C-8997-624AA5BC45BD}"/>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9" name="Freeform 934">
              <a:extLst>
                <a:ext uri="{FF2B5EF4-FFF2-40B4-BE49-F238E27FC236}">
                  <a16:creationId xmlns:a16="http://schemas.microsoft.com/office/drawing/2014/main" id="{69D6F41C-53C5-494E-A5AF-4FE06F58D6A9}"/>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0" name="Rectangle 935">
              <a:extLst>
                <a:ext uri="{FF2B5EF4-FFF2-40B4-BE49-F238E27FC236}">
                  <a16:creationId xmlns:a16="http://schemas.microsoft.com/office/drawing/2014/main" id="{4BA780FD-786F-4BD0-BE0A-2FA67167017B}"/>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1" name="Rectangle 936">
              <a:extLst>
                <a:ext uri="{FF2B5EF4-FFF2-40B4-BE49-F238E27FC236}">
                  <a16:creationId xmlns:a16="http://schemas.microsoft.com/office/drawing/2014/main" id="{C25C3794-27DA-40A1-8E0C-1C1B4AFDDB78}"/>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2" name="Rectangle 937">
              <a:extLst>
                <a:ext uri="{FF2B5EF4-FFF2-40B4-BE49-F238E27FC236}">
                  <a16:creationId xmlns:a16="http://schemas.microsoft.com/office/drawing/2014/main" id="{1D929B0A-9795-4BB6-BFB9-967B46DCE3EF}"/>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3" name="Oval 938">
              <a:extLst>
                <a:ext uri="{FF2B5EF4-FFF2-40B4-BE49-F238E27FC236}">
                  <a16:creationId xmlns:a16="http://schemas.microsoft.com/office/drawing/2014/main" id="{F7DD86E5-E9C2-416A-B65B-CB3A60BD644F}"/>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4" name="Rectangle 939">
              <a:extLst>
                <a:ext uri="{FF2B5EF4-FFF2-40B4-BE49-F238E27FC236}">
                  <a16:creationId xmlns:a16="http://schemas.microsoft.com/office/drawing/2014/main" id="{3DBE3237-3707-462A-9286-D2CE38A35CA8}"/>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5" name="Oval 940">
              <a:extLst>
                <a:ext uri="{FF2B5EF4-FFF2-40B4-BE49-F238E27FC236}">
                  <a16:creationId xmlns:a16="http://schemas.microsoft.com/office/drawing/2014/main" id="{30DE4CE4-AB53-4EBE-9F08-379929FC35E7}"/>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6" name="Oval 941">
              <a:extLst>
                <a:ext uri="{FF2B5EF4-FFF2-40B4-BE49-F238E27FC236}">
                  <a16:creationId xmlns:a16="http://schemas.microsoft.com/office/drawing/2014/main" id="{72C4F27B-3244-48A2-82F7-BD84CE21A072}"/>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7" name="Oval 942">
              <a:extLst>
                <a:ext uri="{FF2B5EF4-FFF2-40B4-BE49-F238E27FC236}">
                  <a16:creationId xmlns:a16="http://schemas.microsoft.com/office/drawing/2014/main" id="{202FC081-ED7A-4D1C-AF7C-7241B05FABEC}"/>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8" name="Rectangle 943">
              <a:extLst>
                <a:ext uri="{FF2B5EF4-FFF2-40B4-BE49-F238E27FC236}">
                  <a16:creationId xmlns:a16="http://schemas.microsoft.com/office/drawing/2014/main" id="{4D44666A-49CF-423B-97E0-40BDBAF95B1E}"/>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9" name="Rectangle 944" descr="component solutions">
              <a:extLst>
                <a:ext uri="{FF2B5EF4-FFF2-40B4-BE49-F238E27FC236}">
                  <a16:creationId xmlns:a16="http://schemas.microsoft.com/office/drawing/2014/main" id="{86523739-843A-463A-8C8F-6C1AA27CCA59}"/>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0" name="Freeform 945">
              <a:extLst>
                <a:ext uri="{FF2B5EF4-FFF2-40B4-BE49-F238E27FC236}">
                  <a16:creationId xmlns:a16="http://schemas.microsoft.com/office/drawing/2014/main" id="{588BB34F-58AF-4CAB-997A-CDBEF21358F2}"/>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1" name="Freeform 946">
              <a:extLst>
                <a:ext uri="{FF2B5EF4-FFF2-40B4-BE49-F238E27FC236}">
                  <a16:creationId xmlns:a16="http://schemas.microsoft.com/office/drawing/2014/main" id="{3E3BEA3A-FAD0-456A-8E67-87141A9FE519}"/>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2" name="Freeform 947">
              <a:extLst>
                <a:ext uri="{FF2B5EF4-FFF2-40B4-BE49-F238E27FC236}">
                  <a16:creationId xmlns:a16="http://schemas.microsoft.com/office/drawing/2014/main" id="{F1AD10A0-0927-4267-B810-9C0C4853D28A}"/>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861606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wheel(2)">
                                      <p:cBhvr>
                                        <p:cTn id="7" dur="1000"/>
                                        <p:tgtEl>
                                          <p:spTgt spid="218"/>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05"/>
                                        </p:tgtEl>
                                        <p:attrNameLst>
                                          <p:attrName>style.visibility</p:attrName>
                                        </p:attrNameLst>
                                      </p:cBhvr>
                                      <p:to>
                                        <p:strVal val="visible"/>
                                      </p:to>
                                    </p:set>
                                    <p:anim calcmode="lin" valueType="num">
                                      <p:cBhvr>
                                        <p:cTn id="10" dur="500" fill="hold"/>
                                        <p:tgtEl>
                                          <p:spTgt spid="205"/>
                                        </p:tgtEl>
                                        <p:attrNameLst>
                                          <p:attrName>ppt_w</p:attrName>
                                        </p:attrNameLst>
                                      </p:cBhvr>
                                      <p:tavLst>
                                        <p:tav tm="0">
                                          <p:val>
                                            <p:fltVal val="0"/>
                                          </p:val>
                                        </p:tav>
                                        <p:tav tm="100000">
                                          <p:val>
                                            <p:strVal val="#ppt_w"/>
                                          </p:val>
                                        </p:tav>
                                      </p:tavLst>
                                    </p:anim>
                                    <p:anim calcmode="lin" valueType="num">
                                      <p:cBhvr>
                                        <p:cTn id="11" dur="500" fill="hold"/>
                                        <p:tgtEl>
                                          <p:spTgt spid="205"/>
                                        </p:tgtEl>
                                        <p:attrNameLst>
                                          <p:attrName>ppt_h</p:attrName>
                                        </p:attrNameLst>
                                      </p:cBhvr>
                                      <p:tavLst>
                                        <p:tav tm="0">
                                          <p:val>
                                            <p:fltVal val="0"/>
                                          </p:val>
                                        </p:tav>
                                        <p:tav tm="100000">
                                          <p:val>
                                            <p:strVal val="#ppt_h"/>
                                          </p:val>
                                        </p:tav>
                                      </p:tavLst>
                                    </p:anim>
                                    <p:animEffect transition="in" filter="fade">
                                      <p:cBhvr>
                                        <p:cTn id="12" dur="500"/>
                                        <p:tgtEl>
                                          <p:spTgt spid="205"/>
                                        </p:tgtEl>
                                      </p:cBhvr>
                                    </p:animEffect>
                                  </p:childTnLst>
                                </p:cTn>
                              </p:par>
                              <p:par>
                                <p:cTn id="13" presetID="10" presetClass="entr" presetSubtype="0" fill="hold" nodeType="withEffect">
                                  <p:stCondLst>
                                    <p:cond delay="0"/>
                                  </p:stCondLst>
                                  <p:childTnLst>
                                    <p:set>
                                      <p:cBhvr>
                                        <p:cTn id="14" dur="1" fill="hold">
                                          <p:stCondLst>
                                            <p:cond delay="0"/>
                                          </p:stCondLst>
                                        </p:cTn>
                                        <p:tgtEl>
                                          <p:spTgt spid="266"/>
                                        </p:tgtEl>
                                        <p:attrNameLst>
                                          <p:attrName>style.visibility</p:attrName>
                                        </p:attrNameLst>
                                      </p:cBhvr>
                                      <p:to>
                                        <p:strVal val="visible"/>
                                      </p:to>
                                    </p:set>
                                    <p:animEffect transition="in" filter="fade">
                                      <p:cBhvr>
                                        <p:cTn id="15" dur="500"/>
                                        <p:tgtEl>
                                          <p:spTgt spid="266"/>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45"/>
                                        </p:tgtEl>
                                        <p:attrNameLst>
                                          <p:attrName>style.visibility</p:attrName>
                                        </p:attrNameLst>
                                      </p:cBhvr>
                                      <p:to>
                                        <p:strVal val="visible"/>
                                      </p:to>
                                    </p:set>
                                    <p:animEffect transition="in" filter="fade">
                                      <p:cBhvr>
                                        <p:cTn id="19" dur="500"/>
                                        <p:tgtEl>
                                          <p:spTgt spid="24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250"/>
                                        </p:tgtEl>
                                        <p:attrNameLst>
                                          <p:attrName>style.visibility</p:attrName>
                                        </p:attrNameLst>
                                      </p:cBhvr>
                                      <p:to>
                                        <p:strVal val="visible"/>
                                      </p:to>
                                    </p:set>
                                    <p:animEffect transition="in" filter="fade">
                                      <p:cBhvr>
                                        <p:cTn id="23" dur="500"/>
                                        <p:tgtEl>
                                          <p:spTgt spid="250"/>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262"/>
                                        </p:tgtEl>
                                        <p:attrNameLst>
                                          <p:attrName>style.visibility</p:attrName>
                                        </p:attrNameLst>
                                      </p:cBhvr>
                                      <p:to>
                                        <p:strVal val="visible"/>
                                      </p:to>
                                    </p:set>
                                    <p:animEffect transition="in" filter="fade">
                                      <p:cBhvr>
                                        <p:cTn id="27" dur="500"/>
                                        <p:tgtEl>
                                          <p:spTgt spid="262"/>
                                        </p:tgtEl>
                                      </p:cBhvr>
                                    </p:animEffect>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fade">
                                      <p:cBhvr>
                                        <p:cTn id="31" dur="500"/>
                                        <p:tgtEl>
                                          <p:spTgt spid="121"/>
                                        </p:tgtEl>
                                      </p:cBhvr>
                                    </p:animEffect>
                                  </p:childTnLst>
                                </p:cTn>
                              </p:par>
                              <p:par>
                                <p:cTn id="32" presetID="10" presetClass="entr" presetSubtype="0" fill="hold" nodeType="withEffect">
                                  <p:stCondLst>
                                    <p:cond delay="0"/>
                                  </p:stCondLst>
                                  <p:childTnLst>
                                    <p:set>
                                      <p:cBhvr>
                                        <p:cTn id="33" dur="1" fill="hold">
                                          <p:stCondLst>
                                            <p:cond delay="0"/>
                                          </p:stCondLst>
                                        </p:cTn>
                                        <p:tgtEl>
                                          <p:spTgt spid="124"/>
                                        </p:tgtEl>
                                        <p:attrNameLst>
                                          <p:attrName>style.visibility</p:attrName>
                                        </p:attrNameLst>
                                      </p:cBhvr>
                                      <p:to>
                                        <p:strVal val="visible"/>
                                      </p:to>
                                    </p:set>
                                    <p:animEffect transition="in" filter="fade">
                                      <p:cBhvr>
                                        <p:cTn id="34"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5|14.8|11.4|34.2|26.4|1.4"/>
</p:tagLst>
</file>

<file path=ppt/tags/tag2.xml><?xml version="1.0" encoding="utf-8"?>
<p:tagLst xmlns:a="http://schemas.openxmlformats.org/drawingml/2006/main" xmlns:r="http://schemas.openxmlformats.org/officeDocument/2006/relationships" xmlns:p="http://schemas.openxmlformats.org/presentationml/2006/main">
  <p:tag name="TIMING" val="|5.5|14.8|11.4|34.2|26.4|1.4"/>
</p:tagLst>
</file>

<file path=ppt/tags/tag3.xml><?xml version="1.0" encoding="utf-8"?>
<p:tagLst xmlns:a="http://schemas.openxmlformats.org/drawingml/2006/main" xmlns:r="http://schemas.openxmlformats.org/officeDocument/2006/relationships" xmlns:p="http://schemas.openxmlformats.org/presentationml/2006/main">
  <p:tag name="TIMING" val="|33.6|66.7"/>
</p:tagLst>
</file>

<file path=ppt/tags/tag4.xml><?xml version="1.0" encoding="utf-8"?>
<p:tagLst xmlns:a="http://schemas.openxmlformats.org/drawingml/2006/main" xmlns:r="http://schemas.openxmlformats.org/officeDocument/2006/relationships" xmlns:p="http://schemas.openxmlformats.org/presentationml/2006/main">
  <p:tag name="TIMING" val="|16.4|68.4"/>
</p:tagLst>
</file>

<file path=ppt/theme/theme1.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75822F733B6644FBA3A53638606DB7F" ma:contentTypeVersion="12" ma:contentTypeDescription="Create a new document." ma:contentTypeScope="" ma:versionID="1abf18aa23823dddc85c7f463fe5a27b">
  <xsd:schema xmlns:xsd="http://www.w3.org/2001/XMLSchema" xmlns:xs="http://www.w3.org/2001/XMLSchema" xmlns:p="http://schemas.microsoft.com/office/2006/metadata/properties" xmlns:ns2="840da42c-caa2-4d9e-8cee-befa44c83571" xmlns:ns3="c3db2fd1-0c85-4e14-9308-03b5665c3684" targetNamespace="http://schemas.microsoft.com/office/2006/metadata/properties" ma:root="true" ma:fieldsID="0a5d0d080350dcf91553b58a78d480b1" ns2:_="" ns3:_="">
    <xsd:import namespace="840da42c-caa2-4d9e-8cee-befa44c83571"/>
    <xsd:import namespace="c3db2fd1-0c85-4e14-9308-03b5665c368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0da42c-caa2-4d9e-8cee-befa44c835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db2fd1-0c85-4e14-9308-03b5665c368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A34E0F3-457F-43DF-86E4-2BFD6E739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0da42c-caa2-4d9e-8cee-befa44c83571"/>
    <ds:schemaRef ds:uri="c3db2fd1-0c85-4e14-9308-03b5665c36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D1095A1-D66D-4C45-8DBD-E1886B9297BB}">
  <ds:schemaRefs>
    <ds:schemaRef ds:uri="http://schemas.microsoft.com/sharepoint/v3/contenttype/forms"/>
  </ds:schemaRefs>
</ds:datastoreItem>
</file>

<file path=customXml/itemProps3.xml><?xml version="1.0" encoding="utf-8"?>
<ds:datastoreItem xmlns:ds="http://schemas.openxmlformats.org/officeDocument/2006/customXml" ds:itemID="{9E2C5D5D-AA31-46E0-B54E-C2A3586CEC80}">
  <ds:schemaRefs>
    <ds:schemaRef ds:uri="http://schemas.openxmlformats.org/package/2006/metadata/core-properties"/>
    <ds:schemaRef ds:uri="0d923eac-bfb4-4245-8744-7b25224dfe7c"/>
    <ds:schemaRef ds:uri="ad3ee108-5501-452e-a9d7-d1cad88f9598"/>
    <ds:schemaRef ds:uri="http://purl.org/dc/elements/1.1/"/>
    <ds:schemaRef ds:uri="http://schemas.microsoft.com/office/2006/metadata/properties"/>
    <ds:schemaRef ds:uri="http://purl.org/dc/dcmitype/"/>
    <ds:schemaRef ds:uri="http://purl.org/dc/terms/"/>
    <ds:schemaRef ds:uri="http://schemas.microsoft.com/office/2006/documentManagement/types"/>
    <ds:schemaRef ds:uri="http://schemas.microsoft.com/office/infopath/2007/PartnerControl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36763</TotalTime>
  <Words>5418</Words>
  <Application>Microsoft Office PowerPoint</Application>
  <PresentationFormat>Widescreen</PresentationFormat>
  <Paragraphs>779</Paragraphs>
  <Slides>40</Slides>
  <Notes>35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40</vt:i4>
      </vt:variant>
    </vt:vector>
  </HeadingPairs>
  <TitlesOfParts>
    <vt:vector size="51" baseType="lpstr">
      <vt:lpstr>Arial</vt:lpstr>
      <vt:lpstr>Calibri</vt:lpstr>
      <vt:lpstr>Calibri Light</vt:lpstr>
      <vt:lpstr>Segoe</vt:lpstr>
      <vt:lpstr>Segoe UI</vt:lpstr>
      <vt:lpstr>Segoe UI </vt:lpstr>
      <vt:lpstr>Segoe UI Light</vt:lpstr>
      <vt:lpstr>Segoe UI Semibold</vt:lpstr>
      <vt:lpstr>Wingdings</vt:lpstr>
      <vt:lpstr>Azure Design Template</vt:lpstr>
      <vt:lpstr>Office Theme</vt:lpstr>
      <vt:lpstr>Cloud Adoption Framework for Azure | Migrate Overview</vt:lpstr>
      <vt:lpstr>Agenda</vt:lpstr>
      <vt:lpstr>PowerPoint Presentation</vt:lpstr>
      <vt:lpstr>Achieve balance. Deliver modernization.</vt:lpstr>
      <vt:lpstr>PowerPoint Presentation</vt:lpstr>
      <vt:lpstr>Microsoft Cloud Adoption Framework for Azure Proven guidance to accelerate your migration journey  </vt:lpstr>
      <vt:lpstr>Prerequisite steps</vt:lpstr>
      <vt:lpstr>Assess your migration readiness </vt:lpstr>
      <vt:lpstr>Migration: pre-requisite steps</vt:lpstr>
      <vt:lpstr>Review the Cloud Adoption Plan </vt:lpstr>
      <vt:lpstr>Azure landing zones - best practices</vt:lpstr>
      <vt:lpstr>Landing zones What is their purpose?</vt:lpstr>
      <vt:lpstr>Azure landing zones What are they for?</vt:lpstr>
      <vt:lpstr>Azure landing zones Design areas</vt:lpstr>
      <vt:lpstr>How do you get started?</vt:lpstr>
      <vt:lpstr>How do you get started?</vt:lpstr>
      <vt:lpstr>Cloud Adoption Framework foundation blueprint Customer Story 1</vt:lpstr>
      <vt:lpstr>Enterprise-Scale landing zones Customer Story 2</vt:lpstr>
      <vt:lpstr>Process and tools</vt:lpstr>
      <vt:lpstr>Adopt migration execution</vt:lpstr>
      <vt:lpstr>Migration tooling options</vt:lpstr>
      <vt:lpstr>Migration patterns | The five Rs of rationalization</vt:lpstr>
      <vt:lpstr>Migration tooling options</vt:lpstr>
      <vt:lpstr>Azure Migrate: a central hub for datacenter migration</vt:lpstr>
      <vt:lpstr>Common migration  scenarios</vt:lpstr>
      <vt:lpstr>Common migration projects</vt:lpstr>
      <vt:lpstr>Migrating your workloads to Azure IaaS</vt:lpstr>
      <vt:lpstr>Migrating your VMware-virtualized infrastructure  to Azure VMware Solution</vt:lpstr>
      <vt:lpstr>Migrating your Virtual Desktop Infrastructure (VDI)  to Windows Virtual Desktop</vt:lpstr>
      <vt:lpstr>Modernizing your .NET applications to Azure App Service &amp; Azure SQL   </vt:lpstr>
      <vt:lpstr>Best practices</vt:lpstr>
      <vt:lpstr>Best practice: setting up networking for migrated workloads</vt:lpstr>
      <vt:lpstr>Best practice: extending networking to Azure</vt:lpstr>
      <vt:lpstr>Best practice: cost-optimize migrated workloads</vt:lpstr>
      <vt:lpstr>Best practice: scale a migration</vt:lpstr>
      <vt:lpstr>Govern and manage migrated workloads </vt:lpstr>
      <vt:lpstr>Azure Migration and Modernization Program (AMMP)</vt:lpstr>
      <vt:lpstr>Next steps - resources </vt:lpstr>
      <vt:lpstr>Resources  </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Cloud Adoption Framework</dc:title>
  <dc:creator>Pratibha Sood</dc:creator>
  <cp:lastModifiedBy>Jonathan Vella</cp:lastModifiedBy>
  <cp:revision>501</cp:revision>
  <dcterms:created xsi:type="dcterms:W3CDTF">2019-09-20T05:58:14Z</dcterms:created>
  <dcterms:modified xsi:type="dcterms:W3CDTF">2022-07-18T13:03:11Z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2019-09-20T05:59:26.9116391Z</vt:lpwstr>
  </property>
  <property fmtid="{D5CDD505-2E9C-101B-9397-08002B2CF9AE}" pid="5" name="MSIP_Label_f42aa342-8706-4288-bd11-ebb85995028c_Name">
    <vt:lpwstr>General</vt:lpwstr>
  </property>
  <property fmtid="{D5CDD505-2E9C-101B-9397-08002B2CF9AE}" pid="6" name="MSIP_Label_f42aa342-8706-4288-bd11-ebb85995028c_ActionId">
    <vt:lpwstr>9684afde-b6f0-4c1f-ac4d-a9651c0da413</vt:lpwstr>
  </property>
  <property fmtid="{D5CDD505-2E9C-101B-9397-08002B2CF9AE}" pid="7" name="MSIP_Label_f42aa342-8706-4288-bd11-ebb85995028c_Extended_MSFT_Method">
    <vt:lpwstr>Automatic</vt:lpwstr>
  </property>
  <property fmtid="{D5CDD505-2E9C-101B-9397-08002B2CF9AE}" pid="8" name="ContentTypeId">
    <vt:lpwstr>0x010100C75822F733B6644FBA3A53638606DB7F</vt:lpwstr>
  </property>
  <property fmtid="{D5CDD505-2E9C-101B-9397-08002B2CF9AE}" pid="9" name="MSIP_Label_cb562966-c66d-4b83-aa77-49bdfed04c11_Enabled">
    <vt:lpwstr>true</vt:lpwstr>
  </property>
  <property fmtid="{D5CDD505-2E9C-101B-9397-08002B2CF9AE}" pid="10" name="MSIP_Label_cb562966-c66d-4b83-aa77-49bdfed04c11_SetDate">
    <vt:lpwstr>2021-05-24T23:54:43Z</vt:lpwstr>
  </property>
  <property fmtid="{D5CDD505-2E9C-101B-9397-08002B2CF9AE}" pid="11" name="MSIP_Label_cb562966-c66d-4b83-aa77-49bdfed04c11_Method">
    <vt:lpwstr>Standard</vt:lpwstr>
  </property>
  <property fmtid="{D5CDD505-2E9C-101B-9397-08002B2CF9AE}" pid="12" name="MSIP_Label_cb562966-c66d-4b83-aa77-49bdfed04c11_Name">
    <vt:lpwstr>Non-Confidential</vt:lpwstr>
  </property>
  <property fmtid="{D5CDD505-2E9C-101B-9397-08002B2CF9AE}" pid="13" name="MSIP_Label_cb562966-c66d-4b83-aa77-49bdfed04c11_SiteId">
    <vt:lpwstr>a57507b2-d296-4dca-a9ae-67b1484e02a9</vt:lpwstr>
  </property>
  <property fmtid="{D5CDD505-2E9C-101B-9397-08002B2CF9AE}" pid="14" name="MSIP_Label_cb562966-c66d-4b83-aa77-49bdfed04c11_ActionId">
    <vt:lpwstr>2781c7c1-f424-40cc-8b52-6089e2143469</vt:lpwstr>
  </property>
  <property fmtid="{D5CDD505-2E9C-101B-9397-08002B2CF9AE}" pid="15" name="MSIP_Label_cb562966-c66d-4b83-aa77-49bdfed04c11_ContentBits">
    <vt:lpwstr>0</vt:lpwstr>
  </property>
</Properties>
</file>